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7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27.03.2013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27.03.2013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27.03.2013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27.03.2013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27.03.2013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27.03.2013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27.03.2013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27.03.2013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27.03.2013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27.03.2013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27.03.2013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27.03.2013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7016824" cy="4392488"/>
          </a:xfrm>
        </p:spPr>
        <p:txBody>
          <a:bodyPr>
            <a:noAutofit/>
          </a:bodyPr>
          <a:lstStyle/>
          <a:p>
            <a:pPr algn="l"/>
            <a:r>
              <a:rPr lang="tr-TR" sz="2800" dirty="0" smtClean="0"/>
              <a:t>Sınıf; eğitim-öğretim etkinliklerinin</a:t>
            </a:r>
          </a:p>
          <a:p>
            <a:pPr algn="l"/>
            <a:r>
              <a:rPr lang="tr-TR" sz="2800" dirty="0" smtClean="0"/>
              <a:t> gerçekleştirildiği yaşam </a:t>
            </a:r>
            <a:r>
              <a:rPr lang="tr-TR" sz="2800" dirty="0" smtClean="0"/>
              <a:t>alanıdır.</a:t>
            </a:r>
            <a:r>
              <a:rPr lang="tr-TR" sz="2800" dirty="0" smtClean="0"/>
              <a:t>	</a:t>
            </a:r>
            <a:endParaRPr lang="tr-TR" sz="28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Öğrencilerin </a:t>
            </a:r>
            <a:r>
              <a:rPr lang="tr-TR" sz="2800" dirty="0" smtClean="0">
                <a:solidFill>
                  <a:schemeClr val="tx1"/>
                </a:solidFill>
              </a:rPr>
              <a:t>günlük yaşamları çok büyük kısmı sınıfta geçmektedir.</a:t>
            </a:r>
          </a:p>
          <a:p>
            <a:pPr algn="l"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İyi yönetilen bir sınıfta öğrenciler içten güdülenir ve başarılı olurlar</a:t>
            </a:r>
            <a:r>
              <a:rPr lang="tr-TR" sz="2800" dirty="0" smtClean="0">
                <a:solidFill>
                  <a:schemeClr val="tx1"/>
                </a:solidFill>
              </a:rPr>
              <a:t>.</a:t>
            </a:r>
            <a:endParaRPr lang="tr-TR" sz="2800" dirty="0" smtClean="0">
              <a:solidFill>
                <a:schemeClr val="tx1"/>
              </a:solidFill>
            </a:endParaRPr>
          </a:p>
        </p:txBody>
      </p:sp>
      <p:pic>
        <p:nvPicPr>
          <p:cNvPr id="4" name="Picture 4" descr="16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55576" y="4437112"/>
            <a:ext cx="6768752" cy="2015753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2339752" y="692696"/>
            <a:ext cx="394646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SINIF  YÖNETİMİ</a:t>
            </a:r>
            <a:endParaRPr lang="tr-TR" sz="36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tr-TR" sz="2400" b="1" dirty="0" smtClean="0"/>
              <a:t>SINIFIN KENDİNE ÖZGÜ ÖZELLİKLERİ ŞUNLARDIR.</a:t>
            </a:r>
            <a:endParaRPr lang="tr-TR" sz="24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539552" y="2060848"/>
            <a:ext cx="259228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ÖNGÖRÜLMEZLİK</a:t>
            </a:r>
          </a:p>
          <a:p>
            <a:pPr algn="ctr"/>
            <a:r>
              <a:rPr lang="tr-TR" dirty="0" smtClean="0"/>
              <a:t>Ne kadar iyi planlansa da, sınıf olaylarının tahmin edilmesi  mümkün değildir.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3419872" y="2060848"/>
            <a:ext cx="259228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AÇIKLIK</a:t>
            </a:r>
          </a:p>
          <a:p>
            <a:pPr algn="ctr"/>
            <a:r>
              <a:rPr lang="tr-TR" dirty="0" smtClean="0"/>
              <a:t>Sınıfta gizlilik olamaz,olaylar öğrencilerin gözleri önünde meydana gelir.</a:t>
            </a:r>
            <a:endParaRPr lang="tr-TR" dirty="0"/>
          </a:p>
        </p:txBody>
      </p:sp>
      <p:sp>
        <p:nvSpPr>
          <p:cNvPr id="7" name="6 Dikdörtgen"/>
          <p:cNvSpPr/>
          <p:nvPr/>
        </p:nvSpPr>
        <p:spPr>
          <a:xfrm>
            <a:off x="6372200" y="2060848"/>
            <a:ext cx="259228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ORTAK TARİH</a:t>
            </a:r>
          </a:p>
          <a:p>
            <a:pPr algn="ctr"/>
            <a:r>
              <a:rPr lang="tr-TR" dirty="0" smtClean="0"/>
              <a:t>Sınıfta bir öğretim yılı boyunca bir çok olay yaşanır zamanla sınıfın bir tarihi oluşur.</a:t>
            </a:r>
            <a:endParaRPr lang="tr-TR" dirty="0"/>
          </a:p>
        </p:txBody>
      </p:sp>
      <p:sp>
        <p:nvSpPr>
          <p:cNvPr id="8" name="7 Akış Çizelgesi: Hazırlık"/>
          <p:cNvSpPr/>
          <p:nvPr/>
        </p:nvSpPr>
        <p:spPr>
          <a:xfrm>
            <a:off x="1547664" y="4077072"/>
            <a:ext cx="5616624" cy="576064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SINIFLARIN ÖZELLİKLERİ</a:t>
            </a:r>
            <a:endParaRPr lang="tr-TR" dirty="0"/>
          </a:p>
        </p:txBody>
      </p:sp>
      <p:sp>
        <p:nvSpPr>
          <p:cNvPr id="11" name="10 Dikdörtgen"/>
          <p:cNvSpPr/>
          <p:nvPr/>
        </p:nvSpPr>
        <p:spPr>
          <a:xfrm>
            <a:off x="899592" y="4941168"/>
            <a:ext cx="259228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ÇOK BOYUTLULUK</a:t>
            </a:r>
          </a:p>
          <a:p>
            <a:pPr algn="ctr"/>
            <a:r>
              <a:rPr lang="tr-TR" dirty="0" smtClean="0"/>
              <a:t>Sınıfta aynı anda çok değişik etkinlikler bir arada yapılmaya çalışılmaktadır.</a:t>
            </a:r>
            <a:endParaRPr lang="tr-TR" dirty="0"/>
          </a:p>
        </p:txBody>
      </p:sp>
      <p:sp>
        <p:nvSpPr>
          <p:cNvPr id="12" name="11 Dikdörtgen"/>
          <p:cNvSpPr/>
          <p:nvPr/>
        </p:nvSpPr>
        <p:spPr>
          <a:xfrm>
            <a:off x="4644008" y="4941168"/>
            <a:ext cx="259228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YAKINLIK</a:t>
            </a:r>
          </a:p>
          <a:p>
            <a:pPr algn="ctr"/>
            <a:r>
              <a:rPr lang="tr-TR" dirty="0" smtClean="0"/>
              <a:t>Olayların anında meydana gelmesi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827584" y="1124744"/>
            <a:ext cx="5040560" cy="3888432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Etkili ve verimli bir sınıf yönetimi öğrencinin sosyal,kültürel,bireysel ve demokratik yönden gelişimine katkı sağlar.</a:t>
            </a:r>
          </a:p>
          <a:p>
            <a:pPr algn="l"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tx1"/>
                </a:solidFill>
              </a:rPr>
              <a:t>Bu </a:t>
            </a:r>
            <a:r>
              <a:rPr lang="tr-TR" sz="2800" dirty="0" smtClean="0">
                <a:solidFill>
                  <a:schemeClr val="tx1"/>
                </a:solidFill>
              </a:rPr>
              <a:t>katkılar gelecekteki yaşantısına da yansır.</a:t>
            </a:r>
          </a:p>
          <a:p>
            <a:endParaRPr lang="tr-TR" dirty="0"/>
          </a:p>
        </p:txBody>
      </p:sp>
      <p:pic>
        <p:nvPicPr>
          <p:cNvPr id="1027" name="Picture 3" descr="C:\Users\asus\Desktop\images (4)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508104" y="1052736"/>
            <a:ext cx="2520280" cy="3888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23528" y="692696"/>
            <a:ext cx="8424936" cy="4680520"/>
          </a:xfrm>
        </p:spPr>
        <p:txBody>
          <a:bodyPr>
            <a:noAutofit/>
          </a:bodyPr>
          <a:lstStyle/>
          <a:p>
            <a:pPr algn="l"/>
            <a:r>
              <a:rPr lang="tr-TR" sz="3600" b="1" dirty="0" smtClean="0">
                <a:solidFill>
                  <a:schemeClr val="tx1"/>
                </a:solidFill>
              </a:rPr>
              <a:t>Sınıf yönetiminin diğer amaçları şu şekildedir;</a:t>
            </a:r>
            <a:endParaRPr lang="tr-TR" sz="3600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tx1"/>
                </a:solidFill>
              </a:rPr>
              <a:t>Zamanı etkili bir şekilde kullanılmasını sağlamak</a:t>
            </a:r>
          </a:p>
          <a:p>
            <a:pPr algn="l"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tx1"/>
                </a:solidFill>
              </a:rPr>
              <a:t>Sınıf kuralların belirleyip öğrencilere </a:t>
            </a:r>
            <a:r>
              <a:rPr lang="tr-TR" sz="3200" dirty="0" smtClean="0">
                <a:solidFill>
                  <a:schemeClr val="tx1"/>
                </a:solidFill>
              </a:rPr>
              <a:t>benimsetmek</a:t>
            </a:r>
            <a:endParaRPr lang="tr-TR" sz="32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tx1"/>
                </a:solidFill>
              </a:rPr>
              <a:t>Devamsızlığı en aza </a:t>
            </a:r>
            <a:r>
              <a:rPr lang="tr-TR" sz="3200" dirty="0" smtClean="0">
                <a:solidFill>
                  <a:schemeClr val="tx1"/>
                </a:solidFill>
              </a:rPr>
              <a:t>indirmek.</a:t>
            </a:r>
            <a:endParaRPr lang="tr-TR" sz="32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tx1"/>
                </a:solidFill>
              </a:rPr>
              <a:t>Öğrencileri </a:t>
            </a:r>
            <a:r>
              <a:rPr lang="tr-TR" sz="3200" dirty="0" smtClean="0">
                <a:solidFill>
                  <a:schemeClr val="tx1"/>
                </a:solidFill>
              </a:rPr>
              <a:t>motive </a:t>
            </a:r>
            <a:r>
              <a:rPr lang="tr-TR" sz="3200" dirty="0" smtClean="0">
                <a:solidFill>
                  <a:schemeClr val="tx1"/>
                </a:solidFill>
              </a:rPr>
              <a:t>etmek.</a:t>
            </a:r>
            <a:endParaRPr lang="tr-TR" sz="3200" dirty="0" smtClean="0">
              <a:solidFill>
                <a:schemeClr val="tx1"/>
              </a:solidFill>
            </a:endParaRPr>
          </a:p>
          <a:p>
            <a:pPr algn="l"/>
            <a:endParaRPr lang="tr-TR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87313" indent="-87313">
              <a:buNone/>
              <a:tabLst>
                <a:tab pos="0" algn="l"/>
              </a:tabLst>
            </a:pPr>
            <a:r>
              <a:rPr lang="tr-TR" sz="3600" b="1" dirty="0" smtClean="0"/>
              <a:t>Sınıf yönetimin kendine özgü özellikleri</a:t>
            </a:r>
            <a:r>
              <a:rPr lang="tr-TR" sz="3600" b="1" dirty="0" smtClean="0"/>
              <a:t>;</a:t>
            </a:r>
          </a:p>
          <a:p>
            <a:r>
              <a:rPr lang="tr-TR" sz="3200" dirty="0" smtClean="0"/>
              <a:t>Toplumsal </a:t>
            </a:r>
            <a:r>
              <a:rPr lang="tr-TR" sz="3200" dirty="0" smtClean="0"/>
              <a:t>kültür sınıf yönetimini etkiler.</a:t>
            </a:r>
          </a:p>
          <a:p>
            <a:pPr marL="273050" indent="-273050"/>
            <a:r>
              <a:rPr lang="tr-TR" sz="3200" dirty="0" smtClean="0"/>
              <a:t>Bir ülkenin eğitim politikası sınıf yönetimini farklılaştırır</a:t>
            </a:r>
            <a:r>
              <a:rPr lang="tr-TR" sz="3200" dirty="0" smtClean="0"/>
              <a:t>.</a:t>
            </a:r>
            <a:endParaRPr lang="tr-TR" sz="3200" dirty="0" smtClean="0"/>
          </a:p>
          <a:p>
            <a:r>
              <a:rPr lang="tr-TR" sz="3200" dirty="0" smtClean="0"/>
              <a:t>Sınıf yönetimi sınıf düzeni ve öğretime odaklanmıştır.</a:t>
            </a:r>
          </a:p>
          <a:p>
            <a:r>
              <a:rPr lang="tr-TR" sz="3200" dirty="0" smtClean="0"/>
              <a:t>Sınıf yönetimi okul yönetiminin daha dar bir uygulama alanıdır</a:t>
            </a:r>
            <a:r>
              <a:rPr lang="tr-TR" sz="3200" dirty="0" smtClean="0"/>
              <a:t>.</a:t>
            </a:r>
            <a:endParaRPr lang="tr-TR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836712"/>
            <a:ext cx="6059016" cy="506320"/>
          </a:xfrm>
        </p:spPr>
        <p:txBody>
          <a:bodyPr>
            <a:noAutofit/>
          </a:bodyPr>
          <a:lstStyle/>
          <a:p>
            <a:r>
              <a:rPr lang="tr-TR" sz="3600" dirty="0" smtClean="0">
                <a:latin typeface="+mn-lt"/>
              </a:rPr>
              <a:t>Sınıf yönetiminin iç  faktörleri</a:t>
            </a:r>
            <a:endParaRPr lang="tr-TR" sz="3600" dirty="0">
              <a:latin typeface="+mn-lt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412776"/>
            <a:ext cx="5544616" cy="4389120"/>
          </a:xfrm>
        </p:spPr>
        <p:txBody>
          <a:bodyPr/>
          <a:lstStyle/>
          <a:p>
            <a:pPr>
              <a:buNone/>
            </a:pPr>
            <a:r>
              <a:rPr lang="tr-TR" sz="3200" dirty="0"/>
              <a:t> </a:t>
            </a:r>
            <a:r>
              <a:rPr lang="tr-TR" sz="3200" dirty="0" smtClean="0"/>
              <a:t> </a:t>
            </a:r>
            <a:r>
              <a:rPr lang="tr-TR" sz="3200" b="1" dirty="0" smtClean="0"/>
              <a:t>İç </a:t>
            </a:r>
            <a:r>
              <a:rPr lang="tr-TR" sz="3200" b="1" dirty="0" smtClean="0"/>
              <a:t>faktörler;</a:t>
            </a:r>
          </a:p>
          <a:p>
            <a:r>
              <a:rPr lang="tr-TR" sz="3200" dirty="0" smtClean="0"/>
              <a:t>Sınıfın fiziki yapısı</a:t>
            </a:r>
          </a:p>
          <a:p>
            <a:r>
              <a:rPr lang="tr-TR" sz="3200" dirty="0" smtClean="0"/>
              <a:t>Öğrencilerin istek,beklentileri</a:t>
            </a:r>
          </a:p>
          <a:p>
            <a:r>
              <a:rPr lang="tr-TR" sz="3200" dirty="0" smtClean="0"/>
              <a:t>Sınıf kuralları </a:t>
            </a:r>
          </a:p>
          <a:p>
            <a:r>
              <a:rPr lang="tr-TR" sz="3200" dirty="0" smtClean="0"/>
              <a:t>Öğretmenin yönetim </a:t>
            </a:r>
            <a:r>
              <a:rPr lang="tr-TR" sz="3200" dirty="0" smtClean="0"/>
              <a:t>becerileri</a:t>
            </a:r>
          </a:p>
          <a:p>
            <a:pPr>
              <a:buNone/>
            </a:pPr>
            <a:endParaRPr lang="tr-TR" sz="3200" dirty="0" smtClean="0"/>
          </a:p>
          <a:p>
            <a:pPr>
              <a:buNone/>
            </a:pPr>
            <a:endParaRPr lang="tr-TR" dirty="0"/>
          </a:p>
        </p:txBody>
      </p:sp>
      <p:pic>
        <p:nvPicPr>
          <p:cNvPr id="6147" name="Picture 3" descr="C:\Users\asus\Searches\Documents\Bluetooth Folder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340768"/>
            <a:ext cx="3495660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938368"/>
          </a:xfrm>
        </p:spPr>
        <p:txBody>
          <a:bodyPr>
            <a:normAutofit/>
          </a:bodyPr>
          <a:lstStyle/>
          <a:p>
            <a:r>
              <a:rPr lang="tr-TR" sz="3600" dirty="0" smtClean="0">
                <a:latin typeface="+mn-lt"/>
              </a:rPr>
              <a:t>Sınıf yönetiminin dış faktörleri</a:t>
            </a:r>
            <a:endParaRPr lang="tr-TR" sz="3600" dirty="0">
              <a:latin typeface="+mn-lt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412776"/>
            <a:ext cx="8229600" cy="3600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3200" b="1" dirty="0" smtClean="0"/>
              <a:t>  </a:t>
            </a:r>
            <a:r>
              <a:rPr lang="tr-TR" sz="3200" b="1" dirty="0" smtClean="0"/>
              <a:t> </a:t>
            </a:r>
            <a:r>
              <a:rPr lang="tr-TR" sz="3200" b="1" dirty="0" smtClean="0"/>
              <a:t>Dış </a:t>
            </a:r>
            <a:r>
              <a:rPr lang="tr-TR" sz="3200" b="1" dirty="0" smtClean="0"/>
              <a:t>faktörler;</a:t>
            </a:r>
          </a:p>
          <a:p>
            <a:r>
              <a:rPr lang="tr-TR" sz="3200" dirty="0" smtClean="0"/>
              <a:t>Aile </a:t>
            </a:r>
          </a:p>
          <a:p>
            <a:r>
              <a:rPr lang="tr-TR" sz="3200" dirty="0" smtClean="0"/>
              <a:t>Toplumsal kültür</a:t>
            </a:r>
          </a:p>
          <a:p>
            <a:r>
              <a:rPr lang="tr-TR" sz="3200" dirty="0" smtClean="0"/>
              <a:t>Eğitim politikası</a:t>
            </a:r>
          </a:p>
          <a:p>
            <a:r>
              <a:rPr lang="tr-TR" sz="3200" dirty="0" smtClean="0"/>
              <a:t>Kitle iletişim araçları</a:t>
            </a:r>
            <a:endParaRPr lang="tr-TR" sz="3200" dirty="0"/>
          </a:p>
        </p:txBody>
      </p:sp>
      <p:pic>
        <p:nvPicPr>
          <p:cNvPr id="4" name="Picture 5" descr="j02889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932363" y="1628775"/>
            <a:ext cx="3887787" cy="2520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332656"/>
            <a:ext cx="6480720" cy="1512168"/>
          </a:xfrm>
        </p:spPr>
        <p:txBody>
          <a:bodyPr>
            <a:noAutofit/>
          </a:bodyPr>
          <a:lstStyle/>
          <a:p>
            <a:pPr marL="742950" indent="-742950"/>
            <a:r>
              <a:rPr lang="tr-TR" sz="3600" dirty="0" smtClean="0"/>
              <a:t>Sınıf yönetimin </a:t>
            </a:r>
            <a:r>
              <a:rPr lang="tr-TR" sz="3600" dirty="0" smtClean="0"/>
              <a:t>modelleri</a:t>
            </a:r>
            <a:br>
              <a:rPr lang="tr-TR" sz="3600" dirty="0" smtClean="0"/>
            </a:b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268760"/>
            <a:ext cx="5904656" cy="424847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tr-TR" sz="3200" b="1" dirty="0" smtClean="0"/>
              <a:t>Tepkisel model</a:t>
            </a:r>
          </a:p>
          <a:p>
            <a:r>
              <a:rPr lang="tr-TR" sz="2800" dirty="0" smtClean="0"/>
              <a:t>İstenmeyen </a:t>
            </a:r>
            <a:r>
              <a:rPr lang="tr-TR" sz="2800" dirty="0" smtClean="0"/>
              <a:t>bir durum ya da davranışa karşı esas alan bir sınıf yönetim modelidir.</a:t>
            </a:r>
          </a:p>
          <a:p>
            <a:r>
              <a:rPr lang="tr-TR" sz="2800" dirty="0" smtClean="0"/>
              <a:t>Amacı,istenmeyen durum veya davranışın değiştirilmesidir.</a:t>
            </a:r>
          </a:p>
          <a:p>
            <a:r>
              <a:rPr lang="tr-TR" sz="2800" dirty="0" smtClean="0"/>
              <a:t>Bu model,düzen sağlayıcı ödül-ceza etkinliklerini içerir</a:t>
            </a:r>
            <a:r>
              <a:rPr lang="tr-TR" sz="2800" dirty="0" smtClean="0"/>
              <a:t>.</a:t>
            </a:r>
            <a:endParaRPr lang="tr-TR" sz="2800" dirty="0" smtClean="0"/>
          </a:p>
        </p:txBody>
      </p:sp>
      <p:pic>
        <p:nvPicPr>
          <p:cNvPr id="2050" name="Picture 2" descr="C:\Users\asus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7" y="1340768"/>
            <a:ext cx="2987824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5774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3200" b="1" dirty="0" smtClean="0"/>
              <a:t>Önlemsel model</a:t>
            </a:r>
          </a:p>
          <a:p>
            <a:pPr marL="0" indent="0"/>
            <a:r>
              <a:rPr lang="tr-TR" sz="2800" dirty="0" smtClean="0"/>
              <a:t>Davranış sorunları ortaya çıkmadan,problem olacak davranışı önleyici şekilde önlemler alma,</a:t>
            </a:r>
          </a:p>
          <a:p>
            <a:pPr marL="0" indent="0"/>
            <a:r>
              <a:rPr lang="tr-TR" sz="2800" dirty="0" smtClean="0"/>
              <a:t>P</a:t>
            </a:r>
            <a:r>
              <a:rPr lang="tr-TR" sz="2800" dirty="0" smtClean="0"/>
              <a:t>lanlama </a:t>
            </a:r>
            <a:r>
              <a:rPr lang="tr-TR" sz="2800" dirty="0" smtClean="0"/>
              <a:t>düşüncesine bağlı olarak geleceği öngörme,</a:t>
            </a:r>
          </a:p>
          <a:p>
            <a:pPr marL="0" indent="0"/>
            <a:r>
              <a:rPr lang="tr-TR" sz="2800" dirty="0" smtClean="0"/>
              <a:t>İ</a:t>
            </a:r>
            <a:r>
              <a:rPr lang="tr-TR" sz="2800" dirty="0" smtClean="0"/>
              <a:t>stenmeyen </a:t>
            </a:r>
            <a:r>
              <a:rPr lang="tr-TR" sz="2800" dirty="0" smtClean="0"/>
              <a:t>davranışı ya da sonuçlarının </a:t>
            </a:r>
            <a:r>
              <a:rPr lang="tr-TR" sz="2800" dirty="0" smtClean="0"/>
              <a:t>olmadan önleme </a:t>
            </a:r>
            <a:r>
              <a:rPr lang="tr-TR" sz="2800" dirty="0" smtClean="0"/>
              <a:t>yöntemidir</a:t>
            </a:r>
            <a:r>
              <a:rPr lang="tr-TR" sz="2800" dirty="0" smtClean="0"/>
              <a:t>.</a:t>
            </a:r>
          </a:p>
          <a:p>
            <a:pPr marL="0" indent="0"/>
            <a:r>
              <a:rPr lang="tr-TR" sz="2800" dirty="0" smtClean="0"/>
              <a:t>Amacı;sınıf problemlerinin ortaya çıkmasına olanak vermeyen bir düzenleme ve işleyişi oluşturarak,</a:t>
            </a:r>
            <a:r>
              <a:rPr lang="tr-TR" sz="2800" b="1" dirty="0" smtClean="0"/>
              <a:t>tepkisel</a:t>
            </a:r>
            <a:r>
              <a:rPr lang="tr-TR" sz="2800" dirty="0" smtClean="0"/>
              <a:t> modele gereksinimi azaltmaktır.</a:t>
            </a:r>
            <a:endParaRPr lang="tr-T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608512"/>
          </a:xfrm>
        </p:spPr>
        <p:txBody>
          <a:bodyPr/>
          <a:lstStyle/>
          <a:p>
            <a:pPr algn="ctr">
              <a:buNone/>
            </a:pPr>
            <a:r>
              <a:rPr lang="tr-TR" sz="3600" b="1" dirty="0" smtClean="0"/>
              <a:t>Gelişimsel </a:t>
            </a:r>
            <a:r>
              <a:rPr lang="tr-TR" sz="3600" b="1" dirty="0" smtClean="0"/>
              <a:t>model </a:t>
            </a:r>
          </a:p>
          <a:p>
            <a:pPr marL="0" indent="0">
              <a:tabLst>
                <a:tab pos="0" algn="l"/>
              </a:tabLst>
            </a:pPr>
            <a:r>
              <a:rPr lang="tr-TR" sz="2800" dirty="0" smtClean="0"/>
              <a:t>Öğrencilerin içinde bulunduğu </a:t>
            </a:r>
            <a:r>
              <a:rPr lang="tr-TR" sz="2800" b="1" dirty="0" smtClean="0"/>
              <a:t>bilişsel</a:t>
            </a:r>
            <a:r>
              <a:rPr lang="tr-TR" sz="2800" dirty="0" smtClean="0"/>
              <a:t>,</a:t>
            </a:r>
            <a:r>
              <a:rPr lang="tr-TR" sz="2800" b="1" dirty="0" smtClean="0"/>
              <a:t>duyuşsal</a:t>
            </a:r>
            <a:r>
              <a:rPr lang="tr-TR" sz="2800" dirty="0" smtClean="0"/>
              <a:t>, </a:t>
            </a:r>
            <a:r>
              <a:rPr lang="tr-TR" sz="2800" b="1" dirty="0" smtClean="0"/>
              <a:t>devinimsel</a:t>
            </a:r>
            <a:r>
              <a:rPr lang="tr-TR" sz="2800" dirty="0" smtClean="0"/>
              <a:t> özellikleri dikkate alarak bunların gerektirdiği uygulamalara yönelik  aktivitelerin gerçekleştirilmesini öngören bir modeldir.</a:t>
            </a:r>
          </a:p>
          <a:p>
            <a:pPr marL="0" indent="0">
              <a:tabLst>
                <a:tab pos="0" algn="l"/>
              </a:tabLst>
            </a:pPr>
            <a:r>
              <a:rPr lang="tr-TR" sz="2800" dirty="0" smtClean="0"/>
              <a:t>Öğrencilerin ilköğretim ve orta öğretimdeki gelişimsel özellikleri büyük farklılıklar </a:t>
            </a:r>
            <a:r>
              <a:rPr lang="tr-TR" sz="2800" dirty="0" smtClean="0"/>
              <a:t>gösterir</a:t>
            </a:r>
          </a:p>
          <a:p>
            <a:pPr marL="0" indent="0">
              <a:tabLst>
                <a:tab pos="0" algn="l"/>
              </a:tabLst>
            </a:pPr>
            <a:r>
              <a:rPr lang="tr-TR" sz="2800" dirty="0" smtClean="0"/>
              <a:t>B</a:t>
            </a:r>
            <a:r>
              <a:rPr lang="tr-TR" sz="2800" dirty="0" smtClean="0"/>
              <a:t>u </a:t>
            </a:r>
            <a:r>
              <a:rPr lang="tr-TR" sz="2800" dirty="0" smtClean="0"/>
              <a:t>açıdan sınıf yönetimi uygulamaları da değişiklik gösterir.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764705"/>
            <a:ext cx="8229600" cy="468051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3200" b="1" dirty="0" smtClean="0"/>
              <a:t>Bütünsel model</a:t>
            </a:r>
          </a:p>
          <a:p>
            <a:pPr marL="0" indent="0"/>
            <a:r>
              <a:rPr lang="tr-TR" sz="2800" dirty="0" smtClean="0"/>
              <a:t>Bu modelde okul aile iş birliği temele alınmıştır.</a:t>
            </a:r>
          </a:p>
          <a:p>
            <a:pPr marL="0" indent="0"/>
            <a:r>
              <a:rPr lang="tr-TR" sz="2800" dirty="0" smtClean="0"/>
              <a:t>Sistem yaklaşımı olarak da bilinir.</a:t>
            </a:r>
          </a:p>
          <a:p>
            <a:pPr marL="0" indent="0"/>
            <a:r>
              <a:rPr lang="tr-TR" sz="2800" dirty="0" smtClean="0"/>
              <a:t>İstenen davranışa ulaşabilmek için istenmeyen davranışların nedenlerini ortadan kaldırmayı ön görür.</a:t>
            </a:r>
          </a:p>
          <a:p>
            <a:pPr marL="0" indent="0"/>
            <a:r>
              <a:rPr lang="tr-TR" sz="2800" dirty="0" smtClean="0"/>
              <a:t>İstenmeyen davranışın sürmesi durumunda tepkisel yönetim araçlarından yararlanır.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827584" y="836712"/>
            <a:ext cx="5184576" cy="567754"/>
          </a:xfrm>
        </p:spPr>
        <p:txBody>
          <a:bodyPr/>
          <a:lstStyle/>
          <a:p>
            <a:r>
              <a:rPr lang="tr-TR" sz="3200" dirty="0" smtClean="0"/>
              <a:t>Geleneksel sınıf yönetimi</a:t>
            </a:r>
            <a:endParaRPr lang="tr-TR" sz="32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323528" y="1484784"/>
            <a:ext cx="5904656" cy="3816424"/>
          </a:xfrm>
        </p:spPr>
        <p:txBody>
          <a:bodyPr>
            <a:normAutofit fontScale="85000" lnSpcReduction="10000"/>
          </a:bodyPr>
          <a:lstStyle/>
          <a:p>
            <a:r>
              <a:rPr lang="tr-TR" sz="3000" dirty="0" smtClean="0"/>
              <a:t>Öğretmen merkezli bir yönetimdir.</a:t>
            </a:r>
          </a:p>
          <a:p>
            <a:r>
              <a:rPr lang="tr-TR" sz="3000" dirty="0" smtClean="0"/>
              <a:t>Sınıf kuralları katı ve değişmezdir.</a:t>
            </a:r>
          </a:p>
          <a:p>
            <a:r>
              <a:rPr lang="tr-TR" sz="3000" dirty="0" smtClean="0"/>
              <a:t>Sınıf ortamında yargılama ve suçlama vardır.</a:t>
            </a:r>
          </a:p>
          <a:p>
            <a:r>
              <a:rPr lang="tr-TR" sz="3000" dirty="0" smtClean="0"/>
              <a:t>Öğrenciler toplu bir küme olarak görülür.</a:t>
            </a:r>
          </a:p>
          <a:p>
            <a:r>
              <a:rPr lang="tr-TR" sz="3000" dirty="0" smtClean="0"/>
              <a:t>Bireysel farklılıklar dikkate alınmaz.</a:t>
            </a:r>
          </a:p>
          <a:p>
            <a:r>
              <a:rPr lang="tr-TR" sz="3000" dirty="0" smtClean="0"/>
              <a:t>Öğretmen </a:t>
            </a:r>
            <a:r>
              <a:rPr lang="tr-TR" sz="3000" dirty="0" smtClean="0"/>
              <a:t>sınıf ortamında kontrolü ve itaati vurgular</a:t>
            </a:r>
            <a:r>
              <a:rPr lang="tr-TR" sz="3000" dirty="0" smtClean="0"/>
              <a:t>.</a:t>
            </a:r>
          </a:p>
          <a:p>
            <a:endParaRPr lang="tr-TR" dirty="0" smtClean="0"/>
          </a:p>
        </p:txBody>
      </p:sp>
      <p:pic>
        <p:nvPicPr>
          <p:cNvPr id="4098" name="Picture 2" descr="D:\DERSLER\Ahmet 3\2012 DERSLER\dersler için resimler\resimler\a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3524" y="1268760"/>
            <a:ext cx="2688956" cy="4089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692696"/>
            <a:ext cx="6624736" cy="576064"/>
          </a:xfrm>
        </p:spPr>
        <p:txBody>
          <a:bodyPr>
            <a:normAutofit fontScale="90000"/>
          </a:bodyPr>
          <a:lstStyle/>
          <a:p>
            <a:pPr marL="266700" indent="95250">
              <a:tabLst>
                <a:tab pos="361950" algn="l"/>
              </a:tabLst>
            </a:pPr>
            <a:r>
              <a:rPr lang="tr-TR" sz="3600" b="1" dirty="0" smtClean="0"/>
              <a:t>Çağdaş sınıf yönetimi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412776"/>
            <a:ext cx="6552728" cy="4389120"/>
          </a:xfrm>
        </p:spPr>
        <p:txBody>
          <a:bodyPr>
            <a:normAutofit fontScale="92500"/>
          </a:bodyPr>
          <a:lstStyle/>
          <a:p>
            <a:pPr marL="273050" indent="-6350"/>
            <a:r>
              <a:rPr lang="tr-TR" sz="2800" dirty="0" smtClean="0"/>
              <a:t>Öğrenci merkezli bir yönetimdir.</a:t>
            </a:r>
          </a:p>
          <a:p>
            <a:pPr marL="273050" indent="-6350"/>
            <a:r>
              <a:rPr lang="tr-TR" sz="2800" dirty="0" smtClean="0"/>
              <a:t>Sınıf yönetimi yumuşak ve esnektir.</a:t>
            </a:r>
          </a:p>
          <a:p>
            <a:pPr marL="273050" indent="-6350"/>
            <a:r>
              <a:rPr lang="tr-TR" sz="2800" dirty="0" smtClean="0"/>
              <a:t>Sınıf ortamında dinleme ve anlama vardır.</a:t>
            </a:r>
          </a:p>
          <a:p>
            <a:pPr marL="273050" indent="-6350"/>
            <a:r>
              <a:rPr lang="tr-TR" sz="2800" dirty="0" smtClean="0"/>
              <a:t>Kurallar öğrencilerle birlikte oluşturulur.</a:t>
            </a:r>
          </a:p>
          <a:p>
            <a:pPr marL="273050" indent="-6350"/>
            <a:r>
              <a:rPr lang="tr-TR" sz="2800" dirty="0" smtClean="0"/>
              <a:t>Her öğrenci bir bireydir ve kendine özgüdür.</a:t>
            </a:r>
          </a:p>
          <a:p>
            <a:pPr marL="273050" indent="-6350"/>
            <a:r>
              <a:rPr lang="tr-TR" sz="2800" dirty="0" smtClean="0"/>
              <a:t>Bireysel farklılıklar dikkate alınır.  </a:t>
            </a:r>
          </a:p>
          <a:p>
            <a:pPr marL="273050" indent="-6350"/>
            <a:r>
              <a:rPr lang="tr-TR" sz="2800" dirty="0" smtClean="0"/>
              <a:t>Öğretmen sınıf ortamında katılımı ve farklılığı ister.</a:t>
            </a:r>
          </a:p>
          <a:p>
            <a:endParaRPr lang="tr-TR" dirty="0"/>
          </a:p>
        </p:txBody>
      </p:sp>
      <p:pic>
        <p:nvPicPr>
          <p:cNvPr id="5122" name="Picture 2" descr="D:\DERSLER\Ahmet 3\2012 DERSLER\dersler için resimler\resimler\(J) (1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1052736"/>
            <a:ext cx="1790700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404664"/>
            <a:ext cx="6696744" cy="866360"/>
          </a:xfrm>
        </p:spPr>
        <p:txBody>
          <a:bodyPr>
            <a:normAutofit/>
          </a:bodyPr>
          <a:lstStyle/>
          <a:p>
            <a:r>
              <a:rPr lang="tr-TR" sz="3600" dirty="0" smtClean="0"/>
              <a:t>Sınıf yönetiminde öğretmenin rolü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3891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sz="2800" b="1" dirty="0" smtClean="0"/>
              <a:t>Öğretmenlerin sınıf yönetiminde;</a:t>
            </a:r>
          </a:p>
          <a:p>
            <a:r>
              <a:rPr lang="tr-TR" sz="2800" dirty="0" smtClean="0"/>
              <a:t>Plan program yönetimi yapar.</a:t>
            </a:r>
          </a:p>
          <a:p>
            <a:r>
              <a:rPr lang="tr-TR" sz="2800" dirty="0" smtClean="0"/>
              <a:t>Sınıfın fiziksel ortamını düzenler.</a:t>
            </a:r>
          </a:p>
          <a:p>
            <a:r>
              <a:rPr lang="tr-TR" sz="2800" dirty="0" smtClean="0"/>
              <a:t>Plan/program yönetimi yapar.</a:t>
            </a:r>
          </a:p>
          <a:p>
            <a:r>
              <a:rPr lang="tr-TR" sz="2800" dirty="0" smtClean="0"/>
              <a:t>Eğitim sürecini yönetir.</a:t>
            </a:r>
          </a:p>
          <a:p>
            <a:r>
              <a:rPr lang="tr-TR" sz="2800" dirty="0" smtClean="0"/>
              <a:t>İstenen/olumlu davranışları destekler.</a:t>
            </a:r>
          </a:p>
          <a:p>
            <a:r>
              <a:rPr lang="tr-TR" sz="2800" dirty="0" smtClean="0"/>
              <a:t>İstenmeyen/olumsuz davranışları engeller ve değiştirir.</a:t>
            </a:r>
          </a:p>
          <a:p>
            <a:r>
              <a:rPr lang="tr-TR" sz="2800" dirty="0" smtClean="0"/>
              <a:t>Etkili bir zaman yönetimi gerçekleştirir.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İçerik Yer Tutucusu"/>
          <p:cNvSpPr>
            <a:spLocks noGrp="1"/>
          </p:cNvSpPr>
          <p:nvPr>
            <p:ph idx="1"/>
          </p:nvPr>
        </p:nvSpPr>
        <p:spPr>
          <a:xfrm>
            <a:off x="395536" y="2132856"/>
            <a:ext cx="2664296" cy="1545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tr-TR" sz="2400" dirty="0" smtClean="0"/>
              <a:t>Fiziksel düzenlenmeleri</a:t>
            </a:r>
            <a:endParaRPr lang="tr-TR" sz="2400" dirty="0"/>
          </a:p>
        </p:txBody>
      </p:sp>
      <p:sp>
        <p:nvSpPr>
          <p:cNvPr id="8" name="7 Yuvarlatılmış Dikdörtgen"/>
          <p:cNvSpPr/>
          <p:nvPr/>
        </p:nvSpPr>
        <p:spPr>
          <a:xfrm>
            <a:off x="827584" y="836712"/>
            <a:ext cx="7128792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/>
              <a:t>SINIF  YÖNETİMİNİN BOYUTLARI</a:t>
            </a:r>
            <a:endParaRPr lang="tr-TR" sz="2800" dirty="0"/>
          </a:p>
        </p:txBody>
      </p:sp>
      <p:sp>
        <p:nvSpPr>
          <p:cNvPr id="10" name="8 İçerik Yer Tutucusu"/>
          <p:cNvSpPr txBox="1">
            <a:spLocks/>
          </p:cNvSpPr>
          <p:nvPr/>
        </p:nvSpPr>
        <p:spPr>
          <a:xfrm>
            <a:off x="971600" y="4077072"/>
            <a:ext cx="2520280" cy="1545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2400" dirty="0" smtClean="0"/>
              <a:t>Plan ve program</a:t>
            </a:r>
            <a:endParaRPr kumimoji="0" lang="tr-T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8 İçerik Yer Tutucusu"/>
          <p:cNvSpPr txBox="1">
            <a:spLocks/>
          </p:cNvSpPr>
          <p:nvPr/>
        </p:nvSpPr>
        <p:spPr>
          <a:xfrm>
            <a:off x="6588224" y="2132856"/>
            <a:ext cx="1872208" cy="1545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Zaman</a:t>
            </a:r>
            <a:r>
              <a:rPr kumimoji="0" lang="tr-TR" sz="20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tr-T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8 İçerik Yer Tutucusu"/>
          <p:cNvSpPr txBox="1">
            <a:spLocks/>
          </p:cNvSpPr>
          <p:nvPr/>
        </p:nvSpPr>
        <p:spPr>
          <a:xfrm>
            <a:off x="4860032" y="4077072"/>
            <a:ext cx="2880320" cy="1545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İlişki düzenlenmeleri</a:t>
            </a:r>
          </a:p>
        </p:txBody>
      </p:sp>
      <p:sp>
        <p:nvSpPr>
          <p:cNvPr id="13" name="8 İçerik Yer Tutucusu"/>
          <p:cNvSpPr txBox="1">
            <a:spLocks/>
          </p:cNvSpPr>
          <p:nvPr/>
        </p:nvSpPr>
        <p:spPr>
          <a:xfrm>
            <a:off x="3347864" y="2132856"/>
            <a:ext cx="2736304" cy="1545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Davranış düzenlenmeleri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692696"/>
            <a:ext cx="8003232" cy="722344"/>
          </a:xfrm>
        </p:spPr>
        <p:txBody>
          <a:bodyPr>
            <a:normAutofit/>
          </a:bodyPr>
          <a:lstStyle/>
          <a:p>
            <a:pPr indent="361950"/>
            <a:r>
              <a:rPr lang="tr-TR" sz="3600" dirty="0" smtClean="0"/>
              <a:t>FİZİKSEL DÜZEN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5445224"/>
          </a:xfrm>
        </p:spPr>
        <p:txBody>
          <a:bodyPr>
            <a:noAutofit/>
          </a:bodyPr>
          <a:lstStyle/>
          <a:p>
            <a:pPr marL="0" indent="0"/>
            <a:r>
              <a:rPr lang="tr-TR" sz="2800" dirty="0" smtClean="0"/>
              <a:t>Sınıf ortamının fiziksel çevresine ilişkin faktörler </a:t>
            </a:r>
            <a:r>
              <a:rPr lang="tr-TR" sz="2800" b="1" dirty="0" smtClean="0"/>
              <a:t>görsel,işitsel,ısınma </a:t>
            </a:r>
            <a:r>
              <a:rPr lang="tr-TR" sz="2800" b="1" dirty="0" smtClean="0"/>
              <a:t>faktörleri,mekansal</a:t>
            </a:r>
            <a:r>
              <a:rPr lang="tr-TR" sz="2800" dirty="0" smtClean="0"/>
              <a:t> </a:t>
            </a:r>
            <a:r>
              <a:rPr lang="tr-TR" sz="2800" dirty="0" smtClean="0"/>
              <a:t>ve </a:t>
            </a:r>
            <a:r>
              <a:rPr lang="tr-TR" sz="2800" b="1" dirty="0" smtClean="0"/>
              <a:t>kişisel alan faktörleri </a:t>
            </a:r>
            <a:r>
              <a:rPr lang="tr-TR" sz="2800" dirty="0" smtClean="0"/>
              <a:t>olmak üzere sınıflandırılır.</a:t>
            </a:r>
          </a:p>
          <a:p>
            <a:pPr marL="0" indent="0"/>
            <a:r>
              <a:rPr lang="tr-TR" sz="2800" dirty="0" smtClean="0"/>
              <a:t>Sınıfta </a:t>
            </a:r>
            <a:r>
              <a:rPr lang="tr-TR" sz="2800" dirty="0" smtClean="0"/>
              <a:t>oda sıcaklığı 20 derece civarlarında olması gerekir.</a:t>
            </a:r>
          </a:p>
          <a:p>
            <a:pPr marL="0" indent="0"/>
            <a:r>
              <a:rPr lang="tr-TR" sz="2800" dirty="0" smtClean="0"/>
              <a:t>Öğretmenin </a:t>
            </a:r>
            <a:r>
              <a:rPr lang="tr-TR" sz="2800" dirty="0" smtClean="0"/>
              <a:t>öğrenciyle etkileşime girmesini gerektiren çok özel bir durum yoksa öğrencinin kişisel alanına girmemesi gerekir.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7584" y="548680"/>
            <a:ext cx="4752528" cy="710952"/>
          </a:xfrm>
        </p:spPr>
        <p:txBody>
          <a:bodyPr>
            <a:normAutofit fontScale="90000"/>
          </a:bodyPr>
          <a:lstStyle/>
          <a:p>
            <a:r>
              <a:rPr lang="tr-TR" sz="3600" dirty="0" smtClean="0"/>
              <a:t>SINIF OTURMA DÜZENLERİ 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896544"/>
          </a:xfrm>
        </p:spPr>
        <p:txBody>
          <a:bodyPr/>
          <a:lstStyle/>
          <a:p>
            <a:r>
              <a:rPr lang="tr-TR" dirty="0" smtClean="0"/>
              <a:t>Sıra düzeni</a:t>
            </a:r>
          </a:p>
          <a:p>
            <a:pPr>
              <a:buNone/>
            </a:pPr>
            <a:endParaRPr lang="tr-TR" dirty="0"/>
          </a:p>
        </p:txBody>
      </p:sp>
      <p:sp>
        <p:nvSpPr>
          <p:cNvPr id="5" name="4 Yuvarlatılmış Dikdörtgen"/>
          <p:cNvSpPr/>
          <p:nvPr/>
        </p:nvSpPr>
        <p:spPr>
          <a:xfrm>
            <a:off x="611560" y="2204864"/>
            <a:ext cx="115212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Yuvarlatılmış Dikdörtgen"/>
          <p:cNvSpPr/>
          <p:nvPr/>
        </p:nvSpPr>
        <p:spPr>
          <a:xfrm>
            <a:off x="971600" y="3501008"/>
            <a:ext cx="72008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Yuvarlatılmış Dikdörtgen"/>
          <p:cNvSpPr/>
          <p:nvPr/>
        </p:nvSpPr>
        <p:spPr>
          <a:xfrm>
            <a:off x="971600" y="4725144"/>
            <a:ext cx="72008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Yuvarlatılmış Dikdörtgen"/>
          <p:cNvSpPr/>
          <p:nvPr/>
        </p:nvSpPr>
        <p:spPr>
          <a:xfrm>
            <a:off x="971600" y="5661248"/>
            <a:ext cx="72008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Akış Çizelgesi: Hazırlık"/>
          <p:cNvSpPr/>
          <p:nvPr/>
        </p:nvSpPr>
        <p:spPr>
          <a:xfrm>
            <a:off x="1259632" y="443711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Akış Çizelgesi: Hazırlık"/>
          <p:cNvSpPr/>
          <p:nvPr/>
        </p:nvSpPr>
        <p:spPr>
          <a:xfrm>
            <a:off x="1259632" y="537321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Akış Çizelgesi: Hazırlık"/>
          <p:cNvSpPr/>
          <p:nvPr/>
        </p:nvSpPr>
        <p:spPr>
          <a:xfrm>
            <a:off x="1259632" y="630932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Yuvarlatılmış Dikdörtgen"/>
          <p:cNvSpPr/>
          <p:nvPr/>
        </p:nvSpPr>
        <p:spPr>
          <a:xfrm>
            <a:off x="2195736" y="3501008"/>
            <a:ext cx="72008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Yuvarlatılmış Dikdörtgen"/>
          <p:cNvSpPr/>
          <p:nvPr/>
        </p:nvSpPr>
        <p:spPr>
          <a:xfrm>
            <a:off x="3707904" y="3501008"/>
            <a:ext cx="72008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15 Yuvarlatılmış Dikdörtgen"/>
          <p:cNvSpPr/>
          <p:nvPr/>
        </p:nvSpPr>
        <p:spPr>
          <a:xfrm>
            <a:off x="3635896" y="5589240"/>
            <a:ext cx="72008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Yuvarlatılmış Dikdörtgen"/>
          <p:cNvSpPr/>
          <p:nvPr/>
        </p:nvSpPr>
        <p:spPr>
          <a:xfrm>
            <a:off x="3707904" y="4581128"/>
            <a:ext cx="72008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17 Yuvarlatılmış Dikdörtgen"/>
          <p:cNvSpPr/>
          <p:nvPr/>
        </p:nvSpPr>
        <p:spPr>
          <a:xfrm>
            <a:off x="2195736" y="5589240"/>
            <a:ext cx="72008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18 Yuvarlatılmış Dikdörtgen"/>
          <p:cNvSpPr/>
          <p:nvPr/>
        </p:nvSpPr>
        <p:spPr>
          <a:xfrm>
            <a:off x="2195736" y="4581128"/>
            <a:ext cx="72008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27 Akış Çizelgesi: Hazırlık"/>
          <p:cNvSpPr/>
          <p:nvPr/>
        </p:nvSpPr>
        <p:spPr>
          <a:xfrm>
            <a:off x="2483768" y="436510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29 Akış Çizelgesi: Hazırlık"/>
          <p:cNvSpPr/>
          <p:nvPr/>
        </p:nvSpPr>
        <p:spPr>
          <a:xfrm>
            <a:off x="3923928" y="436510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31 Akış Çizelgesi: Hazırlık"/>
          <p:cNvSpPr/>
          <p:nvPr/>
        </p:nvSpPr>
        <p:spPr>
          <a:xfrm>
            <a:off x="2483768" y="544522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33 Akış Çizelgesi: Hazırlık"/>
          <p:cNvSpPr/>
          <p:nvPr/>
        </p:nvSpPr>
        <p:spPr>
          <a:xfrm>
            <a:off x="3995936" y="544522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37 Akış Çizelgesi: Hazırlık"/>
          <p:cNvSpPr/>
          <p:nvPr/>
        </p:nvSpPr>
        <p:spPr>
          <a:xfrm>
            <a:off x="2483768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2" name="41 Akış Çizelgesi: Hazırlık"/>
          <p:cNvSpPr/>
          <p:nvPr/>
        </p:nvSpPr>
        <p:spPr>
          <a:xfrm>
            <a:off x="3995936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1" name="50 Yuvarlatılmış Dikdörtgen"/>
          <p:cNvSpPr/>
          <p:nvPr/>
        </p:nvSpPr>
        <p:spPr>
          <a:xfrm>
            <a:off x="2339752" y="2204864"/>
            <a:ext cx="2088232" cy="10081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Yazı tahtası</a:t>
            </a:r>
            <a:endParaRPr lang="tr-TR" dirty="0"/>
          </a:p>
        </p:txBody>
      </p:sp>
      <p:sp>
        <p:nvSpPr>
          <p:cNvPr id="52" name="51 Yuvarlatılmış Dikdörtgen"/>
          <p:cNvSpPr/>
          <p:nvPr/>
        </p:nvSpPr>
        <p:spPr>
          <a:xfrm>
            <a:off x="4788024" y="1196752"/>
            <a:ext cx="3888432" cy="518457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tr-TR" sz="2400" dirty="0" smtClean="0"/>
              <a:t>Öğretme merkezlidir.</a:t>
            </a:r>
          </a:p>
          <a:p>
            <a:pPr algn="ctr">
              <a:buFont typeface="Arial" pitchFamily="34" charset="0"/>
              <a:buChar char="•"/>
            </a:pPr>
            <a:r>
              <a:rPr lang="tr-TR" sz="2400" dirty="0" smtClean="0"/>
              <a:t>Öğretmen tek bilgi kaynağıdır.</a:t>
            </a:r>
          </a:p>
          <a:p>
            <a:pPr algn="ctr">
              <a:buFont typeface="Arial" pitchFamily="34" charset="0"/>
              <a:buChar char="•"/>
            </a:pPr>
            <a:r>
              <a:rPr lang="tr-TR" sz="2400" dirty="0" smtClean="0"/>
              <a:t>En az tercih edilen oturma düzenidir.</a:t>
            </a:r>
          </a:p>
          <a:p>
            <a:pPr algn="ctr">
              <a:buFont typeface="Arial" pitchFamily="34" charset="0"/>
              <a:buChar char="•"/>
            </a:pPr>
            <a:r>
              <a:rPr lang="tr-TR" sz="2400" dirty="0" smtClean="0"/>
              <a:t>Dinleme ve not alma teknikleri için uygundur.</a:t>
            </a:r>
          </a:p>
          <a:p>
            <a:pPr algn="ctr">
              <a:buFont typeface="Arial" pitchFamily="34" charset="0"/>
              <a:buChar char="•"/>
            </a:pPr>
            <a:r>
              <a:rPr lang="tr-TR" sz="2400" dirty="0" smtClean="0"/>
              <a:t>Kalabalık sınıflar  için  uygundur.</a:t>
            </a:r>
          </a:p>
          <a:p>
            <a:pPr algn="ctr">
              <a:buFont typeface="Arial" pitchFamily="34" charset="0"/>
              <a:buChar char="•"/>
            </a:pPr>
            <a:r>
              <a:rPr lang="tr-TR" sz="2400" dirty="0" smtClean="0"/>
              <a:t>Sınıf yönetimi daha kolaydır.</a:t>
            </a:r>
          </a:p>
          <a:p>
            <a:pPr algn="ctr">
              <a:buFont typeface="Arial" pitchFamily="34" charset="0"/>
              <a:buChar char="•"/>
            </a:pPr>
            <a:r>
              <a:rPr lang="tr-TR" sz="2400" dirty="0" smtClean="0"/>
              <a:t>İletişim tek yönlüdür.</a:t>
            </a:r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</p:txBody>
      </p:sp>
      <p:sp>
        <p:nvSpPr>
          <p:cNvPr id="53" name="52 Akış Çizelgesi: Hazırlık"/>
          <p:cNvSpPr/>
          <p:nvPr/>
        </p:nvSpPr>
        <p:spPr>
          <a:xfrm>
            <a:off x="1187624" y="335699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51" grpId="0" animBg="1"/>
      <p:bldP spid="52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>
              <a:buNone/>
            </a:pPr>
            <a:r>
              <a:rPr lang="tr-TR" b="1" dirty="0" smtClean="0"/>
              <a:t>Küme Düzeni</a:t>
            </a:r>
          </a:p>
        </p:txBody>
      </p:sp>
      <p:sp>
        <p:nvSpPr>
          <p:cNvPr id="5" name="4 Yuvarlatılmış Dikdörtgen"/>
          <p:cNvSpPr/>
          <p:nvPr/>
        </p:nvSpPr>
        <p:spPr>
          <a:xfrm>
            <a:off x="4211960" y="1340768"/>
            <a:ext cx="115212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Yuvarlatılmış Dikdörtgen"/>
          <p:cNvSpPr/>
          <p:nvPr/>
        </p:nvSpPr>
        <p:spPr>
          <a:xfrm>
            <a:off x="755576" y="2564904"/>
            <a:ext cx="115212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Yuvarlatılmış Dikdörtgen"/>
          <p:cNvSpPr/>
          <p:nvPr/>
        </p:nvSpPr>
        <p:spPr>
          <a:xfrm>
            <a:off x="683568" y="4725144"/>
            <a:ext cx="115212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Yuvarlatılmış Dikdörtgen"/>
          <p:cNvSpPr/>
          <p:nvPr/>
        </p:nvSpPr>
        <p:spPr>
          <a:xfrm>
            <a:off x="7164288" y="4725144"/>
            <a:ext cx="115212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Yuvarlatılmış Dikdörtgen"/>
          <p:cNvSpPr/>
          <p:nvPr/>
        </p:nvSpPr>
        <p:spPr>
          <a:xfrm>
            <a:off x="6948264" y="2420888"/>
            <a:ext cx="115212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Akış Çizelgesi: Hazırlık"/>
          <p:cNvSpPr/>
          <p:nvPr/>
        </p:nvSpPr>
        <p:spPr>
          <a:xfrm>
            <a:off x="539552" y="28529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Akış Çizelgesi: Hazırlık"/>
          <p:cNvSpPr/>
          <p:nvPr/>
        </p:nvSpPr>
        <p:spPr>
          <a:xfrm>
            <a:off x="1619672" y="594928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Akış Çizelgesi: Hazırlık"/>
          <p:cNvSpPr/>
          <p:nvPr/>
        </p:nvSpPr>
        <p:spPr>
          <a:xfrm>
            <a:off x="971600" y="371703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Akış Çizelgesi: Hazırlık"/>
          <p:cNvSpPr/>
          <p:nvPr/>
        </p:nvSpPr>
        <p:spPr>
          <a:xfrm>
            <a:off x="1403648" y="371703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Akış Çizelgesi: Hazırlık"/>
          <p:cNvSpPr/>
          <p:nvPr/>
        </p:nvSpPr>
        <p:spPr>
          <a:xfrm>
            <a:off x="1547664" y="242088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4 Akış Çizelgesi: Hazırlık"/>
          <p:cNvSpPr/>
          <p:nvPr/>
        </p:nvSpPr>
        <p:spPr>
          <a:xfrm>
            <a:off x="1043608" y="242088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15 Akış Çizelgesi: Hazırlık"/>
          <p:cNvSpPr/>
          <p:nvPr/>
        </p:nvSpPr>
        <p:spPr>
          <a:xfrm>
            <a:off x="2051720" y="306896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Akış Çizelgesi: Hazırlık"/>
          <p:cNvSpPr/>
          <p:nvPr/>
        </p:nvSpPr>
        <p:spPr>
          <a:xfrm>
            <a:off x="5508104" y="170080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17 Akış Çizelgesi: Hazırlık"/>
          <p:cNvSpPr/>
          <p:nvPr/>
        </p:nvSpPr>
        <p:spPr>
          <a:xfrm>
            <a:off x="4499992" y="242088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18 Akış Çizelgesi: Hazırlık"/>
          <p:cNvSpPr/>
          <p:nvPr/>
        </p:nvSpPr>
        <p:spPr>
          <a:xfrm>
            <a:off x="3923928" y="177281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19 Akış Çizelgesi: Hazırlık"/>
          <p:cNvSpPr/>
          <p:nvPr/>
        </p:nvSpPr>
        <p:spPr>
          <a:xfrm>
            <a:off x="4932040" y="242088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20 Akış Çizelgesi: Hazırlık"/>
          <p:cNvSpPr/>
          <p:nvPr/>
        </p:nvSpPr>
        <p:spPr>
          <a:xfrm>
            <a:off x="539552" y="522920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21 Akış Çizelgesi: Hazırlık"/>
          <p:cNvSpPr/>
          <p:nvPr/>
        </p:nvSpPr>
        <p:spPr>
          <a:xfrm>
            <a:off x="539552" y="321297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22 Akış Çizelgesi: Hazırlık"/>
          <p:cNvSpPr/>
          <p:nvPr/>
        </p:nvSpPr>
        <p:spPr>
          <a:xfrm>
            <a:off x="8244408" y="306896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23 Akış Çizelgesi: Hazırlık"/>
          <p:cNvSpPr/>
          <p:nvPr/>
        </p:nvSpPr>
        <p:spPr>
          <a:xfrm>
            <a:off x="8244408" y="263691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24 Akış Çizelgesi: Hazırlık"/>
          <p:cNvSpPr/>
          <p:nvPr/>
        </p:nvSpPr>
        <p:spPr>
          <a:xfrm>
            <a:off x="7668344" y="357301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25 Akış Çizelgesi: Hazırlık"/>
          <p:cNvSpPr/>
          <p:nvPr/>
        </p:nvSpPr>
        <p:spPr>
          <a:xfrm>
            <a:off x="7236296" y="357301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26 Akış Çizelgesi: Hazırlık"/>
          <p:cNvSpPr/>
          <p:nvPr/>
        </p:nvSpPr>
        <p:spPr>
          <a:xfrm>
            <a:off x="7668344" y="227687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27 Akış Çizelgesi: Hazırlık"/>
          <p:cNvSpPr/>
          <p:nvPr/>
        </p:nvSpPr>
        <p:spPr>
          <a:xfrm>
            <a:off x="7236296" y="227687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28 Akış Çizelgesi: Hazırlık"/>
          <p:cNvSpPr/>
          <p:nvPr/>
        </p:nvSpPr>
        <p:spPr>
          <a:xfrm>
            <a:off x="6660232" y="292494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29 Akış Çizelgesi: Hazırlık"/>
          <p:cNvSpPr/>
          <p:nvPr/>
        </p:nvSpPr>
        <p:spPr>
          <a:xfrm>
            <a:off x="1619672" y="458112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30 Akış Çizelgesi: Hazırlık"/>
          <p:cNvSpPr/>
          <p:nvPr/>
        </p:nvSpPr>
        <p:spPr>
          <a:xfrm>
            <a:off x="1115616" y="458112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31 Akış Çizelgesi: Hazırlık"/>
          <p:cNvSpPr/>
          <p:nvPr/>
        </p:nvSpPr>
        <p:spPr>
          <a:xfrm>
            <a:off x="1979712" y="515719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3" name="32 Akış Çizelgesi: Hazırlık"/>
          <p:cNvSpPr/>
          <p:nvPr/>
        </p:nvSpPr>
        <p:spPr>
          <a:xfrm>
            <a:off x="1187624" y="594928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33 Akış Çizelgesi: Hazırlık"/>
          <p:cNvSpPr/>
          <p:nvPr/>
        </p:nvSpPr>
        <p:spPr>
          <a:xfrm>
            <a:off x="8460432" y="515719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5" name="34 Akış Çizelgesi: Hazırlık"/>
          <p:cNvSpPr/>
          <p:nvPr/>
        </p:nvSpPr>
        <p:spPr>
          <a:xfrm>
            <a:off x="7956376" y="580526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35 Akış Çizelgesi: Hazırlık"/>
          <p:cNvSpPr/>
          <p:nvPr/>
        </p:nvSpPr>
        <p:spPr>
          <a:xfrm>
            <a:off x="7452320" y="580526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36 Akış Çizelgesi: Hazırlık"/>
          <p:cNvSpPr/>
          <p:nvPr/>
        </p:nvSpPr>
        <p:spPr>
          <a:xfrm>
            <a:off x="7884368" y="458112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37 Akış Çizelgesi: Hazırlık"/>
          <p:cNvSpPr/>
          <p:nvPr/>
        </p:nvSpPr>
        <p:spPr>
          <a:xfrm>
            <a:off x="7380312" y="458112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9" name="38 Akış Çizelgesi: Hazırlık"/>
          <p:cNvSpPr/>
          <p:nvPr/>
        </p:nvSpPr>
        <p:spPr>
          <a:xfrm>
            <a:off x="6876256" y="515719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0" name="39 Akış Çizelgesi: Hazırlık"/>
          <p:cNvSpPr/>
          <p:nvPr/>
        </p:nvSpPr>
        <p:spPr>
          <a:xfrm>
            <a:off x="4499992" y="112474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2" name="41 Akış Çizelgesi: Hazırlık"/>
          <p:cNvSpPr/>
          <p:nvPr/>
        </p:nvSpPr>
        <p:spPr>
          <a:xfrm>
            <a:off x="4932040" y="112474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42 Yuvarlatılmış Dikdörtgen"/>
          <p:cNvSpPr/>
          <p:nvPr/>
        </p:nvSpPr>
        <p:spPr>
          <a:xfrm>
            <a:off x="2267744" y="2708920"/>
            <a:ext cx="4320480" cy="331236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tr-TR" sz="2400" dirty="0" smtClean="0"/>
              <a:t>Öğrenci-öğrenci etkileşimin en yüksek olduğu oturma düzenidir.</a:t>
            </a:r>
          </a:p>
          <a:p>
            <a:pPr algn="ctr">
              <a:buFont typeface="Arial" pitchFamily="34" charset="0"/>
              <a:buChar char="•"/>
            </a:pPr>
            <a:r>
              <a:rPr lang="tr-TR" sz="2400" dirty="0" smtClean="0"/>
              <a:t>Öğrencilerin birbirlerinden öğrenebildikleri ve öğretmenin daha çok rehber olduğu bir ortam söz konusudur.</a:t>
            </a:r>
          </a:p>
          <a:p>
            <a:pPr algn="ctr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4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/>
          <a:lstStyle/>
          <a:p>
            <a:pPr>
              <a:buNone/>
            </a:pPr>
            <a:endParaRPr lang="tr-TR" b="1" dirty="0" smtClean="0"/>
          </a:p>
          <a:p>
            <a:pPr>
              <a:buNone/>
            </a:pPr>
            <a:r>
              <a:rPr lang="tr-TR" b="1" dirty="0" smtClean="0"/>
              <a:t>Bireysel </a:t>
            </a:r>
            <a:r>
              <a:rPr lang="tr-TR" b="1" dirty="0" smtClean="0"/>
              <a:t>Yerleşim </a:t>
            </a:r>
            <a:r>
              <a:rPr lang="tr-TR" b="1" dirty="0"/>
              <a:t>D</a:t>
            </a:r>
            <a:r>
              <a:rPr lang="tr-TR" b="1" dirty="0" smtClean="0"/>
              <a:t>üzeni</a:t>
            </a:r>
            <a:endParaRPr lang="tr-TR" b="1" dirty="0"/>
          </a:p>
        </p:txBody>
      </p:sp>
      <p:sp>
        <p:nvSpPr>
          <p:cNvPr id="4" name="3 Yuvarlatılmış Dikdörtgen"/>
          <p:cNvSpPr/>
          <p:nvPr/>
        </p:nvSpPr>
        <p:spPr>
          <a:xfrm>
            <a:off x="755576" y="2924944"/>
            <a:ext cx="115212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Yuvarlatılmış Dikdörtgen"/>
          <p:cNvSpPr/>
          <p:nvPr/>
        </p:nvSpPr>
        <p:spPr>
          <a:xfrm>
            <a:off x="755576" y="4869160"/>
            <a:ext cx="115212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Yuvarlatılmış Dikdörtgen"/>
          <p:cNvSpPr/>
          <p:nvPr/>
        </p:nvSpPr>
        <p:spPr>
          <a:xfrm>
            <a:off x="7164288" y="2636912"/>
            <a:ext cx="115212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Yuvarlatılmış Dikdörtgen"/>
          <p:cNvSpPr/>
          <p:nvPr/>
        </p:nvSpPr>
        <p:spPr>
          <a:xfrm>
            <a:off x="7236296" y="4869160"/>
            <a:ext cx="115212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Yuvarlatılmış Dikdörtgen"/>
          <p:cNvSpPr/>
          <p:nvPr/>
        </p:nvSpPr>
        <p:spPr>
          <a:xfrm>
            <a:off x="3707904" y="1268760"/>
            <a:ext cx="115212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Akış Çizelgesi: Hazırlık"/>
          <p:cNvSpPr/>
          <p:nvPr/>
        </p:nvSpPr>
        <p:spPr>
          <a:xfrm>
            <a:off x="1259632" y="270892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Akış Çizelgesi: Hazırlık"/>
          <p:cNvSpPr/>
          <p:nvPr/>
        </p:nvSpPr>
        <p:spPr>
          <a:xfrm>
            <a:off x="4211960" y="112474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Akış Çizelgesi: Hazırlık"/>
          <p:cNvSpPr/>
          <p:nvPr/>
        </p:nvSpPr>
        <p:spPr>
          <a:xfrm>
            <a:off x="1259632" y="472514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Akış Çizelgesi: Hazırlık"/>
          <p:cNvSpPr/>
          <p:nvPr/>
        </p:nvSpPr>
        <p:spPr>
          <a:xfrm>
            <a:off x="7668344" y="242088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Akış Çizelgesi: Hazırlık"/>
          <p:cNvSpPr/>
          <p:nvPr/>
        </p:nvSpPr>
        <p:spPr>
          <a:xfrm>
            <a:off x="7668344" y="472514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17 Yuvarlatılmış Dikdörtgen"/>
          <p:cNvSpPr/>
          <p:nvPr/>
        </p:nvSpPr>
        <p:spPr>
          <a:xfrm>
            <a:off x="2339752" y="2348880"/>
            <a:ext cx="4248472" cy="41764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tr-TR" sz="2400" dirty="0" smtClean="0"/>
              <a:t>Öğrencilerin kendi başlarına kullanabildikleri tek kişilik masa ve sandalyelerde </a:t>
            </a:r>
            <a:r>
              <a:rPr lang="tr-TR" sz="2400" dirty="0" smtClean="0"/>
              <a:t>oturma şeklidir.</a:t>
            </a:r>
            <a:endParaRPr lang="tr-TR" sz="2400" dirty="0" smtClean="0"/>
          </a:p>
          <a:p>
            <a:pPr algn="ctr">
              <a:buFont typeface="Arial" pitchFamily="34" charset="0"/>
              <a:buChar char="•"/>
            </a:pPr>
            <a:r>
              <a:rPr lang="tr-TR" sz="2400" dirty="0" smtClean="0"/>
              <a:t>Bu </a:t>
            </a:r>
            <a:r>
              <a:rPr lang="tr-TR" sz="2400" dirty="0" smtClean="0"/>
              <a:t>otura düzeni,derin düşünmeyi kolaylaştırırken aynı zamanda her öğrencinin kendi düzeyinde ve hızında çalışmasına olanak sağlar.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8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>
            <a:normAutofit/>
          </a:bodyPr>
          <a:lstStyle/>
          <a:p>
            <a:pPr>
              <a:buNone/>
            </a:pPr>
            <a:endParaRPr lang="tr-TR" sz="2800" b="1" dirty="0" smtClean="0"/>
          </a:p>
          <a:p>
            <a:pPr>
              <a:buNone/>
            </a:pPr>
            <a:r>
              <a:rPr lang="tr-TR" sz="2800" b="1" dirty="0" smtClean="0"/>
              <a:t>Yuvarlak </a:t>
            </a:r>
            <a:r>
              <a:rPr lang="tr-TR" sz="2800" b="1" dirty="0" smtClean="0"/>
              <a:t>Masa Düzeni </a:t>
            </a:r>
            <a:endParaRPr lang="tr-TR" sz="2800" b="1" dirty="0"/>
          </a:p>
        </p:txBody>
      </p:sp>
      <p:sp>
        <p:nvSpPr>
          <p:cNvPr id="4" name="3 Oval"/>
          <p:cNvSpPr/>
          <p:nvPr/>
        </p:nvSpPr>
        <p:spPr>
          <a:xfrm>
            <a:off x="467544" y="1268760"/>
            <a:ext cx="7848872" cy="525658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tr-TR" sz="2800" dirty="0" smtClean="0"/>
              <a:t>Öğrencilerin geniş bir masa etrafında oturdukları oturma düzenidir.</a:t>
            </a:r>
          </a:p>
          <a:p>
            <a:pPr algn="ctr">
              <a:buFont typeface="Arial" pitchFamily="34" charset="0"/>
              <a:buChar char="•"/>
            </a:pPr>
            <a:r>
              <a:rPr lang="tr-TR" sz="2800" dirty="0" smtClean="0"/>
              <a:t>Öğretmen,öğrencinin karşısında değil,yanında yer aldığından resmi olmayan bir hava yaratır.</a:t>
            </a:r>
          </a:p>
          <a:p>
            <a:pPr algn="ctr">
              <a:buFont typeface="Arial" pitchFamily="34" charset="0"/>
              <a:buChar char="•"/>
            </a:pPr>
            <a:r>
              <a:rPr lang="tr-TR" sz="2800" dirty="0" smtClean="0"/>
              <a:t>Öğrenciler birbirinin yüzünü görür,ilgi dağılmaz,farklı davranışlara yönelenler hemen belli olur.</a:t>
            </a:r>
          </a:p>
          <a:p>
            <a:pPr algn="ctr"/>
            <a:endParaRPr lang="tr-TR" dirty="0"/>
          </a:p>
        </p:txBody>
      </p:sp>
      <p:sp>
        <p:nvSpPr>
          <p:cNvPr id="5" name="4 Akış Çizelgesi: Hazırlık"/>
          <p:cNvSpPr/>
          <p:nvPr/>
        </p:nvSpPr>
        <p:spPr>
          <a:xfrm>
            <a:off x="1547664" y="191683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Akış Çizelgesi: Hazırlık"/>
          <p:cNvSpPr/>
          <p:nvPr/>
        </p:nvSpPr>
        <p:spPr>
          <a:xfrm>
            <a:off x="755576" y="256490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Akış Çizelgesi: Hazırlık"/>
          <p:cNvSpPr/>
          <p:nvPr/>
        </p:nvSpPr>
        <p:spPr>
          <a:xfrm>
            <a:off x="683568" y="486916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Akış Çizelgesi: Hazırlık"/>
          <p:cNvSpPr/>
          <p:nvPr/>
        </p:nvSpPr>
        <p:spPr>
          <a:xfrm>
            <a:off x="323528" y="393305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Akış Çizelgesi: Hazırlık"/>
          <p:cNvSpPr/>
          <p:nvPr/>
        </p:nvSpPr>
        <p:spPr>
          <a:xfrm>
            <a:off x="1403648" y="566124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Akış Çizelgesi: Hazırlık"/>
          <p:cNvSpPr/>
          <p:nvPr/>
        </p:nvSpPr>
        <p:spPr>
          <a:xfrm>
            <a:off x="2555776" y="623731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Akış Çizelgesi: Hazırlık"/>
          <p:cNvSpPr/>
          <p:nvPr/>
        </p:nvSpPr>
        <p:spPr>
          <a:xfrm>
            <a:off x="4644008" y="652534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Akış Çizelgesi: Hazırlık"/>
          <p:cNvSpPr/>
          <p:nvPr/>
        </p:nvSpPr>
        <p:spPr>
          <a:xfrm>
            <a:off x="6012160" y="630932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Akış Çizelgesi: Hazırlık"/>
          <p:cNvSpPr/>
          <p:nvPr/>
        </p:nvSpPr>
        <p:spPr>
          <a:xfrm>
            <a:off x="6948264" y="580526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Akış Çizelgesi: Hazırlık"/>
          <p:cNvSpPr/>
          <p:nvPr/>
        </p:nvSpPr>
        <p:spPr>
          <a:xfrm>
            <a:off x="7740352" y="508518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4 Akış Çizelgesi: Hazırlık"/>
          <p:cNvSpPr/>
          <p:nvPr/>
        </p:nvSpPr>
        <p:spPr>
          <a:xfrm>
            <a:off x="8172400" y="443711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15 Akış Çizelgesi: Hazırlık"/>
          <p:cNvSpPr/>
          <p:nvPr/>
        </p:nvSpPr>
        <p:spPr>
          <a:xfrm>
            <a:off x="8244408" y="371703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Akış Çizelgesi: Hazırlık"/>
          <p:cNvSpPr/>
          <p:nvPr/>
        </p:nvSpPr>
        <p:spPr>
          <a:xfrm>
            <a:off x="8100392" y="292494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17 Akış Çizelgesi: Hazırlık"/>
          <p:cNvSpPr/>
          <p:nvPr/>
        </p:nvSpPr>
        <p:spPr>
          <a:xfrm>
            <a:off x="7740352" y="234888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18 Akış Çizelgesi: Hazırlık"/>
          <p:cNvSpPr/>
          <p:nvPr/>
        </p:nvSpPr>
        <p:spPr>
          <a:xfrm>
            <a:off x="6588224" y="162880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19 Akış Çizelgesi: Hazırlık"/>
          <p:cNvSpPr/>
          <p:nvPr/>
        </p:nvSpPr>
        <p:spPr>
          <a:xfrm>
            <a:off x="5076056" y="119675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20 Akış Çizelgesi: Hazırlık"/>
          <p:cNvSpPr/>
          <p:nvPr/>
        </p:nvSpPr>
        <p:spPr>
          <a:xfrm>
            <a:off x="3059832" y="126876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21 Akış Çizelgesi: Hazırlık"/>
          <p:cNvSpPr/>
          <p:nvPr/>
        </p:nvSpPr>
        <p:spPr>
          <a:xfrm>
            <a:off x="7236296" y="191683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22 Akış Çizelgesi: Hazırlık"/>
          <p:cNvSpPr/>
          <p:nvPr/>
        </p:nvSpPr>
        <p:spPr>
          <a:xfrm>
            <a:off x="2267744" y="155679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23 Akış Çizelgesi: Hazırlık"/>
          <p:cNvSpPr/>
          <p:nvPr/>
        </p:nvSpPr>
        <p:spPr>
          <a:xfrm>
            <a:off x="4067944" y="119675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24 Akış Çizelgesi: Hazırlık"/>
          <p:cNvSpPr/>
          <p:nvPr/>
        </p:nvSpPr>
        <p:spPr>
          <a:xfrm>
            <a:off x="5940152" y="141277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27 Akış Çizelgesi: Hazırlık"/>
          <p:cNvSpPr/>
          <p:nvPr/>
        </p:nvSpPr>
        <p:spPr>
          <a:xfrm>
            <a:off x="3491880" y="652534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28 Akış Çizelgesi: Hazırlık"/>
          <p:cNvSpPr/>
          <p:nvPr/>
        </p:nvSpPr>
        <p:spPr>
          <a:xfrm>
            <a:off x="1979712" y="602128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29 Akış Çizelgesi: Hazırlık"/>
          <p:cNvSpPr/>
          <p:nvPr/>
        </p:nvSpPr>
        <p:spPr>
          <a:xfrm>
            <a:off x="971600" y="530120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30 Akış Çizelgesi: Hazırlık"/>
          <p:cNvSpPr/>
          <p:nvPr/>
        </p:nvSpPr>
        <p:spPr>
          <a:xfrm>
            <a:off x="467544" y="450912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31 Akış Çizelgesi: Hazırlık"/>
          <p:cNvSpPr/>
          <p:nvPr/>
        </p:nvSpPr>
        <p:spPr>
          <a:xfrm>
            <a:off x="395536" y="314096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11560" y="692696"/>
            <a:ext cx="8229600" cy="56494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3200" b="1" dirty="0" smtClean="0"/>
              <a:t>U Biçimi Oturma Düzeni</a:t>
            </a:r>
            <a:endParaRPr lang="tr-TR" sz="3200" b="1" dirty="0"/>
          </a:p>
        </p:txBody>
      </p:sp>
      <p:sp>
        <p:nvSpPr>
          <p:cNvPr id="4" name="3 Akış Çizelgesi: Öteki İşlem"/>
          <p:cNvSpPr/>
          <p:nvPr/>
        </p:nvSpPr>
        <p:spPr>
          <a:xfrm>
            <a:off x="1043608" y="1268760"/>
            <a:ext cx="504056" cy="504056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Akış Çizelgesi: Öteki İşlem"/>
          <p:cNvSpPr/>
          <p:nvPr/>
        </p:nvSpPr>
        <p:spPr>
          <a:xfrm>
            <a:off x="7740352" y="1268760"/>
            <a:ext cx="504056" cy="504056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Aynı Yanın Köşesi Yuvarlatılmış Dikdörtgen"/>
          <p:cNvSpPr/>
          <p:nvPr/>
        </p:nvSpPr>
        <p:spPr>
          <a:xfrm>
            <a:off x="1547664" y="5805264"/>
            <a:ext cx="6192688" cy="504056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Akış Çizelgesi: Hazırlık"/>
          <p:cNvSpPr/>
          <p:nvPr/>
        </p:nvSpPr>
        <p:spPr>
          <a:xfrm>
            <a:off x="8388424" y="162880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Akış Çizelgesi: Hazırlık"/>
          <p:cNvSpPr/>
          <p:nvPr/>
        </p:nvSpPr>
        <p:spPr>
          <a:xfrm>
            <a:off x="8388424" y="191683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Akış Çizelgesi: Hazırlık"/>
          <p:cNvSpPr/>
          <p:nvPr/>
        </p:nvSpPr>
        <p:spPr>
          <a:xfrm>
            <a:off x="8388424" y="220486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Akış Çizelgesi: Hazırlık"/>
          <p:cNvSpPr/>
          <p:nvPr/>
        </p:nvSpPr>
        <p:spPr>
          <a:xfrm>
            <a:off x="8388424" y="494116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Akış Çizelgesi: Hazırlık"/>
          <p:cNvSpPr/>
          <p:nvPr/>
        </p:nvSpPr>
        <p:spPr>
          <a:xfrm>
            <a:off x="8388424" y="400506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Akış Çizelgesi: Hazırlık"/>
          <p:cNvSpPr/>
          <p:nvPr/>
        </p:nvSpPr>
        <p:spPr>
          <a:xfrm>
            <a:off x="8388424" y="616530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Akış Çizelgesi: Hazırlık"/>
          <p:cNvSpPr/>
          <p:nvPr/>
        </p:nvSpPr>
        <p:spPr>
          <a:xfrm>
            <a:off x="8388424" y="587727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Akış Çizelgesi: Hazırlık"/>
          <p:cNvSpPr/>
          <p:nvPr/>
        </p:nvSpPr>
        <p:spPr>
          <a:xfrm>
            <a:off x="8388424" y="515719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4 Akış Çizelgesi: Hazırlık"/>
          <p:cNvSpPr/>
          <p:nvPr/>
        </p:nvSpPr>
        <p:spPr>
          <a:xfrm>
            <a:off x="8388424" y="472514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15 Akış Çizelgesi: Hazırlık"/>
          <p:cNvSpPr/>
          <p:nvPr/>
        </p:nvSpPr>
        <p:spPr>
          <a:xfrm>
            <a:off x="8388424" y="429309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Akış Çizelgesi: Hazırlık"/>
          <p:cNvSpPr/>
          <p:nvPr/>
        </p:nvSpPr>
        <p:spPr>
          <a:xfrm>
            <a:off x="8388424" y="450912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17 Akış Çizelgesi: Hazırlık"/>
          <p:cNvSpPr/>
          <p:nvPr/>
        </p:nvSpPr>
        <p:spPr>
          <a:xfrm>
            <a:off x="8388424" y="249289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18 Akış Çizelgesi: Hazırlık"/>
          <p:cNvSpPr/>
          <p:nvPr/>
        </p:nvSpPr>
        <p:spPr>
          <a:xfrm>
            <a:off x="8388424" y="270892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19 Akış Çizelgesi: Hazırlık"/>
          <p:cNvSpPr/>
          <p:nvPr/>
        </p:nvSpPr>
        <p:spPr>
          <a:xfrm>
            <a:off x="8388424" y="378904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20 Akış Çizelgesi: Hazırlık"/>
          <p:cNvSpPr/>
          <p:nvPr/>
        </p:nvSpPr>
        <p:spPr>
          <a:xfrm>
            <a:off x="8388424" y="292494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21 Akış Çizelgesi: Hazırlık"/>
          <p:cNvSpPr/>
          <p:nvPr/>
        </p:nvSpPr>
        <p:spPr>
          <a:xfrm>
            <a:off x="8388424" y="321297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22 Akış Çizelgesi: Hazırlık"/>
          <p:cNvSpPr/>
          <p:nvPr/>
        </p:nvSpPr>
        <p:spPr>
          <a:xfrm>
            <a:off x="8388424" y="350100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23 Akış Çizelgesi: Hazırlık"/>
          <p:cNvSpPr/>
          <p:nvPr/>
        </p:nvSpPr>
        <p:spPr>
          <a:xfrm>
            <a:off x="8388424" y="566124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24 Akış Çizelgesi: Hazırlık"/>
          <p:cNvSpPr/>
          <p:nvPr/>
        </p:nvSpPr>
        <p:spPr>
          <a:xfrm>
            <a:off x="8388424" y="544522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25 Akış Çizelgesi: Hazırlık"/>
          <p:cNvSpPr/>
          <p:nvPr/>
        </p:nvSpPr>
        <p:spPr>
          <a:xfrm>
            <a:off x="8388424" y="141277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26 Akış Çizelgesi: Hazırlık"/>
          <p:cNvSpPr/>
          <p:nvPr/>
        </p:nvSpPr>
        <p:spPr>
          <a:xfrm>
            <a:off x="755576" y="162880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27 Akış Çizelgesi: Hazırlık"/>
          <p:cNvSpPr/>
          <p:nvPr/>
        </p:nvSpPr>
        <p:spPr>
          <a:xfrm>
            <a:off x="755576" y="191683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28 Akış Çizelgesi: Hazırlık"/>
          <p:cNvSpPr/>
          <p:nvPr/>
        </p:nvSpPr>
        <p:spPr>
          <a:xfrm>
            <a:off x="755576" y="220486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29 Akış Çizelgesi: Hazırlık"/>
          <p:cNvSpPr/>
          <p:nvPr/>
        </p:nvSpPr>
        <p:spPr>
          <a:xfrm>
            <a:off x="755576" y="494116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1" name="30 Akış Çizelgesi: Hazırlık"/>
          <p:cNvSpPr/>
          <p:nvPr/>
        </p:nvSpPr>
        <p:spPr>
          <a:xfrm>
            <a:off x="755576" y="400506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2" name="31 Akış Çizelgesi: Hazırlık"/>
          <p:cNvSpPr/>
          <p:nvPr/>
        </p:nvSpPr>
        <p:spPr>
          <a:xfrm>
            <a:off x="755576" y="616530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3" name="32 Akış Çizelgesi: Hazırlık"/>
          <p:cNvSpPr/>
          <p:nvPr/>
        </p:nvSpPr>
        <p:spPr>
          <a:xfrm>
            <a:off x="755576" y="587727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33 Akış Çizelgesi: Hazırlık"/>
          <p:cNvSpPr/>
          <p:nvPr/>
        </p:nvSpPr>
        <p:spPr>
          <a:xfrm>
            <a:off x="755576" y="5157192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5" name="34 Akış Çizelgesi: Hazırlık"/>
          <p:cNvSpPr/>
          <p:nvPr/>
        </p:nvSpPr>
        <p:spPr>
          <a:xfrm>
            <a:off x="755576" y="472514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35 Akış Çizelgesi: Hazırlık"/>
          <p:cNvSpPr/>
          <p:nvPr/>
        </p:nvSpPr>
        <p:spPr>
          <a:xfrm>
            <a:off x="755576" y="429309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36 Akış Çizelgesi: Hazırlık"/>
          <p:cNvSpPr/>
          <p:nvPr/>
        </p:nvSpPr>
        <p:spPr>
          <a:xfrm>
            <a:off x="755576" y="450912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37 Akış Çizelgesi: Hazırlık"/>
          <p:cNvSpPr/>
          <p:nvPr/>
        </p:nvSpPr>
        <p:spPr>
          <a:xfrm>
            <a:off x="755576" y="249289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9" name="38 Akış Çizelgesi: Hazırlık"/>
          <p:cNvSpPr/>
          <p:nvPr/>
        </p:nvSpPr>
        <p:spPr>
          <a:xfrm>
            <a:off x="755576" y="270892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0" name="39 Akış Çizelgesi: Hazırlık"/>
          <p:cNvSpPr/>
          <p:nvPr/>
        </p:nvSpPr>
        <p:spPr>
          <a:xfrm>
            <a:off x="755576" y="3789040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1" name="40 Akış Çizelgesi: Hazırlık"/>
          <p:cNvSpPr/>
          <p:nvPr/>
        </p:nvSpPr>
        <p:spPr>
          <a:xfrm>
            <a:off x="755576" y="292494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2" name="41 Akış Çizelgesi: Hazırlık"/>
          <p:cNvSpPr/>
          <p:nvPr/>
        </p:nvSpPr>
        <p:spPr>
          <a:xfrm>
            <a:off x="755576" y="321297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42 Akış Çizelgesi: Hazırlık"/>
          <p:cNvSpPr/>
          <p:nvPr/>
        </p:nvSpPr>
        <p:spPr>
          <a:xfrm>
            <a:off x="755576" y="350100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4" name="43 Akış Çizelgesi: Hazırlık"/>
          <p:cNvSpPr/>
          <p:nvPr/>
        </p:nvSpPr>
        <p:spPr>
          <a:xfrm>
            <a:off x="755576" y="5661248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5" name="44 Akış Çizelgesi: Hazırlık"/>
          <p:cNvSpPr/>
          <p:nvPr/>
        </p:nvSpPr>
        <p:spPr>
          <a:xfrm>
            <a:off x="755576" y="5445224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6" name="45 Akış Çizelgesi: Hazırlık"/>
          <p:cNvSpPr/>
          <p:nvPr/>
        </p:nvSpPr>
        <p:spPr>
          <a:xfrm>
            <a:off x="755576" y="141277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7" name="46 Akış Çizelgesi: Hazırlık"/>
          <p:cNvSpPr/>
          <p:nvPr/>
        </p:nvSpPr>
        <p:spPr>
          <a:xfrm>
            <a:off x="2339752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8" name="47 Akış Çizelgesi: Hazırlık"/>
          <p:cNvSpPr/>
          <p:nvPr/>
        </p:nvSpPr>
        <p:spPr>
          <a:xfrm>
            <a:off x="1907704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9" name="48 Akış Çizelgesi: Hazırlık"/>
          <p:cNvSpPr/>
          <p:nvPr/>
        </p:nvSpPr>
        <p:spPr>
          <a:xfrm>
            <a:off x="3851920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0" name="49 Akış Çizelgesi: Hazırlık"/>
          <p:cNvSpPr/>
          <p:nvPr/>
        </p:nvSpPr>
        <p:spPr>
          <a:xfrm>
            <a:off x="3419872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1" name="50 Akış Çizelgesi: Hazırlık"/>
          <p:cNvSpPr/>
          <p:nvPr/>
        </p:nvSpPr>
        <p:spPr>
          <a:xfrm>
            <a:off x="3059832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2" name="51 Akış Çizelgesi: Hazırlık"/>
          <p:cNvSpPr/>
          <p:nvPr/>
        </p:nvSpPr>
        <p:spPr>
          <a:xfrm>
            <a:off x="2627784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3" name="52 Akış Çizelgesi: Hazırlık"/>
          <p:cNvSpPr/>
          <p:nvPr/>
        </p:nvSpPr>
        <p:spPr>
          <a:xfrm>
            <a:off x="4716016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4" name="53 Akış Çizelgesi: Hazırlık"/>
          <p:cNvSpPr/>
          <p:nvPr/>
        </p:nvSpPr>
        <p:spPr>
          <a:xfrm>
            <a:off x="4283968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5" name="54 Akış Çizelgesi: Hazırlık"/>
          <p:cNvSpPr/>
          <p:nvPr/>
        </p:nvSpPr>
        <p:spPr>
          <a:xfrm>
            <a:off x="5508104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6" name="55 Akış Çizelgesi: Hazırlık"/>
          <p:cNvSpPr/>
          <p:nvPr/>
        </p:nvSpPr>
        <p:spPr>
          <a:xfrm>
            <a:off x="5076056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7" name="56 Akış Çizelgesi: Hazırlık"/>
          <p:cNvSpPr/>
          <p:nvPr/>
        </p:nvSpPr>
        <p:spPr>
          <a:xfrm>
            <a:off x="6372200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8" name="57 Akış Çizelgesi: Hazırlık"/>
          <p:cNvSpPr/>
          <p:nvPr/>
        </p:nvSpPr>
        <p:spPr>
          <a:xfrm>
            <a:off x="5940152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9" name="58 Akış Çizelgesi: Hazırlık"/>
          <p:cNvSpPr/>
          <p:nvPr/>
        </p:nvSpPr>
        <p:spPr>
          <a:xfrm>
            <a:off x="7236296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0" name="59 Akış Çizelgesi: Hazırlık"/>
          <p:cNvSpPr/>
          <p:nvPr/>
        </p:nvSpPr>
        <p:spPr>
          <a:xfrm>
            <a:off x="6804248" y="6453336"/>
            <a:ext cx="144016" cy="45719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1" name="60 Yuvarlatılmış Dikdörtgen"/>
          <p:cNvSpPr/>
          <p:nvPr/>
        </p:nvSpPr>
        <p:spPr>
          <a:xfrm>
            <a:off x="1547664" y="1340768"/>
            <a:ext cx="6264696" cy="44644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tr-TR" sz="2800" dirty="0" smtClean="0"/>
              <a:t>Öğretmen her bir öğrenciye tek tek yaklaşabilme şansına sahiptir.</a:t>
            </a:r>
          </a:p>
          <a:p>
            <a:pPr algn="ctr">
              <a:buFont typeface="Arial" pitchFamily="34" charset="0"/>
              <a:buChar char="•"/>
            </a:pPr>
            <a:r>
              <a:rPr lang="tr-TR" sz="2800" dirty="0" smtClean="0"/>
              <a:t>Bütün öğrenciler bir gösteriyi izlemek zorunda kaldıklarında bu oturma biçimi uygundur.</a:t>
            </a:r>
          </a:p>
          <a:p>
            <a:pPr algn="ctr">
              <a:buFont typeface="Arial" pitchFamily="34" charset="0"/>
              <a:buChar char="•"/>
            </a:pPr>
            <a:r>
              <a:rPr lang="tr-TR" sz="2800" dirty="0" smtClean="0"/>
              <a:t>En uygun kullanım amacı is öğrencilerin büyük grup tartışmalarına katılımın planlanmasıdır</a:t>
            </a:r>
            <a:r>
              <a:rPr lang="tr-TR" sz="2800" dirty="0" smtClean="0"/>
              <a:t>.</a:t>
            </a:r>
            <a:endParaRPr lang="tr-T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416</TotalTime>
  <Words>711</Words>
  <Application>Microsoft Office PowerPoint</Application>
  <PresentationFormat>Ekran Gösterisi (4:3)</PresentationFormat>
  <Paragraphs>120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Akış</vt:lpstr>
      <vt:lpstr>Slayt 1</vt:lpstr>
      <vt:lpstr>SINIFIN KENDİNE ÖZGÜ ÖZELLİKLERİ ŞUNLARDIR.</vt:lpstr>
      <vt:lpstr>Slayt 3</vt:lpstr>
      <vt:lpstr>Slayt 4</vt:lpstr>
      <vt:lpstr>Slayt 5</vt:lpstr>
      <vt:lpstr>Sınıf yönetiminin iç  faktörleri</vt:lpstr>
      <vt:lpstr>Sınıf yönetiminin dış faktörleri</vt:lpstr>
      <vt:lpstr>Sınıf yönetimin modelleri </vt:lpstr>
      <vt:lpstr>Slayt 9</vt:lpstr>
      <vt:lpstr>Slayt 10</vt:lpstr>
      <vt:lpstr>Slayt 11</vt:lpstr>
      <vt:lpstr>Slayt 12</vt:lpstr>
      <vt:lpstr>Çağdaş sınıf yönetimi</vt:lpstr>
      <vt:lpstr>Sınıf yönetiminde öğretmenin rolü</vt:lpstr>
      <vt:lpstr>Slayt 15</vt:lpstr>
      <vt:lpstr>FİZİKSEL DÜZEN</vt:lpstr>
      <vt:lpstr>SINIF OTURMA DÜZENLERİ </vt:lpstr>
      <vt:lpstr>Slayt 18</vt:lpstr>
      <vt:lpstr>Slayt 19</vt:lpstr>
      <vt:lpstr>Slayt 20</vt:lpstr>
      <vt:lpstr>Slayt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SINIF YÖNETİMİ</dc:title>
  <dc:creator>Kadir_Sinan</dc:creator>
  <cp:lastModifiedBy>asus</cp:lastModifiedBy>
  <cp:revision>57</cp:revision>
  <dcterms:created xsi:type="dcterms:W3CDTF">2013-03-26T20:38:04Z</dcterms:created>
  <dcterms:modified xsi:type="dcterms:W3CDTF">2013-03-27T14:25:32Z</dcterms:modified>
</cp:coreProperties>
</file>