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charts/chart1.xml" ContentType="application/vnd.openxmlformats-officedocument.drawingml.chart+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236"/>
  </p:notesMasterIdLst>
  <p:handoutMasterIdLst>
    <p:handoutMasterId r:id="rId237"/>
  </p:handoutMasterIdLst>
  <p:sldIdLst>
    <p:sldId id="256" r:id="rId2"/>
    <p:sldId id="260" r:id="rId3"/>
    <p:sldId id="261" r:id="rId4"/>
    <p:sldId id="259" r:id="rId5"/>
    <p:sldId id="264" r:id="rId6"/>
    <p:sldId id="265" r:id="rId7"/>
    <p:sldId id="263" r:id="rId8"/>
    <p:sldId id="340" r:id="rId9"/>
    <p:sldId id="336" r:id="rId10"/>
    <p:sldId id="266" r:id="rId11"/>
    <p:sldId id="268" r:id="rId12"/>
    <p:sldId id="337" r:id="rId13"/>
    <p:sldId id="271" r:id="rId14"/>
    <p:sldId id="272" r:id="rId15"/>
    <p:sldId id="339" r:id="rId16"/>
    <p:sldId id="341" r:id="rId17"/>
    <p:sldId id="273" r:id="rId18"/>
    <p:sldId id="274" r:id="rId19"/>
    <p:sldId id="313" r:id="rId20"/>
    <p:sldId id="314" r:id="rId21"/>
    <p:sldId id="315" r:id="rId22"/>
    <p:sldId id="316" r:id="rId23"/>
    <p:sldId id="319" r:id="rId24"/>
    <p:sldId id="320" r:id="rId25"/>
    <p:sldId id="321" r:id="rId26"/>
    <p:sldId id="322" r:id="rId27"/>
    <p:sldId id="323" r:id="rId28"/>
    <p:sldId id="324" r:id="rId29"/>
    <p:sldId id="325" r:id="rId30"/>
    <p:sldId id="326" r:id="rId31"/>
    <p:sldId id="401" r:id="rId32"/>
    <p:sldId id="402" r:id="rId33"/>
    <p:sldId id="404" r:id="rId34"/>
    <p:sldId id="406" r:id="rId35"/>
    <p:sldId id="403" r:id="rId36"/>
    <p:sldId id="405" r:id="rId37"/>
    <p:sldId id="407" r:id="rId38"/>
    <p:sldId id="408" r:id="rId39"/>
    <p:sldId id="327" r:id="rId40"/>
    <p:sldId id="409" r:id="rId41"/>
    <p:sldId id="328" r:id="rId42"/>
    <p:sldId id="329" r:id="rId43"/>
    <p:sldId id="411" r:id="rId44"/>
    <p:sldId id="412" r:id="rId45"/>
    <p:sldId id="410" r:id="rId46"/>
    <p:sldId id="413" r:id="rId47"/>
    <p:sldId id="417" r:id="rId48"/>
    <p:sldId id="420" r:id="rId49"/>
    <p:sldId id="418" r:id="rId50"/>
    <p:sldId id="421" r:id="rId51"/>
    <p:sldId id="419" r:id="rId52"/>
    <p:sldId id="422" r:id="rId53"/>
    <p:sldId id="342" r:id="rId54"/>
    <p:sldId id="397" r:id="rId55"/>
    <p:sldId id="330" r:id="rId56"/>
    <p:sldId id="344" r:id="rId57"/>
    <p:sldId id="399" r:id="rId58"/>
    <p:sldId id="343" r:id="rId59"/>
    <p:sldId id="346" r:id="rId60"/>
    <p:sldId id="347" r:id="rId61"/>
    <p:sldId id="348" r:id="rId62"/>
    <p:sldId id="349" r:id="rId63"/>
    <p:sldId id="350" r:id="rId64"/>
    <p:sldId id="351" r:id="rId65"/>
    <p:sldId id="352" r:id="rId66"/>
    <p:sldId id="353" r:id="rId67"/>
    <p:sldId id="354" r:id="rId68"/>
    <p:sldId id="355" r:id="rId69"/>
    <p:sldId id="356" r:id="rId70"/>
    <p:sldId id="357" r:id="rId71"/>
    <p:sldId id="358" r:id="rId72"/>
    <p:sldId id="359" r:id="rId73"/>
    <p:sldId id="360" r:id="rId74"/>
    <p:sldId id="361" r:id="rId75"/>
    <p:sldId id="362" r:id="rId76"/>
    <p:sldId id="363" r:id="rId77"/>
    <p:sldId id="364" r:id="rId78"/>
    <p:sldId id="365" r:id="rId79"/>
    <p:sldId id="366" r:id="rId80"/>
    <p:sldId id="367" r:id="rId81"/>
    <p:sldId id="368" r:id="rId82"/>
    <p:sldId id="369" r:id="rId83"/>
    <p:sldId id="371" r:id="rId84"/>
    <p:sldId id="372" r:id="rId85"/>
    <p:sldId id="373" r:id="rId86"/>
    <p:sldId id="374" r:id="rId87"/>
    <p:sldId id="375" r:id="rId88"/>
    <p:sldId id="376" r:id="rId89"/>
    <p:sldId id="377" r:id="rId90"/>
    <p:sldId id="378" r:id="rId91"/>
    <p:sldId id="379" r:id="rId92"/>
    <p:sldId id="382" r:id="rId93"/>
    <p:sldId id="383" r:id="rId94"/>
    <p:sldId id="384" r:id="rId95"/>
    <p:sldId id="385" r:id="rId96"/>
    <p:sldId id="386" r:id="rId97"/>
    <p:sldId id="387" r:id="rId98"/>
    <p:sldId id="388" r:id="rId99"/>
    <p:sldId id="389" r:id="rId100"/>
    <p:sldId id="390" r:id="rId101"/>
    <p:sldId id="391" r:id="rId102"/>
    <p:sldId id="392" r:id="rId103"/>
    <p:sldId id="393" r:id="rId104"/>
    <p:sldId id="394" r:id="rId105"/>
    <p:sldId id="395" r:id="rId106"/>
    <p:sldId id="396" r:id="rId107"/>
    <p:sldId id="331" r:id="rId108"/>
    <p:sldId id="400" r:id="rId109"/>
    <p:sldId id="423" r:id="rId110"/>
    <p:sldId id="424" r:id="rId111"/>
    <p:sldId id="427" r:id="rId112"/>
    <p:sldId id="425" r:id="rId113"/>
    <p:sldId id="428" r:id="rId114"/>
    <p:sldId id="431" r:id="rId115"/>
    <p:sldId id="443" r:id="rId116"/>
    <p:sldId id="432" r:id="rId117"/>
    <p:sldId id="433" r:id="rId118"/>
    <p:sldId id="429" r:id="rId119"/>
    <p:sldId id="434" r:id="rId120"/>
    <p:sldId id="430" r:id="rId121"/>
    <p:sldId id="438" r:id="rId122"/>
    <p:sldId id="439" r:id="rId123"/>
    <p:sldId id="440" r:id="rId124"/>
    <p:sldId id="441" r:id="rId125"/>
    <p:sldId id="275" r:id="rId126"/>
    <p:sldId id="583" r:id="rId127"/>
    <p:sldId id="584" r:id="rId128"/>
    <p:sldId id="585" r:id="rId129"/>
    <p:sldId id="586" r:id="rId130"/>
    <p:sldId id="276" r:id="rId131"/>
    <p:sldId id="277" r:id="rId132"/>
    <p:sldId id="451" r:id="rId133"/>
    <p:sldId id="452" r:id="rId134"/>
    <p:sldId id="453" r:id="rId135"/>
    <p:sldId id="473" r:id="rId136"/>
    <p:sldId id="278" r:id="rId137"/>
    <p:sldId id="472" r:id="rId138"/>
    <p:sldId id="284" r:id="rId139"/>
    <p:sldId id="463" r:id="rId140"/>
    <p:sldId id="456" r:id="rId141"/>
    <p:sldId id="457" r:id="rId142"/>
    <p:sldId id="458" r:id="rId143"/>
    <p:sldId id="459" r:id="rId144"/>
    <p:sldId id="460" r:id="rId145"/>
    <p:sldId id="461" r:id="rId146"/>
    <p:sldId id="462" r:id="rId147"/>
    <p:sldId id="464" r:id="rId148"/>
    <p:sldId id="468" r:id="rId149"/>
    <p:sldId id="465" r:id="rId150"/>
    <p:sldId id="474" r:id="rId151"/>
    <p:sldId id="475" r:id="rId152"/>
    <p:sldId id="476" r:id="rId153"/>
    <p:sldId id="477" r:id="rId154"/>
    <p:sldId id="469" r:id="rId155"/>
    <p:sldId id="470" r:id="rId156"/>
    <p:sldId id="471" r:id="rId157"/>
    <p:sldId id="466" r:id="rId158"/>
    <p:sldId id="282" r:id="rId159"/>
    <p:sldId id="482" r:id="rId160"/>
    <p:sldId id="485" r:id="rId161"/>
    <p:sldId id="483" r:id="rId162"/>
    <p:sldId id="484" r:id="rId163"/>
    <p:sldId id="486" r:id="rId164"/>
    <p:sldId id="487" r:id="rId165"/>
    <p:sldId id="488" r:id="rId166"/>
    <p:sldId id="587" r:id="rId167"/>
    <p:sldId id="501" r:id="rId168"/>
    <p:sldId id="502" r:id="rId169"/>
    <p:sldId id="503" r:id="rId170"/>
    <p:sldId id="504" r:id="rId171"/>
    <p:sldId id="588" r:id="rId172"/>
    <p:sldId id="590" r:id="rId173"/>
    <p:sldId id="591" r:id="rId174"/>
    <p:sldId id="505" r:id="rId175"/>
    <p:sldId id="506" r:id="rId176"/>
    <p:sldId id="507" r:id="rId177"/>
    <p:sldId id="508" r:id="rId178"/>
    <p:sldId id="511" r:id="rId179"/>
    <p:sldId id="509" r:id="rId180"/>
    <p:sldId id="510" r:id="rId181"/>
    <p:sldId id="512" r:id="rId182"/>
    <p:sldId id="513" r:id="rId183"/>
    <p:sldId id="514" r:id="rId184"/>
    <p:sldId id="515" r:id="rId185"/>
    <p:sldId id="518" r:id="rId186"/>
    <p:sldId id="519" r:id="rId187"/>
    <p:sldId id="516" r:id="rId188"/>
    <p:sldId id="520" r:id="rId189"/>
    <p:sldId id="521" r:id="rId190"/>
    <p:sldId id="522" r:id="rId191"/>
    <p:sldId id="523" r:id="rId192"/>
    <p:sldId id="527" r:id="rId193"/>
    <p:sldId id="528" r:id="rId194"/>
    <p:sldId id="529" r:id="rId195"/>
    <p:sldId id="530" r:id="rId196"/>
    <p:sldId id="531" r:id="rId197"/>
    <p:sldId id="532" r:id="rId198"/>
    <p:sldId id="533" r:id="rId199"/>
    <p:sldId id="534" r:id="rId200"/>
    <p:sldId id="535" r:id="rId201"/>
    <p:sldId id="536" r:id="rId202"/>
    <p:sldId id="537" r:id="rId203"/>
    <p:sldId id="538" r:id="rId204"/>
    <p:sldId id="539" r:id="rId205"/>
    <p:sldId id="540" r:id="rId206"/>
    <p:sldId id="541" r:id="rId207"/>
    <p:sldId id="560" r:id="rId208"/>
    <p:sldId id="542" r:id="rId209"/>
    <p:sldId id="543" r:id="rId210"/>
    <p:sldId id="544" r:id="rId211"/>
    <p:sldId id="545" r:id="rId212"/>
    <p:sldId id="546" r:id="rId213"/>
    <p:sldId id="547" r:id="rId214"/>
    <p:sldId id="548" r:id="rId215"/>
    <p:sldId id="549" r:id="rId216"/>
    <p:sldId id="550" r:id="rId217"/>
    <p:sldId id="551" r:id="rId218"/>
    <p:sldId id="552" r:id="rId219"/>
    <p:sldId id="553" r:id="rId220"/>
    <p:sldId id="554" r:id="rId221"/>
    <p:sldId id="555" r:id="rId222"/>
    <p:sldId id="556" r:id="rId223"/>
    <p:sldId id="557" r:id="rId224"/>
    <p:sldId id="558" r:id="rId225"/>
    <p:sldId id="559" r:id="rId226"/>
    <p:sldId id="561" r:id="rId227"/>
    <p:sldId id="562" r:id="rId228"/>
    <p:sldId id="563" r:id="rId229"/>
    <p:sldId id="564" r:id="rId230"/>
    <p:sldId id="565" r:id="rId231"/>
    <p:sldId id="566" r:id="rId232"/>
    <p:sldId id="567" r:id="rId233"/>
    <p:sldId id="569" r:id="rId234"/>
    <p:sldId id="578" r:id="rId23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8419" autoAdjust="0"/>
  </p:normalViewPr>
  <p:slideViewPr>
    <p:cSldViewPr>
      <p:cViewPr varScale="1">
        <p:scale>
          <a:sx n="47" d="100"/>
          <a:sy n="47" d="100"/>
        </p:scale>
        <p:origin x="-972"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handoutMaster" Target="handoutMasters/handoutMaster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01" Type="http://schemas.openxmlformats.org/officeDocument/2006/relationships/slide" Target="slides/slide200.xml"/><Relationship Id="rId222" Type="http://schemas.openxmlformats.org/officeDocument/2006/relationships/slide" Target="slides/slide22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presProps" Target="presProps.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theme" Target="theme/theme1.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notesMaster" Target="notesMasters/notesMaster1.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Sayfa1!$B$1</c:f>
              <c:strCache>
                <c:ptCount val="1"/>
                <c:pt idx="0">
                  <c:v>Başarılı Olma</c:v>
                </c:pt>
              </c:strCache>
            </c:strRef>
          </c:tx>
          <c:spPr>
            <a:solidFill>
              <a:srgbClr val="FFFF00"/>
            </a:solidFill>
          </c:spPr>
          <c:invertIfNegative val="0"/>
          <c:cat>
            <c:strRef>
              <c:f>Sayfa1!$A$2:$A$5</c:f>
              <c:strCache>
                <c:ptCount val="2"/>
                <c:pt idx="0">
                  <c:v>Kategori 1</c:v>
                </c:pt>
                <c:pt idx="1">
                  <c:v>Kategori 2</c:v>
                </c:pt>
              </c:strCache>
            </c:strRef>
          </c:cat>
          <c:val>
            <c:numRef>
              <c:f>Sayfa1!$B$2:$B$5</c:f>
              <c:numCache>
                <c:formatCode>General</c:formatCode>
                <c:ptCount val="4"/>
                <c:pt idx="0">
                  <c:v>100</c:v>
                </c:pt>
                <c:pt idx="1">
                  <c:v>50</c:v>
                </c:pt>
              </c:numCache>
            </c:numRef>
          </c:val>
        </c:ser>
        <c:ser>
          <c:idx val="1"/>
          <c:order val="1"/>
          <c:tx>
            <c:strRef>
              <c:f>Sayfa1!$C$1</c:f>
              <c:strCache>
                <c:ptCount val="1"/>
                <c:pt idx="0">
                  <c:v>Başarısızlıktan kaçma</c:v>
                </c:pt>
              </c:strCache>
            </c:strRef>
          </c:tx>
          <c:spPr>
            <a:solidFill>
              <a:srgbClr val="FF0000"/>
            </a:solidFill>
          </c:spPr>
          <c:invertIfNegative val="0"/>
          <c:cat>
            <c:strRef>
              <c:f>Sayfa1!$A$2:$A$5</c:f>
              <c:strCache>
                <c:ptCount val="2"/>
                <c:pt idx="0">
                  <c:v>Kategori 1</c:v>
                </c:pt>
                <c:pt idx="1">
                  <c:v>Kategori 2</c:v>
                </c:pt>
              </c:strCache>
            </c:strRef>
          </c:cat>
          <c:val>
            <c:numRef>
              <c:f>Sayfa1!$C$2:$C$5</c:f>
              <c:numCache>
                <c:formatCode>General</c:formatCode>
                <c:ptCount val="4"/>
                <c:pt idx="0">
                  <c:v>50</c:v>
                </c:pt>
                <c:pt idx="1">
                  <c:v>100</c:v>
                </c:pt>
              </c:numCache>
            </c:numRef>
          </c:val>
        </c:ser>
        <c:dLbls>
          <c:showLegendKey val="0"/>
          <c:showVal val="0"/>
          <c:showCatName val="0"/>
          <c:showSerName val="0"/>
          <c:showPercent val="0"/>
          <c:showBubbleSize val="0"/>
        </c:dLbls>
        <c:gapWidth val="150"/>
        <c:gapDepth val="265"/>
        <c:shape val="cylinder"/>
        <c:axId val="26917888"/>
        <c:axId val="26923776"/>
        <c:axId val="0"/>
      </c:bar3DChart>
      <c:catAx>
        <c:axId val="26917888"/>
        <c:scaling>
          <c:orientation val="minMax"/>
        </c:scaling>
        <c:delete val="0"/>
        <c:axPos val="b"/>
        <c:majorTickMark val="out"/>
        <c:minorTickMark val="none"/>
        <c:tickLblPos val="nextTo"/>
        <c:crossAx val="26923776"/>
        <c:crosses val="autoZero"/>
        <c:auto val="1"/>
        <c:lblAlgn val="ctr"/>
        <c:lblOffset val="100"/>
        <c:noMultiLvlLbl val="0"/>
      </c:catAx>
      <c:valAx>
        <c:axId val="26923776"/>
        <c:scaling>
          <c:orientation val="minMax"/>
        </c:scaling>
        <c:delete val="0"/>
        <c:axPos val="l"/>
        <c:majorGridlines/>
        <c:numFmt formatCode="General" sourceLinked="1"/>
        <c:majorTickMark val="out"/>
        <c:minorTickMark val="none"/>
        <c:tickLblPos val="nextTo"/>
        <c:crossAx val="26917888"/>
        <c:crosses val="autoZero"/>
        <c:crossBetween val="between"/>
      </c:valAx>
    </c:plotArea>
    <c:legend>
      <c:legendPos val="r"/>
      <c:overlay val="0"/>
    </c:legend>
    <c:plotVisOnly val="1"/>
    <c:dispBlanksAs val="gap"/>
    <c:showDLblsOverMax val="0"/>
  </c:chart>
  <c:txPr>
    <a:bodyPr/>
    <a:lstStyle/>
    <a:p>
      <a:pPr>
        <a:defRPr sz="1800"/>
      </a:pPr>
      <a:endParaRPr lang="tr-TR"/>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AEEC310-DBFB-4BEF-BFBC-52A51F9C0808}" type="datetimeFigureOut">
              <a:rPr lang="tr-TR" smtClean="0"/>
              <a:pPr/>
              <a:t>30.11.2013</a:t>
            </a:fld>
            <a:endParaRPr lang="tr-TR"/>
          </a:p>
        </p:txBody>
      </p:sp>
      <p:sp>
        <p:nvSpPr>
          <p:cNvPr id="4" name="3 Altbilgi Yer Tutucusu"/>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5" name="4 Slayt Numarası Yer Tutucusu"/>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D926EF4-2A27-491E-8891-6B42920CCE53}" type="slidenum">
              <a:rPr lang="tr-TR" smtClean="0"/>
              <a:pPr/>
              <a:t>‹#›</a:t>
            </a:fld>
            <a:endParaRPr lang="tr-TR"/>
          </a:p>
        </p:txBody>
      </p:sp>
    </p:spTree>
    <p:extLst>
      <p:ext uri="{BB962C8B-B14F-4D97-AF65-F5344CB8AC3E}">
        <p14:creationId xmlns:p14="http://schemas.microsoft.com/office/powerpoint/2010/main" val="22174278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00825A-F036-4D2B-B4BA-00EE07B51932}" type="datetimeFigureOut">
              <a:rPr lang="tr-TR" smtClean="0"/>
              <a:pPr/>
              <a:t>30.11.2013</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CF463F8-F38D-456C-A1CD-9EF20FB3BB25}" type="slidenum">
              <a:rPr lang="tr-TR" smtClean="0"/>
              <a:pPr/>
              <a:t>‹#›</a:t>
            </a:fld>
            <a:endParaRPr lang="tr-TR"/>
          </a:p>
        </p:txBody>
      </p:sp>
    </p:spTree>
    <p:extLst>
      <p:ext uri="{BB962C8B-B14F-4D97-AF65-F5344CB8AC3E}">
        <p14:creationId xmlns:p14="http://schemas.microsoft.com/office/powerpoint/2010/main" val="3310973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a:t>
            </a:fld>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1 Slayt Görüntüsü Yer Tutucusu"/>
          <p:cNvSpPr>
            <a:spLocks noGrp="1" noRot="1" noChangeAspect="1" noTextEdit="1"/>
          </p:cNvSpPr>
          <p:nvPr>
            <p:ph type="sldImg"/>
          </p:nvPr>
        </p:nvSpPr>
        <p:spPr>
          <a:ln/>
        </p:spPr>
      </p:sp>
      <p:sp>
        <p:nvSpPr>
          <p:cNvPr id="93187" name="2 Not Yer Tutucusu"/>
          <p:cNvSpPr>
            <a:spLocks noGrp="1"/>
          </p:cNvSpPr>
          <p:nvPr>
            <p:ph type="body" idx="1"/>
          </p:nvPr>
        </p:nvSpPr>
        <p:spPr>
          <a:noFill/>
          <a:ln/>
        </p:spPr>
        <p:txBody>
          <a:bodyPr/>
          <a:lstStyle/>
          <a:p>
            <a:endParaRPr lang="tr-TR" smtClean="0"/>
          </a:p>
        </p:txBody>
      </p:sp>
      <p:sp>
        <p:nvSpPr>
          <p:cNvPr id="93188" name="3 Slayt Numarası Yer Tutucusu"/>
          <p:cNvSpPr>
            <a:spLocks noGrp="1"/>
          </p:cNvSpPr>
          <p:nvPr>
            <p:ph type="sldNum" sz="quarter" idx="5"/>
          </p:nvPr>
        </p:nvSpPr>
        <p:spPr>
          <a:noFill/>
        </p:spPr>
        <p:txBody>
          <a:bodyPr/>
          <a:lstStyle/>
          <a:p>
            <a:fld id="{F46D0915-2787-4800-B2F4-2E792ECB63A8}" type="slidenum">
              <a:rPr lang="tr-TR" smtClean="0"/>
              <a:pPr/>
              <a:t>2</a:t>
            </a:fld>
            <a:endParaRPr lang="tr-T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1 Slayt Görüntüsü Yer Tutucusu"/>
          <p:cNvSpPr>
            <a:spLocks noGrp="1" noRot="1" noChangeAspect="1" noTextEdit="1"/>
          </p:cNvSpPr>
          <p:nvPr>
            <p:ph type="sldImg"/>
          </p:nvPr>
        </p:nvSpPr>
        <p:spPr>
          <a:ln/>
        </p:spPr>
      </p:sp>
      <p:sp>
        <p:nvSpPr>
          <p:cNvPr id="94211" name="2 Not Yer Tutucusu"/>
          <p:cNvSpPr>
            <a:spLocks noGrp="1"/>
          </p:cNvSpPr>
          <p:nvPr>
            <p:ph type="body" idx="1"/>
          </p:nvPr>
        </p:nvSpPr>
        <p:spPr>
          <a:noFill/>
          <a:ln/>
        </p:spPr>
        <p:txBody>
          <a:bodyPr/>
          <a:lstStyle/>
          <a:p>
            <a:pPr eaLnBrk="1" hangingPunct="1"/>
            <a:endParaRPr lang="tr-TR" smtClean="0"/>
          </a:p>
        </p:txBody>
      </p:sp>
      <p:sp>
        <p:nvSpPr>
          <p:cNvPr id="94212" name="3 Slayt Numarası Yer Tutucusu"/>
          <p:cNvSpPr>
            <a:spLocks noGrp="1"/>
          </p:cNvSpPr>
          <p:nvPr>
            <p:ph type="sldNum" sz="quarter" idx="5"/>
          </p:nvPr>
        </p:nvSpPr>
        <p:spPr>
          <a:noFill/>
        </p:spPr>
        <p:txBody>
          <a:bodyPr/>
          <a:lstStyle/>
          <a:p>
            <a:fld id="{736FB6D7-4374-49C9-AE98-04DC279BE240}" type="slidenum">
              <a:rPr lang="tr-TR" smtClean="0"/>
              <a:pPr/>
              <a:t>3</a:t>
            </a:fld>
            <a:endParaRPr lang="tr-T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1 Slayt Görüntüsü Yer Tutucusu"/>
          <p:cNvSpPr>
            <a:spLocks noGrp="1" noRot="1" noChangeAspect="1" noTextEdit="1"/>
          </p:cNvSpPr>
          <p:nvPr>
            <p:ph type="sldImg"/>
          </p:nvPr>
        </p:nvSpPr>
        <p:spPr>
          <a:ln/>
        </p:spPr>
      </p:sp>
      <p:sp>
        <p:nvSpPr>
          <p:cNvPr id="92163" name="2 Not Yer Tutucusu"/>
          <p:cNvSpPr>
            <a:spLocks noGrp="1"/>
          </p:cNvSpPr>
          <p:nvPr>
            <p:ph type="body" idx="1"/>
          </p:nvPr>
        </p:nvSpPr>
        <p:spPr>
          <a:noFill/>
          <a:ln/>
        </p:spPr>
        <p:txBody>
          <a:bodyPr/>
          <a:lstStyle/>
          <a:p>
            <a:endParaRPr lang="tr-TR" smtClean="0"/>
          </a:p>
        </p:txBody>
      </p:sp>
      <p:sp>
        <p:nvSpPr>
          <p:cNvPr id="92164" name="3 Slayt Numarası Yer Tutucusu"/>
          <p:cNvSpPr>
            <a:spLocks noGrp="1"/>
          </p:cNvSpPr>
          <p:nvPr>
            <p:ph type="sldNum" sz="quarter" idx="5"/>
          </p:nvPr>
        </p:nvSpPr>
        <p:spPr>
          <a:noFill/>
        </p:spPr>
        <p:txBody>
          <a:bodyPr/>
          <a:lstStyle/>
          <a:p>
            <a:fld id="{1AC65175-3633-4D1B-A7BD-9FB7954188C5}" type="slidenum">
              <a:rPr lang="tr-TR" smtClean="0"/>
              <a:pPr/>
              <a:t>4</a:t>
            </a:fld>
            <a:endParaRPr lang="tr-T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1 Slayt Görüntüsü Yer Tutucusu"/>
          <p:cNvSpPr>
            <a:spLocks noGrp="1" noRot="1" noChangeAspect="1" noTextEdit="1"/>
          </p:cNvSpPr>
          <p:nvPr>
            <p:ph type="sldImg"/>
          </p:nvPr>
        </p:nvSpPr>
        <p:spPr>
          <a:ln/>
        </p:spPr>
      </p:sp>
      <p:sp>
        <p:nvSpPr>
          <p:cNvPr id="97283" name="2 Not Yer Tutucusu"/>
          <p:cNvSpPr>
            <a:spLocks noGrp="1"/>
          </p:cNvSpPr>
          <p:nvPr>
            <p:ph type="body" idx="1"/>
          </p:nvPr>
        </p:nvSpPr>
        <p:spPr>
          <a:noFill/>
          <a:ln/>
        </p:spPr>
        <p:txBody>
          <a:bodyPr/>
          <a:lstStyle/>
          <a:p>
            <a:endParaRPr lang="tr-TR" smtClean="0"/>
          </a:p>
        </p:txBody>
      </p:sp>
      <p:sp>
        <p:nvSpPr>
          <p:cNvPr id="97284" name="3 Slayt Numarası Yer Tutucusu"/>
          <p:cNvSpPr>
            <a:spLocks noGrp="1"/>
          </p:cNvSpPr>
          <p:nvPr>
            <p:ph type="sldNum" sz="quarter" idx="5"/>
          </p:nvPr>
        </p:nvSpPr>
        <p:spPr>
          <a:noFill/>
        </p:spPr>
        <p:txBody>
          <a:bodyPr/>
          <a:lstStyle/>
          <a:p>
            <a:fld id="{6FCAEB7D-D33C-4C1F-91A6-2B34E2C1B797}" type="slidenum">
              <a:rPr lang="tr-TR" smtClean="0"/>
              <a:pPr/>
              <a:t>5</a:t>
            </a:fld>
            <a:endParaRPr lang="tr-T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1 Slayt Görüntüsü Yer Tutucusu"/>
          <p:cNvSpPr>
            <a:spLocks noGrp="1" noRot="1" noChangeAspect="1" noTextEdit="1"/>
          </p:cNvSpPr>
          <p:nvPr>
            <p:ph type="sldImg"/>
          </p:nvPr>
        </p:nvSpPr>
        <p:spPr>
          <a:ln/>
        </p:spPr>
      </p:sp>
      <p:sp>
        <p:nvSpPr>
          <p:cNvPr id="98307" name="2 Not Yer Tutucusu"/>
          <p:cNvSpPr>
            <a:spLocks noGrp="1"/>
          </p:cNvSpPr>
          <p:nvPr>
            <p:ph type="body" idx="1"/>
          </p:nvPr>
        </p:nvSpPr>
        <p:spPr>
          <a:noFill/>
          <a:ln/>
        </p:spPr>
        <p:txBody>
          <a:bodyPr/>
          <a:lstStyle/>
          <a:p>
            <a:endParaRPr lang="tr-TR" smtClean="0"/>
          </a:p>
        </p:txBody>
      </p:sp>
      <p:sp>
        <p:nvSpPr>
          <p:cNvPr id="98308" name="3 Slayt Numarası Yer Tutucusu"/>
          <p:cNvSpPr>
            <a:spLocks noGrp="1"/>
          </p:cNvSpPr>
          <p:nvPr>
            <p:ph type="sldNum" sz="quarter" idx="5"/>
          </p:nvPr>
        </p:nvSpPr>
        <p:spPr>
          <a:noFill/>
        </p:spPr>
        <p:txBody>
          <a:bodyPr/>
          <a:lstStyle/>
          <a:p>
            <a:fld id="{CDD866C5-5AA3-42EE-A834-C83DF68B8B75}" type="slidenum">
              <a:rPr lang="tr-TR" smtClean="0"/>
              <a:pPr/>
              <a:t>6</a:t>
            </a:fld>
            <a:endParaRPr lang="tr-T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1 Slayt Görüntüsü Yer Tutucusu"/>
          <p:cNvSpPr>
            <a:spLocks noGrp="1" noRot="1" noChangeAspect="1" noTextEdit="1"/>
          </p:cNvSpPr>
          <p:nvPr>
            <p:ph type="sldImg"/>
          </p:nvPr>
        </p:nvSpPr>
        <p:spPr>
          <a:ln/>
        </p:spPr>
      </p:sp>
      <p:sp>
        <p:nvSpPr>
          <p:cNvPr id="96259" name="2 Not Yer Tutucusu"/>
          <p:cNvSpPr>
            <a:spLocks noGrp="1"/>
          </p:cNvSpPr>
          <p:nvPr>
            <p:ph type="body" idx="1"/>
          </p:nvPr>
        </p:nvSpPr>
        <p:spPr>
          <a:noFill/>
          <a:ln/>
        </p:spPr>
        <p:txBody>
          <a:bodyPr/>
          <a:lstStyle/>
          <a:p>
            <a:endParaRPr lang="tr-TR" smtClean="0"/>
          </a:p>
        </p:txBody>
      </p:sp>
      <p:sp>
        <p:nvSpPr>
          <p:cNvPr id="96260" name="3 Slayt Numarası Yer Tutucusu"/>
          <p:cNvSpPr>
            <a:spLocks noGrp="1"/>
          </p:cNvSpPr>
          <p:nvPr>
            <p:ph type="sldNum" sz="quarter" idx="5"/>
          </p:nvPr>
        </p:nvSpPr>
        <p:spPr>
          <a:noFill/>
        </p:spPr>
        <p:txBody>
          <a:bodyPr/>
          <a:lstStyle/>
          <a:p>
            <a:fld id="{2B17F35E-D7CE-4B2B-8736-88A2102666FB}" type="slidenum">
              <a:rPr lang="tr-TR" smtClean="0"/>
              <a:pPr/>
              <a:t>7</a:t>
            </a:fld>
            <a:endParaRPr lang="tr-TR"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8</a:t>
            </a:fld>
            <a:endParaRPr lang="tr-T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9</a:t>
            </a:fld>
            <a:endParaRPr lang="tr-T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1 Slayt Görüntüsü Yer Tutucusu"/>
          <p:cNvSpPr>
            <a:spLocks noGrp="1" noRot="1" noChangeAspect="1" noTextEdit="1"/>
          </p:cNvSpPr>
          <p:nvPr>
            <p:ph type="sldImg"/>
          </p:nvPr>
        </p:nvSpPr>
        <p:spPr>
          <a:ln/>
        </p:spPr>
      </p:sp>
      <p:sp>
        <p:nvSpPr>
          <p:cNvPr id="99331" name="2 Not Yer Tutucusu"/>
          <p:cNvSpPr>
            <a:spLocks noGrp="1"/>
          </p:cNvSpPr>
          <p:nvPr>
            <p:ph type="body" idx="1"/>
          </p:nvPr>
        </p:nvSpPr>
        <p:spPr>
          <a:noFill/>
          <a:ln/>
        </p:spPr>
        <p:txBody>
          <a:bodyPr/>
          <a:lstStyle/>
          <a:p>
            <a:pPr eaLnBrk="1" hangingPunct="1"/>
            <a:endParaRPr lang="tr-TR" smtClean="0"/>
          </a:p>
        </p:txBody>
      </p:sp>
      <p:sp>
        <p:nvSpPr>
          <p:cNvPr id="99332" name="3 Slayt Numarası Yer Tutucusu"/>
          <p:cNvSpPr>
            <a:spLocks noGrp="1"/>
          </p:cNvSpPr>
          <p:nvPr>
            <p:ph type="sldNum" sz="quarter" idx="5"/>
          </p:nvPr>
        </p:nvSpPr>
        <p:spPr>
          <a:noFill/>
        </p:spPr>
        <p:txBody>
          <a:bodyPr/>
          <a:lstStyle/>
          <a:p>
            <a:fld id="{05BEA220-3BB1-47C2-A774-23E7775B9FA0}" type="slidenum">
              <a:rPr lang="tr-TR" smtClean="0"/>
              <a:pPr/>
              <a:t>10</a:t>
            </a:fld>
            <a:endParaRPr lang="tr-TR"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64D88735-7D12-4428-9B4D-1E7EDB6E74DB}" type="slidenum">
              <a:rPr lang="tr-TR" smtClean="0"/>
              <a:pPr/>
              <a:t>11</a:t>
            </a:fld>
            <a:endParaRPr lang="tr-TR" smtClean="0"/>
          </a:p>
        </p:txBody>
      </p:sp>
      <p:sp>
        <p:nvSpPr>
          <p:cNvPr id="101379" name="Rectangle 2"/>
          <p:cNvSpPr>
            <a:spLocks noGrp="1" noRot="1" noChangeAspect="1" noChangeArrowheads="1" noTextEdit="1"/>
          </p:cNvSpPr>
          <p:nvPr>
            <p:ph type="sldImg"/>
          </p:nvPr>
        </p:nvSpPr>
        <p:spPr>
          <a:solidFill>
            <a:srgbClr val="FFFFFF"/>
          </a:solidFill>
          <a:ln/>
        </p:spPr>
      </p:sp>
      <p:sp>
        <p:nvSpPr>
          <p:cNvPr id="101380"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sz="1800" b="1" smtClean="0"/>
              <a:t>Instructor’s Notes</a:t>
            </a:r>
          </a:p>
          <a:p>
            <a:pPr eaLnBrk="1" hangingPunct="1"/>
            <a:endParaRPr lang="en-US" altLang="en-US" sz="1800" b="1" smtClean="0"/>
          </a:p>
          <a:p>
            <a:pPr eaLnBrk="1" hangingPunct="1"/>
            <a:r>
              <a:rPr lang="en-US" altLang="en-US" sz="1400" b="1" u="sng" smtClean="0"/>
              <a:t>Refer to Text/Discussion Topic:</a:t>
            </a:r>
            <a:endParaRPr lang="en-US" altLang="en-US" sz="1400" smtClean="0"/>
          </a:p>
          <a:p>
            <a:pPr eaLnBrk="1" hangingPunct="1"/>
            <a:r>
              <a:rPr lang="en-US" altLang="en-US" smtClean="0"/>
              <a:t>Refer students to Figure 13.1 (p. 381) in the text for a visual depiction of these dimensions.  Explain to students that many educators equate “classroom management” with “behavior management.”  Ask them to explain why this is not the case.  “Is it possible for a teacher to be strong in behavior management, yet still have classroom management difficulties?”  “Why or Why Not?”</a:t>
            </a:r>
          </a:p>
          <a:p>
            <a:pPr eaLnBrk="1" hangingPunct="1"/>
            <a:endParaRPr lang="en-US" altLang="en-US" smtClean="0"/>
          </a:p>
          <a:p>
            <a:pPr eaLnBrk="1" hangingPunct="1"/>
            <a:endParaRPr lang="en-US" altLang="en-US" smtClean="0"/>
          </a:p>
          <a:p>
            <a:pPr eaLnBrk="1" hangingPunct="1"/>
            <a:endParaRPr lang="en-US" altLang="en-US" smtClean="0"/>
          </a:p>
          <a:p>
            <a:pPr eaLnBrk="1" hangingPunct="1"/>
            <a:endParaRPr lang="en-US" altLang="en-US" smtClean="0"/>
          </a:p>
          <a:p>
            <a:pPr eaLnBrk="1" hangingPunct="1"/>
            <a:endParaRPr lang="en-US" altLang="en-US" smtClean="0"/>
          </a:p>
          <a:p>
            <a:pPr eaLnBrk="1" hangingPunct="1"/>
            <a:endParaRPr lang="en-US" altLang="en-US" smtClean="0"/>
          </a:p>
          <a:p>
            <a:pPr eaLnBrk="1" hangingPunct="1"/>
            <a:endParaRPr lang="en-US" altLang="en-US" smtClean="0"/>
          </a:p>
          <a:p>
            <a:pPr eaLnBrk="1" hangingPunct="1"/>
            <a:endParaRPr lang="en-US" altLang="en-US" smtClean="0"/>
          </a:p>
          <a:p>
            <a:pPr algn="ctr" eaLnBrk="1" hangingPunct="1"/>
            <a:r>
              <a:rPr lang="en-US" altLang="en-US" smtClean="0">
                <a:latin typeface="Times" charset="0"/>
              </a:rPr>
              <a:t>376</a:t>
            </a:r>
            <a:endParaRPr lang="en-US" altLang="en-US" smtClean="0"/>
          </a:p>
          <a:p>
            <a:pPr eaLnBrk="1" hangingPunct="1"/>
            <a:endParaRPr lang="en-US" altLang="en-US" smtClean="0"/>
          </a:p>
          <a:p>
            <a:pPr eaLnBrk="1" hangingPunct="1"/>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12</a:t>
            </a:fld>
            <a:endParaRPr lang="tr-T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1 Slayt Görüntüsü Yer Tutucusu"/>
          <p:cNvSpPr>
            <a:spLocks noGrp="1" noRot="1" noChangeAspect="1" noTextEdit="1"/>
          </p:cNvSpPr>
          <p:nvPr>
            <p:ph type="sldImg"/>
          </p:nvPr>
        </p:nvSpPr>
        <p:spPr>
          <a:ln/>
        </p:spPr>
      </p:sp>
      <p:sp>
        <p:nvSpPr>
          <p:cNvPr id="104451" name="2 Not Yer Tutucusu"/>
          <p:cNvSpPr>
            <a:spLocks noGrp="1"/>
          </p:cNvSpPr>
          <p:nvPr>
            <p:ph type="body" idx="1"/>
          </p:nvPr>
        </p:nvSpPr>
        <p:spPr>
          <a:noFill/>
          <a:ln/>
        </p:spPr>
        <p:txBody>
          <a:bodyPr/>
          <a:lstStyle/>
          <a:p>
            <a:endParaRPr lang="tr-TR" smtClean="0"/>
          </a:p>
        </p:txBody>
      </p:sp>
      <p:sp>
        <p:nvSpPr>
          <p:cNvPr id="104452" name="3 Slayt Numarası Yer Tutucusu"/>
          <p:cNvSpPr>
            <a:spLocks noGrp="1"/>
          </p:cNvSpPr>
          <p:nvPr>
            <p:ph type="sldNum" sz="quarter" idx="5"/>
          </p:nvPr>
        </p:nvSpPr>
        <p:spPr>
          <a:noFill/>
        </p:spPr>
        <p:txBody>
          <a:bodyPr/>
          <a:lstStyle/>
          <a:p>
            <a:fld id="{3B92AED2-FE26-48AB-9207-9D83AAE359F5}" type="slidenum">
              <a:rPr lang="tr-TR" smtClean="0"/>
              <a:pPr/>
              <a:t>13</a:t>
            </a:fld>
            <a:endParaRPr lang="tr-TR"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1 Slayt Görüntüsü Yer Tutucusu"/>
          <p:cNvSpPr>
            <a:spLocks noGrp="1" noRot="1" noChangeAspect="1" noTextEdit="1"/>
          </p:cNvSpPr>
          <p:nvPr>
            <p:ph type="sldImg"/>
          </p:nvPr>
        </p:nvSpPr>
        <p:spPr>
          <a:ln/>
        </p:spPr>
      </p:sp>
      <p:sp>
        <p:nvSpPr>
          <p:cNvPr id="105475" name="2 Not Yer Tutucusu"/>
          <p:cNvSpPr>
            <a:spLocks noGrp="1"/>
          </p:cNvSpPr>
          <p:nvPr>
            <p:ph type="body" idx="1"/>
          </p:nvPr>
        </p:nvSpPr>
        <p:spPr>
          <a:noFill/>
          <a:ln/>
        </p:spPr>
        <p:txBody>
          <a:bodyPr/>
          <a:lstStyle/>
          <a:p>
            <a:endParaRPr lang="tr-TR" smtClean="0"/>
          </a:p>
        </p:txBody>
      </p:sp>
      <p:sp>
        <p:nvSpPr>
          <p:cNvPr id="105476" name="3 Slayt Numarası Yer Tutucusu"/>
          <p:cNvSpPr>
            <a:spLocks noGrp="1"/>
          </p:cNvSpPr>
          <p:nvPr>
            <p:ph type="sldNum" sz="quarter" idx="5"/>
          </p:nvPr>
        </p:nvSpPr>
        <p:spPr>
          <a:noFill/>
        </p:spPr>
        <p:txBody>
          <a:bodyPr/>
          <a:lstStyle/>
          <a:p>
            <a:fld id="{E505A5F5-9307-4EE2-83F3-0B2CAF943766}" type="slidenum">
              <a:rPr lang="tr-TR" smtClean="0"/>
              <a:pPr/>
              <a:t>14</a:t>
            </a:fld>
            <a:endParaRPr lang="tr-TR"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15</a:t>
            </a:fld>
            <a:endParaRPr lang="tr-T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16</a:t>
            </a:fld>
            <a:endParaRPr lang="tr-T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1 Slayt Görüntüsü Yer Tutucusu"/>
          <p:cNvSpPr>
            <a:spLocks noGrp="1" noRot="1" noChangeAspect="1" noTextEdit="1"/>
          </p:cNvSpPr>
          <p:nvPr>
            <p:ph type="sldImg"/>
          </p:nvPr>
        </p:nvSpPr>
        <p:spPr>
          <a:ln/>
        </p:spPr>
      </p:sp>
      <p:sp>
        <p:nvSpPr>
          <p:cNvPr id="106499" name="2 Not Yer Tutucusu"/>
          <p:cNvSpPr>
            <a:spLocks noGrp="1"/>
          </p:cNvSpPr>
          <p:nvPr>
            <p:ph type="body" idx="1"/>
          </p:nvPr>
        </p:nvSpPr>
        <p:spPr>
          <a:noFill/>
          <a:ln/>
        </p:spPr>
        <p:txBody>
          <a:bodyPr/>
          <a:lstStyle/>
          <a:p>
            <a:pPr eaLnBrk="1" hangingPunct="1"/>
            <a:endParaRPr lang="tr-TR" smtClean="0"/>
          </a:p>
        </p:txBody>
      </p:sp>
      <p:sp>
        <p:nvSpPr>
          <p:cNvPr id="106500" name="3 Slayt Numarası Yer Tutucusu"/>
          <p:cNvSpPr>
            <a:spLocks noGrp="1"/>
          </p:cNvSpPr>
          <p:nvPr>
            <p:ph type="sldNum" sz="quarter" idx="5"/>
          </p:nvPr>
        </p:nvSpPr>
        <p:spPr>
          <a:noFill/>
        </p:spPr>
        <p:txBody>
          <a:bodyPr/>
          <a:lstStyle/>
          <a:p>
            <a:fld id="{1DD114C9-6AC1-4146-8074-FD9EB31B94C0}" type="slidenum">
              <a:rPr lang="tr-TR" smtClean="0"/>
              <a:pPr/>
              <a:t>17</a:t>
            </a:fld>
            <a:endParaRPr lang="tr-TR"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1 Slayt Görüntüsü Yer Tutucusu"/>
          <p:cNvSpPr>
            <a:spLocks noGrp="1" noRot="1" noChangeAspect="1" noTextEdit="1"/>
          </p:cNvSpPr>
          <p:nvPr>
            <p:ph type="sldImg"/>
          </p:nvPr>
        </p:nvSpPr>
        <p:spPr>
          <a:ln/>
        </p:spPr>
      </p:sp>
      <p:sp>
        <p:nvSpPr>
          <p:cNvPr id="107523" name="2 Not Yer Tutucusu"/>
          <p:cNvSpPr>
            <a:spLocks noGrp="1"/>
          </p:cNvSpPr>
          <p:nvPr>
            <p:ph type="body" idx="1"/>
          </p:nvPr>
        </p:nvSpPr>
        <p:spPr>
          <a:noFill/>
          <a:ln/>
        </p:spPr>
        <p:txBody>
          <a:bodyPr/>
          <a:lstStyle/>
          <a:p>
            <a:pPr eaLnBrk="1" hangingPunct="1"/>
            <a:endParaRPr lang="tr-TR" smtClean="0"/>
          </a:p>
        </p:txBody>
      </p:sp>
      <p:sp>
        <p:nvSpPr>
          <p:cNvPr id="107524" name="3 Slayt Numarası Yer Tutucusu"/>
          <p:cNvSpPr>
            <a:spLocks noGrp="1"/>
          </p:cNvSpPr>
          <p:nvPr>
            <p:ph type="sldNum" sz="quarter" idx="5"/>
          </p:nvPr>
        </p:nvSpPr>
        <p:spPr>
          <a:noFill/>
        </p:spPr>
        <p:txBody>
          <a:bodyPr/>
          <a:lstStyle/>
          <a:p>
            <a:fld id="{7133388D-EC2A-4D82-B134-2B7617949FAD}" type="slidenum">
              <a:rPr lang="tr-TR" smtClean="0"/>
              <a:pPr/>
              <a:t>18</a:t>
            </a:fld>
            <a:endParaRPr lang="tr-TR"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1FBDAD9B-D05C-47EC-9CBF-0460960FCB17}" type="slidenum">
              <a:rPr lang="tr-TR" smtClean="0"/>
              <a:pPr/>
              <a:t>19</a:t>
            </a:fld>
            <a:endParaRPr lang="tr-T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smtClean="0"/>
              <a:t>1., 2.</a:t>
            </a:r>
            <a:r>
              <a:rPr lang="tr-TR" baseline="0" dirty="0" smtClean="0"/>
              <a:t> </a:t>
            </a:r>
            <a:r>
              <a:rPr lang="tr-TR" baseline="0" dirty="0" err="1" smtClean="0"/>
              <a:t>münire</a:t>
            </a:r>
            <a:r>
              <a:rPr lang="tr-TR" baseline="0" dirty="0" smtClean="0"/>
              <a:t> erden</a:t>
            </a:r>
          </a:p>
          <a:p>
            <a:r>
              <a:rPr lang="tr-TR" baseline="0" dirty="0" smtClean="0"/>
              <a:t>3. Yetiştikleri çevrenin kültürel ve sosyal etkileri.</a:t>
            </a:r>
            <a:endParaRPr lang="tr-TR" dirty="0"/>
          </a:p>
        </p:txBody>
      </p:sp>
      <p:sp>
        <p:nvSpPr>
          <p:cNvPr id="4" name="3 Slayt Numarası Yer Tutucusu"/>
          <p:cNvSpPr>
            <a:spLocks noGrp="1"/>
          </p:cNvSpPr>
          <p:nvPr>
            <p:ph type="sldNum" sz="quarter" idx="10"/>
          </p:nvPr>
        </p:nvSpPr>
        <p:spPr/>
        <p:txBody>
          <a:bodyPr/>
          <a:lstStyle/>
          <a:p>
            <a:fld id="{1FBDAD9B-D05C-47EC-9CBF-0460960FCB17}" type="slidenum">
              <a:rPr lang="tr-TR" smtClean="0"/>
              <a:pPr/>
              <a:t>20</a:t>
            </a:fld>
            <a:endParaRPr lang="tr-T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smtClean="0"/>
              <a:t>Duruma ve ortama uygun olmayan, bilinçli olarak yapılan davranışlardır.</a:t>
            </a:r>
            <a:r>
              <a:rPr lang="tr-TR" baseline="0" dirty="0" smtClean="0"/>
              <a:t> Okulda eğitsel çabaları engelleyen her türlü davranış, istenmeyen davranış olarak adlandırılır. Bunun için, kendi veya arkadaşlarının öğrenmesini engeller veya güvenliğini tehlikeye sokar; okulun araç gereçlerine, kendine veya arkadaşlarına zarar verir; diğer öğrencilerle sosyalleşmesini engeller.</a:t>
            </a:r>
          </a:p>
          <a:p>
            <a:r>
              <a:rPr lang="tr-TR" dirty="0" smtClean="0"/>
              <a:t>, </a:t>
            </a:r>
            <a:endParaRPr lang="tr-TR" dirty="0"/>
          </a:p>
        </p:txBody>
      </p:sp>
      <p:sp>
        <p:nvSpPr>
          <p:cNvPr id="4" name="3 Slayt Numarası Yer Tutucusu"/>
          <p:cNvSpPr>
            <a:spLocks noGrp="1"/>
          </p:cNvSpPr>
          <p:nvPr>
            <p:ph type="sldNum" sz="quarter" idx="10"/>
          </p:nvPr>
        </p:nvSpPr>
        <p:spPr/>
        <p:txBody>
          <a:bodyPr/>
          <a:lstStyle/>
          <a:p>
            <a:fld id="{1FBDAD9B-D05C-47EC-9CBF-0460960FCB17}" type="slidenum">
              <a:rPr lang="tr-TR" smtClean="0"/>
              <a:pPr/>
              <a:t>21</a:t>
            </a:fld>
            <a:endParaRPr lang="tr-T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1FBDAD9B-D05C-47EC-9CBF-0460960FCB17}" type="slidenum">
              <a:rPr lang="tr-TR" smtClean="0"/>
              <a:pPr/>
              <a:t>22</a:t>
            </a:fld>
            <a:endParaRPr lang="tr-T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1FBDAD9B-D05C-47EC-9CBF-0460960FCB17}" type="slidenum">
              <a:rPr lang="tr-TR" smtClean="0"/>
              <a:pPr/>
              <a:t>23</a:t>
            </a:fld>
            <a:endParaRPr lang="tr-T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1FBDAD9B-D05C-47EC-9CBF-0460960FCB17}" type="slidenum">
              <a:rPr lang="tr-TR" smtClean="0"/>
              <a:pPr/>
              <a:t>24</a:t>
            </a:fld>
            <a:endParaRPr lang="tr-T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1FBDAD9B-D05C-47EC-9CBF-0460960FCB17}" type="slidenum">
              <a:rPr lang="tr-TR" smtClean="0"/>
              <a:pPr/>
              <a:t>25</a:t>
            </a:fld>
            <a:endParaRPr lang="tr-T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1FBDAD9B-D05C-47EC-9CBF-0460960FCB17}" type="slidenum">
              <a:rPr lang="tr-TR" smtClean="0"/>
              <a:pPr/>
              <a:t>26</a:t>
            </a:fld>
            <a:endParaRPr lang="tr-T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8E7738F2-E96B-4932-BE79-54E9E8C48F12}" type="slidenum">
              <a:rPr lang="tr-TR" smtClean="0"/>
              <a:pPr/>
              <a:t>27</a:t>
            </a:fld>
            <a:endParaRPr lang="tr-T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8E7738F2-E96B-4932-BE79-54E9E8C48F12}" type="slidenum">
              <a:rPr lang="tr-TR" smtClean="0"/>
              <a:pPr/>
              <a:t>28</a:t>
            </a:fld>
            <a:endParaRPr lang="tr-T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err="1" smtClean="0"/>
              <a:t>Avusturalya</a:t>
            </a:r>
            <a:r>
              <a:rPr lang="tr-TR" dirty="0" smtClean="0"/>
              <a:t> da </a:t>
            </a:r>
            <a:r>
              <a:rPr lang="tr-TR" dirty="0" err="1" smtClean="0"/>
              <a:t>ilköğetim</a:t>
            </a:r>
            <a:r>
              <a:rPr lang="tr-TR" dirty="0" smtClean="0"/>
              <a:t> kademesinde %76 sı, başka bir araştırma</a:t>
            </a:r>
            <a:r>
              <a:rPr lang="tr-TR" baseline="0" dirty="0" smtClean="0"/>
              <a:t> da %55, ABD deki bir araştırmada ise %50 öğrencilerin davranış problemlerine ayrılmaktadır. </a:t>
            </a:r>
            <a:endParaRPr lang="tr-TR" dirty="0"/>
          </a:p>
        </p:txBody>
      </p:sp>
      <p:sp>
        <p:nvSpPr>
          <p:cNvPr id="4" name="3 Slayt Numarası Yer Tutucusu"/>
          <p:cNvSpPr>
            <a:spLocks noGrp="1"/>
          </p:cNvSpPr>
          <p:nvPr>
            <p:ph type="sldNum" sz="quarter" idx="10"/>
          </p:nvPr>
        </p:nvSpPr>
        <p:spPr/>
        <p:txBody>
          <a:bodyPr/>
          <a:lstStyle/>
          <a:p>
            <a:fld id="{8E7738F2-E96B-4932-BE79-54E9E8C48F12}" type="slidenum">
              <a:rPr lang="tr-TR" smtClean="0"/>
              <a:pPr/>
              <a:t>29</a:t>
            </a:fld>
            <a:endParaRPr lang="tr-T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pPr marL="228600" indent="-228600">
              <a:buAutoNum type="arabicPeriod"/>
            </a:pPr>
            <a:r>
              <a:rPr lang="tr-TR" dirty="0" err="1" smtClean="0"/>
              <a:t>Münire</a:t>
            </a:r>
            <a:r>
              <a:rPr lang="tr-TR" dirty="0" smtClean="0"/>
              <a:t> erden</a:t>
            </a:r>
          </a:p>
          <a:p>
            <a:pPr marL="228600" indent="-228600">
              <a:buAutoNum type="arabicPeriod"/>
            </a:pPr>
            <a:r>
              <a:rPr lang="tr-TR" dirty="0" smtClean="0"/>
              <a:t>Kırgınlık, kızgınlık, tatminsizlik, </a:t>
            </a:r>
            <a:r>
              <a:rPr lang="tr-TR" dirty="0" err="1" smtClean="0"/>
              <a:t>stress</a:t>
            </a:r>
            <a:r>
              <a:rPr lang="tr-TR" dirty="0" smtClean="0"/>
              <a:t>. Bu nedenle okulu bırakan</a:t>
            </a:r>
            <a:r>
              <a:rPr lang="tr-TR" baseline="0" dirty="0" smtClean="0"/>
              <a:t> öğretmenler var. Bu sorun özellikle mesleğe yeni başlayan öğretmenleri etkiliyor. </a:t>
            </a:r>
            <a:endParaRPr lang="tr-TR" dirty="0"/>
          </a:p>
        </p:txBody>
      </p:sp>
      <p:sp>
        <p:nvSpPr>
          <p:cNvPr id="4" name="3 Slayt Numarası Yer Tutucusu"/>
          <p:cNvSpPr>
            <a:spLocks noGrp="1"/>
          </p:cNvSpPr>
          <p:nvPr>
            <p:ph type="sldNum" sz="quarter" idx="10"/>
          </p:nvPr>
        </p:nvSpPr>
        <p:spPr/>
        <p:txBody>
          <a:bodyPr/>
          <a:lstStyle/>
          <a:p>
            <a:fld id="{1FBDAD9B-D05C-47EC-9CBF-0460960FCB17}" type="slidenum">
              <a:rPr lang="tr-TR" smtClean="0"/>
              <a:pPr/>
              <a:t>30</a:t>
            </a:fld>
            <a:endParaRPr lang="tr-T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31</a:t>
            </a:fld>
            <a:endParaRPr lang="tr-T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32</a:t>
            </a:fld>
            <a:endParaRPr lang="tr-T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33</a:t>
            </a:fld>
            <a:endParaRPr lang="tr-T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34</a:t>
            </a:fld>
            <a:endParaRPr lang="tr-T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35</a:t>
            </a:fld>
            <a:endParaRPr lang="tr-T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36</a:t>
            </a:fld>
            <a:endParaRPr lang="tr-T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37</a:t>
            </a:fld>
            <a:endParaRPr lang="tr-T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38</a:t>
            </a:fld>
            <a:endParaRPr lang="tr-T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39</a:t>
            </a:fld>
            <a:endParaRPr lang="tr-T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40</a:t>
            </a:fld>
            <a:endParaRPr lang="tr-T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41</a:t>
            </a:fld>
            <a:endParaRPr lang="tr-T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42</a:t>
            </a:fld>
            <a:endParaRPr lang="tr-T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43</a:t>
            </a:fld>
            <a:endParaRPr lang="tr-T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44</a:t>
            </a:fld>
            <a:endParaRPr lang="tr-T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45</a:t>
            </a:fld>
            <a:endParaRPr lang="tr-T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46</a:t>
            </a:fld>
            <a:endParaRPr lang="tr-T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47</a:t>
            </a:fld>
            <a:endParaRPr lang="tr-T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48</a:t>
            </a:fld>
            <a:endParaRPr lang="tr-T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49</a:t>
            </a:fld>
            <a:endParaRPr lang="tr-T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50</a:t>
            </a:fld>
            <a:endParaRPr lang="tr-T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51</a:t>
            </a:fld>
            <a:endParaRPr lang="tr-T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52</a:t>
            </a:fld>
            <a:endParaRPr lang="tr-T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53</a:t>
            </a:fld>
            <a:endParaRPr lang="tr-T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54</a:t>
            </a:fld>
            <a:endParaRPr lang="tr-T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55</a:t>
            </a:fld>
            <a:endParaRPr lang="tr-T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56</a:t>
            </a:fld>
            <a:endParaRPr lang="tr-T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57</a:t>
            </a:fld>
            <a:endParaRPr lang="tr-T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58</a:t>
            </a:fld>
            <a:endParaRPr lang="tr-T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59</a:t>
            </a:fld>
            <a:endParaRPr lang="tr-T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60</a:t>
            </a:fld>
            <a:endParaRPr lang="tr-T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61</a:t>
            </a:fld>
            <a:endParaRPr lang="tr-T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62</a:t>
            </a:fld>
            <a:endParaRPr lang="tr-T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63</a:t>
            </a:fld>
            <a:endParaRPr lang="tr-T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64</a:t>
            </a:fld>
            <a:endParaRPr lang="tr-T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65</a:t>
            </a:fld>
            <a:endParaRPr lang="tr-T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66</a:t>
            </a:fld>
            <a:endParaRPr lang="tr-T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67</a:t>
            </a:fld>
            <a:endParaRPr lang="tr-T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68</a:t>
            </a:fld>
            <a:endParaRPr lang="tr-T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69</a:t>
            </a:fld>
            <a:endParaRPr lang="tr-T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70</a:t>
            </a:fld>
            <a:endParaRPr lang="tr-T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71</a:t>
            </a:fld>
            <a:endParaRPr lang="tr-T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72</a:t>
            </a:fld>
            <a:endParaRPr lang="tr-T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73</a:t>
            </a:fld>
            <a:endParaRPr lang="tr-T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74</a:t>
            </a:fld>
            <a:endParaRPr lang="tr-T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75</a:t>
            </a:fld>
            <a:endParaRPr lang="tr-T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76</a:t>
            </a:fld>
            <a:endParaRPr lang="tr-T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77</a:t>
            </a:fld>
            <a:endParaRPr lang="tr-T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78</a:t>
            </a:fld>
            <a:endParaRPr lang="tr-T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79</a:t>
            </a:fld>
            <a:endParaRPr lang="tr-T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80</a:t>
            </a:fld>
            <a:endParaRPr lang="tr-T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81</a:t>
            </a:fld>
            <a:endParaRPr lang="tr-T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82</a:t>
            </a:fld>
            <a:endParaRPr lang="tr-T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83</a:t>
            </a:fld>
            <a:endParaRPr lang="tr-T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84</a:t>
            </a:fld>
            <a:endParaRPr lang="tr-T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85</a:t>
            </a:fld>
            <a:endParaRPr lang="tr-T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86</a:t>
            </a:fld>
            <a:endParaRPr lang="tr-T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87</a:t>
            </a:fld>
            <a:endParaRPr lang="tr-T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88</a:t>
            </a:fld>
            <a:endParaRPr lang="tr-T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89</a:t>
            </a:fld>
            <a:endParaRPr lang="tr-T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90</a:t>
            </a:fld>
            <a:endParaRPr lang="tr-T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91</a:t>
            </a:fld>
            <a:endParaRPr lang="tr-T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92</a:t>
            </a:fld>
            <a:endParaRPr lang="tr-T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93</a:t>
            </a:fld>
            <a:endParaRPr lang="tr-T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94</a:t>
            </a:fld>
            <a:endParaRPr lang="tr-T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95</a:t>
            </a:fld>
            <a:endParaRPr lang="tr-T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96</a:t>
            </a:fld>
            <a:endParaRPr lang="tr-T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97</a:t>
            </a:fld>
            <a:endParaRPr lang="tr-T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98</a:t>
            </a:fld>
            <a:endParaRPr lang="tr-T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99</a:t>
            </a:fld>
            <a:endParaRPr lang="tr-T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100</a:t>
            </a:fld>
            <a:endParaRPr lang="tr-T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101</a:t>
            </a:fld>
            <a:endParaRPr lang="tr-T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102</a:t>
            </a:fld>
            <a:endParaRPr lang="tr-T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103</a:t>
            </a:fld>
            <a:endParaRPr lang="tr-T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104</a:t>
            </a:fld>
            <a:endParaRPr lang="tr-T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105</a:t>
            </a:fld>
            <a:endParaRPr lang="tr-T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4BB7297C-7C6F-4836-9A36-2116846EBA3D}" type="slidenum">
              <a:rPr lang="tr-TR" smtClean="0"/>
              <a:pPr/>
              <a:t>106</a:t>
            </a:fld>
            <a:endParaRPr lang="tr-T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107</a:t>
            </a:fld>
            <a:endParaRPr lang="tr-T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108</a:t>
            </a:fld>
            <a:endParaRPr lang="tr-T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109</a:t>
            </a:fld>
            <a:endParaRPr lang="tr-T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110</a:t>
            </a:fld>
            <a:endParaRPr lang="tr-T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111</a:t>
            </a:fld>
            <a:endParaRPr lang="tr-T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112</a:t>
            </a:fld>
            <a:endParaRPr lang="tr-T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113</a:t>
            </a:fld>
            <a:endParaRPr lang="tr-T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114</a:t>
            </a:fld>
            <a:endParaRPr lang="tr-T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115</a:t>
            </a:fld>
            <a:endParaRPr lang="tr-T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116</a:t>
            </a:fld>
            <a:endParaRPr lang="tr-T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117</a:t>
            </a:fld>
            <a:endParaRPr lang="tr-T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118</a:t>
            </a:fld>
            <a:endParaRPr lang="tr-T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119</a:t>
            </a:fld>
            <a:endParaRPr lang="tr-T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120</a:t>
            </a:fld>
            <a:endParaRPr lang="tr-T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121</a:t>
            </a:fld>
            <a:endParaRPr lang="tr-T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122</a:t>
            </a:fld>
            <a:endParaRPr lang="tr-T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123</a:t>
            </a:fld>
            <a:endParaRPr lang="tr-T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124</a:t>
            </a:fld>
            <a:endParaRPr lang="tr-T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8E7738F2-E96B-4932-BE79-54E9E8C48F12}" type="slidenum">
              <a:rPr lang="tr-TR" smtClean="0"/>
              <a:pPr/>
              <a:t>125</a:t>
            </a:fld>
            <a:endParaRPr lang="tr-T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126</a:t>
            </a:fld>
            <a:endParaRPr lang="tr-T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127</a:t>
            </a:fld>
            <a:endParaRPr lang="tr-T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128</a:t>
            </a:fld>
            <a:endParaRPr lang="tr-T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129</a:t>
            </a:fld>
            <a:endParaRPr lang="tr-T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1 Slayt Görüntüsü Yer Tutucusu"/>
          <p:cNvSpPr>
            <a:spLocks noGrp="1" noRot="1" noChangeAspect="1" noTextEdit="1"/>
          </p:cNvSpPr>
          <p:nvPr>
            <p:ph type="sldImg"/>
          </p:nvPr>
        </p:nvSpPr>
        <p:spPr>
          <a:ln/>
        </p:spPr>
      </p:sp>
      <p:sp>
        <p:nvSpPr>
          <p:cNvPr id="109571" name="2 Not Yer Tutucusu"/>
          <p:cNvSpPr>
            <a:spLocks noGrp="1"/>
          </p:cNvSpPr>
          <p:nvPr>
            <p:ph type="body" idx="1"/>
          </p:nvPr>
        </p:nvSpPr>
        <p:spPr>
          <a:noFill/>
          <a:ln/>
        </p:spPr>
        <p:txBody>
          <a:bodyPr/>
          <a:lstStyle/>
          <a:p>
            <a:endParaRPr lang="tr-TR" smtClean="0"/>
          </a:p>
        </p:txBody>
      </p:sp>
      <p:sp>
        <p:nvSpPr>
          <p:cNvPr id="109572" name="3 Slayt Numarası Yer Tutucusu"/>
          <p:cNvSpPr>
            <a:spLocks noGrp="1"/>
          </p:cNvSpPr>
          <p:nvPr>
            <p:ph type="sldNum" sz="quarter" idx="5"/>
          </p:nvPr>
        </p:nvSpPr>
        <p:spPr>
          <a:noFill/>
        </p:spPr>
        <p:txBody>
          <a:bodyPr/>
          <a:lstStyle/>
          <a:p>
            <a:fld id="{CD091A79-104A-4673-9A08-DA3E0A760C40}" type="slidenum">
              <a:rPr lang="tr-TR" smtClean="0"/>
              <a:pPr/>
              <a:t>130</a:t>
            </a:fld>
            <a:endParaRPr lang="tr-TR" smtClean="0"/>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1 Slayt Görüntüsü Yer Tutucusu"/>
          <p:cNvSpPr>
            <a:spLocks noGrp="1" noRot="1" noChangeAspect="1" noTextEdit="1"/>
          </p:cNvSpPr>
          <p:nvPr>
            <p:ph type="sldImg"/>
          </p:nvPr>
        </p:nvSpPr>
        <p:spPr>
          <a:ln/>
        </p:spPr>
      </p:sp>
      <p:sp>
        <p:nvSpPr>
          <p:cNvPr id="110595" name="2 Not Yer Tutucusu"/>
          <p:cNvSpPr>
            <a:spLocks noGrp="1"/>
          </p:cNvSpPr>
          <p:nvPr>
            <p:ph type="body" idx="1"/>
          </p:nvPr>
        </p:nvSpPr>
        <p:spPr>
          <a:noFill/>
          <a:ln/>
        </p:spPr>
        <p:txBody>
          <a:bodyPr/>
          <a:lstStyle/>
          <a:p>
            <a:endParaRPr lang="tr-TR" smtClean="0"/>
          </a:p>
        </p:txBody>
      </p:sp>
      <p:sp>
        <p:nvSpPr>
          <p:cNvPr id="110596" name="3 Slayt Numarası Yer Tutucusu"/>
          <p:cNvSpPr>
            <a:spLocks noGrp="1"/>
          </p:cNvSpPr>
          <p:nvPr>
            <p:ph type="sldNum" sz="quarter" idx="5"/>
          </p:nvPr>
        </p:nvSpPr>
        <p:spPr>
          <a:noFill/>
        </p:spPr>
        <p:txBody>
          <a:bodyPr/>
          <a:lstStyle/>
          <a:p>
            <a:fld id="{EBD871B5-79C9-4E6E-B519-EC7150656C4A}" type="slidenum">
              <a:rPr lang="tr-TR" smtClean="0"/>
              <a:pPr/>
              <a:t>131</a:t>
            </a:fld>
            <a:endParaRPr lang="tr-TR" smtClean="0"/>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8E7738F2-E96B-4932-BE79-54E9E8C48F12}" type="slidenum">
              <a:rPr lang="tr-TR" smtClean="0"/>
              <a:pPr/>
              <a:t>132</a:t>
            </a:fld>
            <a:endParaRPr lang="tr-T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8E7738F2-E96B-4932-BE79-54E9E8C48F12}" type="slidenum">
              <a:rPr lang="tr-TR" smtClean="0"/>
              <a:pPr/>
              <a:t>133</a:t>
            </a:fld>
            <a:endParaRPr lang="tr-T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8E7738F2-E96B-4932-BE79-54E9E8C48F12}" type="slidenum">
              <a:rPr lang="tr-TR" smtClean="0"/>
              <a:pPr/>
              <a:t>134</a:t>
            </a:fld>
            <a:endParaRPr lang="tr-T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556B3A1A-FE3C-4949-B1D9-C19BEEEC7AF5}" type="slidenum">
              <a:rPr lang="tr-TR" smtClean="0"/>
              <a:pPr/>
              <a:t>135</a:t>
            </a:fld>
            <a:endParaRPr lang="tr-T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1 Slayt Görüntüsü Yer Tutucusu"/>
          <p:cNvSpPr>
            <a:spLocks noGrp="1" noRot="1" noChangeAspect="1" noTextEdit="1"/>
          </p:cNvSpPr>
          <p:nvPr>
            <p:ph type="sldImg"/>
          </p:nvPr>
        </p:nvSpPr>
        <p:spPr>
          <a:ln/>
        </p:spPr>
      </p:sp>
      <p:sp>
        <p:nvSpPr>
          <p:cNvPr id="111619" name="2 Not Yer Tutucusu"/>
          <p:cNvSpPr>
            <a:spLocks noGrp="1"/>
          </p:cNvSpPr>
          <p:nvPr>
            <p:ph type="body" idx="1"/>
          </p:nvPr>
        </p:nvSpPr>
        <p:spPr>
          <a:noFill/>
          <a:ln/>
        </p:spPr>
        <p:txBody>
          <a:bodyPr/>
          <a:lstStyle/>
          <a:p>
            <a:endParaRPr lang="tr-TR" smtClean="0"/>
          </a:p>
        </p:txBody>
      </p:sp>
      <p:sp>
        <p:nvSpPr>
          <p:cNvPr id="111620" name="3 Slayt Numarası Yer Tutucusu"/>
          <p:cNvSpPr>
            <a:spLocks noGrp="1"/>
          </p:cNvSpPr>
          <p:nvPr>
            <p:ph type="sldNum" sz="quarter" idx="5"/>
          </p:nvPr>
        </p:nvSpPr>
        <p:spPr>
          <a:noFill/>
        </p:spPr>
        <p:txBody>
          <a:bodyPr/>
          <a:lstStyle/>
          <a:p>
            <a:fld id="{0FC8E7CF-9AD8-4B7F-A260-E496303BB1B6}" type="slidenum">
              <a:rPr lang="tr-TR" smtClean="0"/>
              <a:pPr/>
              <a:t>136</a:t>
            </a:fld>
            <a:endParaRPr lang="tr-TR" smtClean="0"/>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137</a:t>
            </a:fld>
            <a:endParaRPr lang="tr-T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Slayt Görüntüsü Yer Tutucusu"/>
          <p:cNvSpPr>
            <a:spLocks noGrp="1" noRot="1" noChangeAspect="1" noTextEdit="1"/>
          </p:cNvSpPr>
          <p:nvPr>
            <p:ph type="sldImg"/>
          </p:nvPr>
        </p:nvSpPr>
        <p:spPr>
          <a:ln/>
        </p:spPr>
      </p:sp>
      <p:sp>
        <p:nvSpPr>
          <p:cNvPr id="117763" name="2 Not Yer Tutucusu"/>
          <p:cNvSpPr>
            <a:spLocks noGrp="1"/>
          </p:cNvSpPr>
          <p:nvPr>
            <p:ph type="body" idx="1"/>
          </p:nvPr>
        </p:nvSpPr>
        <p:spPr>
          <a:noFill/>
          <a:ln/>
        </p:spPr>
        <p:txBody>
          <a:bodyPr/>
          <a:lstStyle/>
          <a:p>
            <a:pPr eaLnBrk="1" hangingPunct="1"/>
            <a:endParaRPr lang="tr-TR" smtClean="0"/>
          </a:p>
        </p:txBody>
      </p:sp>
      <p:sp>
        <p:nvSpPr>
          <p:cNvPr id="117764" name="3 Slayt Numarası Yer Tutucusu"/>
          <p:cNvSpPr>
            <a:spLocks noGrp="1"/>
          </p:cNvSpPr>
          <p:nvPr>
            <p:ph type="sldNum" sz="quarter" idx="5"/>
          </p:nvPr>
        </p:nvSpPr>
        <p:spPr>
          <a:noFill/>
        </p:spPr>
        <p:txBody>
          <a:bodyPr/>
          <a:lstStyle/>
          <a:p>
            <a:fld id="{3AEE5E43-59DB-4D26-9819-B5BCA2D22C79}" type="slidenum">
              <a:rPr lang="tr-TR" smtClean="0"/>
              <a:pPr/>
              <a:t>138</a:t>
            </a:fld>
            <a:endParaRPr lang="tr-TR" smtClean="0"/>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556B3A1A-FE3C-4949-B1D9-C19BEEEC7AF5}" type="slidenum">
              <a:rPr lang="tr-TR" smtClean="0"/>
              <a:pPr/>
              <a:t>139</a:t>
            </a:fld>
            <a:endParaRPr lang="tr-T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556B3A1A-FE3C-4949-B1D9-C19BEEEC7AF5}" type="slidenum">
              <a:rPr lang="tr-TR" smtClean="0"/>
              <a:pPr/>
              <a:t>140</a:t>
            </a:fld>
            <a:endParaRPr lang="tr-T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556B3A1A-FE3C-4949-B1D9-C19BEEEC7AF5}" type="slidenum">
              <a:rPr lang="tr-TR" smtClean="0"/>
              <a:pPr/>
              <a:t>141</a:t>
            </a:fld>
            <a:endParaRPr lang="tr-T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556B3A1A-FE3C-4949-B1D9-C19BEEEC7AF5}" type="slidenum">
              <a:rPr lang="tr-TR" smtClean="0"/>
              <a:pPr/>
              <a:t>142</a:t>
            </a:fld>
            <a:endParaRPr lang="tr-T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556B3A1A-FE3C-4949-B1D9-C19BEEEC7AF5}" type="slidenum">
              <a:rPr lang="tr-TR" smtClean="0"/>
              <a:pPr/>
              <a:t>143</a:t>
            </a:fld>
            <a:endParaRPr lang="tr-T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556B3A1A-FE3C-4949-B1D9-C19BEEEC7AF5}" type="slidenum">
              <a:rPr lang="tr-TR" smtClean="0"/>
              <a:pPr/>
              <a:t>144</a:t>
            </a:fld>
            <a:endParaRPr lang="tr-T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556B3A1A-FE3C-4949-B1D9-C19BEEEC7AF5}" type="slidenum">
              <a:rPr lang="tr-TR" smtClean="0"/>
              <a:pPr/>
              <a:t>145</a:t>
            </a:fld>
            <a:endParaRPr lang="tr-T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556B3A1A-FE3C-4949-B1D9-C19BEEEC7AF5}" type="slidenum">
              <a:rPr lang="tr-TR" smtClean="0"/>
              <a:pPr/>
              <a:t>146</a:t>
            </a:fld>
            <a:endParaRPr lang="tr-T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556B3A1A-FE3C-4949-B1D9-C19BEEEC7AF5}" type="slidenum">
              <a:rPr lang="tr-TR" smtClean="0"/>
              <a:pPr/>
              <a:t>147</a:t>
            </a:fld>
            <a:endParaRPr lang="tr-T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8E7738F2-E96B-4932-BE79-54E9E8C48F12}" type="slidenum">
              <a:rPr lang="tr-TR" smtClean="0"/>
              <a:pPr/>
              <a:t>148</a:t>
            </a:fld>
            <a:endParaRPr lang="tr-T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8E7738F2-E96B-4932-BE79-54E9E8C48F12}" type="slidenum">
              <a:rPr lang="tr-TR" smtClean="0"/>
              <a:pPr/>
              <a:t>149</a:t>
            </a:fld>
            <a:endParaRPr lang="tr-T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150</a:t>
            </a:fld>
            <a:endParaRPr lang="tr-T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151</a:t>
            </a:fld>
            <a:endParaRPr lang="tr-T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152</a:t>
            </a:fld>
            <a:endParaRPr lang="tr-T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153</a:t>
            </a:fld>
            <a:endParaRPr lang="tr-T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1 Slayt Görüntüsü Yer Tutucusu"/>
          <p:cNvSpPr>
            <a:spLocks noGrp="1" noRot="1" noChangeAspect="1" noTextEdit="1"/>
          </p:cNvSpPr>
          <p:nvPr>
            <p:ph type="sldImg"/>
          </p:nvPr>
        </p:nvSpPr>
        <p:spPr>
          <a:ln/>
        </p:spPr>
      </p:sp>
      <p:sp>
        <p:nvSpPr>
          <p:cNvPr id="112643" name="2 Not Yer Tutucusu"/>
          <p:cNvSpPr>
            <a:spLocks noGrp="1"/>
          </p:cNvSpPr>
          <p:nvPr>
            <p:ph type="body" idx="1"/>
          </p:nvPr>
        </p:nvSpPr>
        <p:spPr>
          <a:noFill/>
          <a:ln/>
        </p:spPr>
        <p:txBody>
          <a:bodyPr/>
          <a:lstStyle/>
          <a:p>
            <a:endParaRPr lang="tr-TR" smtClean="0"/>
          </a:p>
        </p:txBody>
      </p:sp>
      <p:sp>
        <p:nvSpPr>
          <p:cNvPr id="112644" name="3 Slayt Numarası Yer Tutucusu"/>
          <p:cNvSpPr>
            <a:spLocks noGrp="1"/>
          </p:cNvSpPr>
          <p:nvPr>
            <p:ph type="sldNum" sz="quarter" idx="5"/>
          </p:nvPr>
        </p:nvSpPr>
        <p:spPr>
          <a:noFill/>
        </p:spPr>
        <p:txBody>
          <a:bodyPr/>
          <a:lstStyle/>
          <a:p>
            <a:fld id="{4646E8F1-30AD-4ACC-B6BE-33758283632A}" type="slidenum">
              <a:rPr lang="tr-TR" smtClean="0"/>
              <a:pPr/>
              <a:t>154</a:t>
            </a:fld>
            <a:endParaRPr lang="tr-TR" smtClean="0"/>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1 Slayt Görüntüsü Yer Tutucusu"/>
          <p:cNvSpPr>
            <a:spLocks noGrp="1" noRot="1" noChangeAspect="1" noTextEdit="1"/>
          </p:cNvSpPr>
          <p:nvPr>
            <p:ph type="sldImg"/>
          </p:nvPr>
        </p:nvSpPr>
        <p:spPr>
          <a:ln/>
        </p:spPr>
      </p:sp>
      <p:sp>
        <p:nvSpPr>
          <p:cNvPr id="113667" name="2 Not Yer Tutucusu"/>
          <p:cNvSpPr>
            <a:spLocks noGrp="1"/>
          </p:cNvSpPr>
          <p:nvPr>
            <p:ph type="body" idx="1"/>
          </p:nvPr>
        </p:nvSpPr>
        <p:spPr>
          <a:noFill/>
          <a:ln/>
        </p:spPr>
        <p:txBody>
          <a:bodyPr/>
          <a:lstStyle/>
          <a:p>
            <a:endParaRPr lang="tr-TR" smtClean="0"/>
          </a:p>
        </p:txBody>
      </p:sp>
      <p:sp>
        <p:nvSpPr>
          <p:cNvPr id="113668" name="3 Slayt Numarası Yer Tutucusu"/>
          <p:cNvSpPr>
            <a:spLocks noGrp="1"/>
          </p:cNvSpPr>
          <p:nvPr>
            <p:ph type="sldNum" sz="quarter" idx="5"/>
          </p:nvPr>
        </p:nvSpPr>
        <p:spPr>
          <a:noFill/>
        </p:spPr>
        <p:txBody>
          <a:bodyPr/>
          <a:lstStyle/>
          <a:p>
            <a:fld id="{591F42FF-F23C-44FD-AC1F-5F4351291BEE}" type="slidenum">
              <a:rPr lang="tr-TR" smtClean="0"/>
              <a:pPr/>
              <a:t>155</a:t>
            </a:fld>
            <a:endParaRPr lang="tr-TR" smtClean="0"/>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1 Slayt Görüntüsü Yer Tutucusu"/>
          <p:cNvSpPr>
            <a:spLocks noGrp="1" noRot="1" noChangeAspect="1" noTextEdit="1"/>
          </p:cNvSpPr>
          <p:nvPr>
            <p:ph type="sldImg"/>
          </p:nvPr>
        </p:nvSpPr>
        <p:spPr>
          <a:ln/>
        </p:spPr>
      </p:sp>
      <p:sp>
        <p:nvSpPr>
          <p:cNvPr id="114691" name="2 Not Yer Tutucusu"/>
          <p:cNvSpPr>
            <a:spLocks noGrp="1"/>
          </p:cNvSpPr>
          <p:nvPr>
            <p:ph type="body" idx="1"/>
          </p:nvPr>
        </p:nvSpPr>
        <p:spPr>
          <a:noFill/>
          <a:ln/>
        </p:spPr>
        <p:txBody>
          <a:bodyPr/>
          <a:lstStyle/>
          <a:p>
            <a:endParaRPr lang="tr-TR" smtClean="0"/>
          </a:p>
        </p:txBody>
      </p:sp>
      <p:sp>
        <p:nvSpPr>
          <p:cNvPr id="114692" name="3 Slayt Numarası Yer Tutucusu"/>
          <p:cNvSpPr>
            <a:spLocks noGrp="1"/>
          </p:cNvSpPr>
          <p:nvPr>
            <p:ph type="sldNum" sz="quarter" idx="5"/>
          </p:nvPr>
        </p:nvSpPr>
        <p:spPr>
          <a:noFill/>
        </p:spPr>
        <p:txBody>
          <a:bodyPr/>
          <a:lstStyle/>
          <a:p>
            <a:fld id="{4683DA61-5D7C-4930-89A5-B8159A5F5326}" type="slidenum">
              <a:rPr lang="tr-TR" smtClean="0"/>
              <a:pPr/>
              <a:t>156</a:t>
            </a:fld>
            <a:endParaRPr lang="tr-TR" smtClean="0"/>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8E7738F2-E96B-4932-BE79-54E9E8C48F12}" type="slidenum">
              <a:rPr lang="tr-TR" smtClean="0"/>
              <a:pPr/>
              <a:t>157</a:t>
            </a:fld>
            <a:endParaRPr lang="tr-T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1 Slayt Görüntüsü Yer Tutucusu"/>
          <p:cNvSpPr>
            <a:spLocks noGrp="1" noRot="1" noChangeAspect="1" noTextEdit="1"/>
          </p:cNvSpPr>
          <p:nvPr>
            <p:ph type="sldImg"/>
          </p:nvPr>
        </p:nvSpPr>
        <p:spPr>
          <a:ln/>
        </p:spPr>
      </p:sp>
      <p:sp>
        <p:nvSpPr>
          <p:cNvPr id="115715" name="2 Not Yer Tutucusu"/>
          <p:cNvSpPr>
            <a:spLocks noGrp="1"/>
          </p:cNvSpPr>
          <p:nvPr>
            <p:ph type="body" idx="1"/>
          </p:nvPr>
        </p:nvSpPr>
        <p:spPr>
          <a:noFill/>
          <a:ln/>
        </p:spPr>
        <p:txBody>
          <a:bodyPr/>
          <a:lstStyle/>
          <a:p>
            <a:pPr eaLnBrk="1" hangingPunct="1"/>
            <a:endParaRPr lang="tr-TR" smtClean="0"/>
          </a:p>
        </p:txBody>
      </p:sp>
      <p:sp>
        <p:nvSpPr>
          <p:cNvPr id="115716" name="3 Slayt Numarası Yer Tutucusu"/>
          <p:cNvSpPr>
            <a:spLocks noGrp="1"/>
          </p:cNvSpPr>
          <p:nvPr>
            <p:ph type="sldNum" sz="quarter" idx="5"/>
          </p:nvPr>
        </p:nvSpPr>
        <p:spPr>
          <a:noFill/>
        </p:spPr>
        <p:txBody>
          <a:bodyPr/>
          <a:lstStyle/>
          <a:p>
            <a:fld id="{8FB9E24B-C578-4C27-AE73-A7C78076FB12}" type="slidenum">
              <a:rPr lang="tr-TR" smtClean="0"/>
              <a:pPr/>
              <a:t>158</a:t>
            </a:fld>
            <a:endParaRPr lang="tr-TR" smtClean="0"/>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159</a:t>
            </a:fld>
            <a:endParaRPr lang="tr-T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160</a:t>
            </a:fld>
            <a:endParaRPr lang="tr-T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161</a:t>
            </a:fld>
            <a:endParaRPr lang="tr-T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162</a:t>
            </a:fld>
            <a:endParaRPr lang="tr-T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163</a:t>
            </a:fld>
            <a:endParaRPr lang="tr-T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7CF463F8-F38D-456C-A1CD-9EF20FB3BB25}" type="slidenum">
              <a:rPr lang="tr-TR" smtClean="0"/>
              <a:pPr/>
              <a:t>164</a:t>
            </a:fld>
            <a:endParaRPr lang="tr-T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165</a:t>
            </a:fld>
            <a:endParaRPr lang="tr-T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166</a:t>
            </a:fld>
            <a:endParaRPr lang="tr-T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167</a:t>
            </a:fld>
            <a:endParaRPr lang="tr-T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168</a:t>
            </a:fld>
            <a:endParaRPr lang="tr-T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169</a:t>
            </a:fld>
            <a:endParaRPr lang="tr-T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170</a:t>
            </a:fld>
            <a:endParaRPr lang="tr-T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174</a:t>
            </a:fld>
            <a:endParaRPr lang="tr-T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175</a:t>
            </a:fld>
            <a:endParaRPr lang="tr-T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176</a:t>
            </a:fld>
            <a:endParaRPr lang="tr-T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177</a:t>
            </a:fld>
            <a:endParaRPr lang="tr-T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178</a:t>
            </a:fld>
            <a:endParaRPr lang="tr-T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179</a:t>
            </a:fld>
            <a:endParaRPr lang="tr-T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180</a:t>
            </a:fld>
            <a:endParaRPr lang="tr-T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181</a:t>
            </a:fld>
            <a:endParaRPr lang="tr-T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182</a:t>
            </a:fld>
            <a:endParaRPr lang="tr-TR"/>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183</a:t>
            </a:fld>
            <a:endParaRPr lang="tr-TR"/>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184</a:t>
            </a:fld>
            <a:endParaRPr lang="tr-TR"/>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185</a:t>
            </a:fld>
            <a:endParaRPr lang="tr-TR"/>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186</a:t>
            </a:fld>
            <a:endParaRPr lang="tr-TR"/>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187</a:t>
            </a:fld>
            <a:endParaRPr lang="tr-TR"/>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188</a:t>
            </a:fld>
            <a:endParaRPr lang="tr-TR"/>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189</a:t>
            </a:fld>
            <a:endParaRPr lang="tr-TR"/>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190</a:t>
            </a:fld>
            <a:endParaRPr lang="tr-TR"/>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191</a:t>
            </a:fld>
            <a:endParaRPr lang="tr-TR"/>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17F80F1-A701-4C99-8B8B-E699EC75AC82}" type="slidenum">
              <a:rPr lang="tr-TR" smtClean="0"/>
              <a:pPr/>
              <a:t>192</a:t>
            </a:fld>
            <a:endParaRPr lang="tr-TR"/>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17F80F1-A701-4C99-8B8B-E699EC75AC82}" type="slidenum">
              <a:rPr lang="tr-TR" smtClean="0"/>
              <a:pPr/>
              <a:t>193</a:t>
            </a:fld>
            <a:endParaRPr lang="tr-TR"/>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17F80F1-A701-4C99-8B8B-E699EC75AC82}" type="slidenum">
              <a:rPr lang="tr-TR" smtClean="0"/>
              <a:pPr/>
              <a:t>194</a:t>
            </a:fld>
            <a:endParaRPr lang="tr-TR"/>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17F80F1-A701-4C99-8B8B-E699EC75AC82}" type="slidenum">
              <a:rPr lang="tr-TR" smtClean="0"/>
              <a:pPr/>
              <a:t>195</a:t>
            </a:fld>
            <a:endParaRPr lang="tr-TR"/>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17F80F1-A701-4C99-8B8B-E699EC75AC82}" type="slidenum">
              <a:rPr lang="tr-TR" smtClean="0"/>
              <a:pPr/>
              <a:t>196</a:t>
            </a:fld>
            <a:endParaRPr lang="tr-TR"/>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17F80F1-A701-4C99-8B8B-E699EC75AC82}" type="slidenum">
              <a:rPr lang="tr-TR" smtClean="0"/>
              <a:pPr/>
              <a:t>197</a:t>
            </a:fld>
            <a:endParaRPr lang="tr-TR"/>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17F80F1-A701-4C99-8B8B-E699EC75AC82}" type="slidenum">
              <a:rPr lang="tr-TR" smtClean="0"/>
              <a:pPr/>
              <a:t>198</a:t>
            </a:fld>
            <a:endParaRPr lang="tr-TR"/>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17F80F1-A701-4C99-8B8B-E699EC75AC82}" type="slidenum">
              <a:rPr lang="tr-TR" smtClean="0"/>
              <a:pPr/>
              <a:t>199</a:t>
            </a:fld>
            <a:endParaRPr lang="tr-TR"/>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17F80F1-A701-4C99-8B8B-E699EC75AC82}" type="slidenum">
              <a:rPr lang="tr-TR" smtClean="0"/>
              <a:pPr/>
              <a:t>200</a:t>
            </a:fld>
            <a:endParaRPr lang="tr-TR"/>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17F80F1-A701-4C99-8B8B-E699EC75AC82}" type="slidenum">
              <a:rPr lang="tr-TR" smtClean="0"/>
              <a:pPr/>
              <a:t>201</a:t>
            </a:fld>
            <a:endParaRPr lang="tr-TR"/>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17F80F1-A701-4C99-8B8B-E699EC75AC82}" type="slidenum">
              <a:rPr lang="tr-TR" smtClean="0"/>
              <a:pPr/>
              <a:t>202</a:t>
            </a:fld>
            <a:endParaRPr lang="tr-TR"/>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17F80F1-A701-4C99-8B8B-E699EC75AC82}" type="slidenum">
              <a:rPr lang="tr-TR" smtClean="0"/>
              <a:pPr/>
              <a:t>203</a:t>
            </a:fld>
            <a:endParaRPr lang="tr-TR"/>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17F80F1-A701-4C99-8B8B-E699EC75AC82}" type="slidenum">
              <a:rPr lang="tr-TR" smtClean="0"/>
              <a:pPr/>
              <a:t>204</a:t>
            </a:fld>
            <a:endParaRPr lang="tr-TR"/>
          </a:p>
        </p:txBody>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17F80F1-A701-4C99-8B8B-E699EC75AC82}" type="slidenum">
              <a:rPr lang="tr-TR" smtClean="0"/>
              <a:pPr/>
              <a:t>205</a:t>
            </a:fld>
            <a:endParaRPr lang="tr-TR"/>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17F80F1-A701-4C99-8B8B-E699EC75AC82}" type="slidenum">
              <a:rPr lang="tr-TR" smtClean="0"/>
              <a:pPr/>
              <a:t>206</a:t>
            </a:fld>
            <a:endParaRPr lang="tr-TR"/>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207</a:t>
            </a:fld>
            <a:endParaRPr lang="tr-TR"/>
          </a:p>
        </p:txBody>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17F80F1-A701-4C99-8B8B-E699EC75AC82}" type="slidenum">
              <a:rPr lang="tr-TR" smtClean="0"/>
              <a:pPr/>
              <a:t>208</a:t>
            </a:fld>
            <a:endParaRPr lang="tr-TR"/>
          </a:p>
        </p:txBody>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17F80F1-A701-4C99-8B8B-E699EC75AC82}" type="slidenum">
              <a:rPr lang="tr-TR" smtClean="0"/>
              <a:pPr/>
              <a:t>209</a:t>
            </a:fld>
            <a:endParaRPr lang="tr-TR"/>
          </a:p>
        </p:txBody>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17F80F1-A701-4C99-8B8B-E699EC75AC82}" type="slidenum">
              <a:rPr lang="tr-TR" smtClean="0"/>
              <a:pPr/>
              <a:t>210</a:t>
            </a:fld>
            <a:endParaRPr lang="tr-TR"/>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17F80F1-A701-4C99-8B8B-E699EC75AC82}" type="slidenum">
              <a:rPr lang="tr-TR" smtClean="0"/>
              <a:pPr/>
              <a:t>211</a:t>
            </a:fld>
            <a:endParaRPr lang="tr-TR"/>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17F80F1-A701-4C99-8B8B-E699EC75AC82}" type="slidenum">
              <a:rPr lang="tr-TR" smtClean="0"/>
              <a:pPr/>
              <a:t>212</a:t>
            </a:fld>
            <a:endParaRPr lang="tr-TR"/>
          </a:p>
        </p:txBody>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17F80F1-A701-4C99-8B8B-E699EC75AC82}" type="slidenum">
              <a:rPr lang="tr-TR" smtClean="0"/>
              <a:pPr/>
              <a:t>213</a:t>
            </a:fld>
            <a:endParaRPr lang="tr-TR"/>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17F80F1-A701-4C99-8B8B-E699EC75AC82}" type="slidenum">
              <a:rPr lang="tr-TR" smtClean="0"/>
              <a:pPr/>
              <a:t>214</a:t>
            </a:fld>
            <a:endParaRPr lang="tr-TR"/>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17F80F1-A701-4C99-8B8B-E699EC75AC82}" type="slidenum">
              <a:rPr lang="tr-TR" smtClean="0"/>
              <a:pPr/>
              <a:t>215</a:t>
            </a:fld>
            <a:endParaRPr lang="tr-TR"/>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17F80F1-A701-4C99-8B8B-E699EC75AC82}" type="slidenum">
              <a:rPr lang="tr-TR" smtClean="0"/>
              <a:pPr/>
              <a:t>216</a:t>
            </a:fld>
            <a:endParaRPr lang="tr-TR"/>
          </a:p>
        </p:txBody>
      </p:sp>
    </p:spTree>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17F80F1-A701-4C99-8B8B-E699EC75AC82}" type="slidenum">
              <a:rPr lang="tr-TR" smtClean="0"/>
              <a:pPr/>
              <a:t>217</a:t>
            </a:fld>
            <a:endParaRPr lang="tr-TR"/>
          </a:p>
        </p:txBody>
      </p:sp>
    </p:spTree>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17F80F1-A701-4C99-8B8B-E699EC75AC82}" type="slidenum">
              <a:rPr lang="tr-TR" smtClean="0"/>
              <a:pPr/>
              <a:t>218</a:t>
            </a:fld>
            <a:endParaRPr lang="tr-TR"/>
          </a:p>
        </p:txBody>
      </p:sp>
    </p:spTree>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17F80F1-A701-4C99-8B8B-E699EC75AC82}" type="slidenum">
              <a:rPr lang="tr-TR" smtClean="0"/>
              <a:pPr/>
              <a:t>219</a:t>
            </a:fld>
            <a:endParaRPr lang="tr-TR"/>
          </a:p>
        </p:txBody>
      </p:sp>
    </p:spTree>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17F80F1-A701-4C99-8B8B-E699EC75AC82}" type="slidenum">
              <a:rPr lang="tr-TR" smtClean="0"/>
              <a:pPr/>
              <a:t>220</a:t>
            </a:fld>
            <a:endParaRPr lang="tr-TR"/>
          </a:p>
        </p:txBody>
      </p:sp>
    </p:spTree>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17F80F1-A701-4C99-8B8B-E699EC75AC82}" type="slidenum">
              <a:rPr lang="tr-TR" smtClean="0"/>
              <a:pPr/>
              <a:t>221</a:t>
            </a:fld>
            <a:endParaRPr lang="tr-TR"/>
          </a:p>
        </p:txBody>
      </p:sp>
    </p:spTree>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17F80F1-A701-4C99-8B8B-E699EC75AC82}" type="slidenum">
              <a:rPr lang="tr-TR" smtClean="0"/>
              <a:pPr/>
              <a:t>222</a:t>
            </a:fld>
            <a:endParaRPr lang="tr-TR"/>
          </a:p>
        </p:txBody>
      </p:sp>
    </p:spTree>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17F80F1-A701-4C99-8B8B-E699EC75AC82}" type="slidenum">
              <a:rPr lang="tr-TR" smtClean="0"/>
              <a:pPr/>
              <a:t>223</a:t>
            </a:fld>
            <a:endParaRPr lang="tr-TR"/>
          </a:p>
        </p:txBody>
      </p:sp>
    </p:spTree>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17F80F1-A701-4C99-8B8B-E699EC75AC82}" type="slidenum">
              <a:rPr lang="tr-TR" smtClean="0"/>
              <a:pPr/>
              <a:t>224</a:t>
            </a:fld>
            <a:endParaRPr lang="tr-TR"/>
          </a:p>
        </p:txBody>
      </p:sp>
    </p:spTree>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17F80F1-A701-4C99-8B8B-E699EC75AC82}" type="slidenum">
              <a:rPr lang="tr-TR" smtClean="0"/>
              <a:pPr/>
              <a:t>225</a:t>
            </a:fld>
            <a:endParaRPr lang="tr-TR"/>
          </a:p>
        </p:txBody>
      </p:sp>
    </p:spTree>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226</a:t>
            </a:fld>
            <a:endParaRPr lang="tr-TR"/>
          </a:p>
        </p:txBody>
      </p:sp>
    </p:spTree>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227</a:t>
            </a:fld>
            <a:endParaRPr lang="tr-TR"/>
          </a:p>
        </p:txBody>
      </p:sp>
    </p:spTree>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228</a:t>
            </a:fld>
            <a:endParaRPr lang="tr-TR"/>
          </a:p>
        </p:txBody>
      </p:sp>
    </p:spTree>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229</a:t>
            </a:fld>
            <a:endParaRPr lang="tr-TR"/>
          </a:p>
        </p:txBody>
      </p:sp>
    </p:spTree>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230</a:t>
            </a:fld>
            <a:endParaRPr lang="tr-TR"/>
          </a:p>
        </p:txBody>
      </p:sp>
    </p:spTree>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231</a:t>
            </a:fld>
            <a:endParaRPr lang="tr-TR"/>
          </a:p>
        </p:txBody>
      </p:sp>
    </p:spTree>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232</a:t>
            </a:fld>
            <a:endParaRPr lang="tr-TR"/>
          </a:p>
        </p:txBody>
      </p:sp>
    </p:spTree>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233</a:t>
            </a:fld>
            <a:endParaRPr lang="tr-TR"/>
          </a:p>
        </p:txBody>
      </p:sp>
    </p:spTree>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7CF463F8-F38D-456C-A1CD-9EF20FB3BB25}" type="slidenum">
              <a:rPr lang="tr-TR" smtClean="0"/>
              <a:pPr/>
              <a:t>234</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fld id="{D9F75050-0E15-4C5B-92B0-66D068882F1F}" type="datetimeFigureOut">
              <a:rPr lang="tr-TR" smtClean="0"/>
              <a:pPr/>
              <a:t>30.11.2013</a:t>
            </a:fld>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30.11.2013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30.11.2013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30.11.2013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fld id="{D9F75050-0E15-4C5B-92B0-66D068882F1F}" type="datetimeFigureOut">
              <a:rPr lang="tr-TR" smtClean="0"/>
              <a:pPr/>
              <a:t>30.11.2013</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D9F75050-0E15-4C5B-92B0-66D068882F1F}" type="datetimeFigureOut">
              <a:rPr lang="tr-TR" smtClean="0"/>
              <a:pPr/>
              <a:t>30.11.2013</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30.11.2013</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30.11.2013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30.11.2013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077200" y="6356350"/>
            <a:ext cx="609600" cy="365125"/>
          </a:xfrm>
        </p:spPr>
        <p:txBody>
          <a:bodyPr/>
          <a:lstStyle/>
          <a:p>
            <a:fld id="{B1DEFA8C-F947-479F-BE07-76B6B3F80BF1}" type="slidenum">
              <a:rPr lang="tr-TR" smtClean="0"/>
              <a:pPr/>
              <a:t>‹#›</a:t>
            </a:fld>
            <a:endParaRPr lang="tr-T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30.11.2013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30.11.2013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9F75050-0E15-4C5B-92B0-66D068882F1F}" type="datetimeFigureOut">
              <a:rPr lang="tr-TR" smtClean="0"/>
              <a:pPr/>
              <a:t>30.11.2013</a:t>
            </a:fld>
            <a:endParaRPr lang="tr-T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1DEFA8C-F947-479F-BE07-76B6B3F80BF1}" type="slidenum">
              <a:rPr lang="tr-TR" smtClean="0"/>
              <a:pPr/>
              <a:t>‹#›</a:t>
            </a:fld>
            <a:endParaRPr lang="tr-TR"/>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6.xml"/><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7.xml"/><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notesSlide" Target="../notesSlides/notesSlide13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1.png"/><Relationship Id="rId4" Type="http://schemas.openxmlformats.org/officeDocument/2006/relationships/oleObject" Target="../embeddings/oleObject1.bin"/></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3.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3.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4.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2.xml"/><Relationship Id="rId1" Type="http://schemas.openxmlformats.org/officeDocument/2006/relationships/slideLayout" Target="../slideLayouts/slideLayout8.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3.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3.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1.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3.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225.xml"/><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226.xml"/><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229.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dirty="0" smtClean="0"/>
              <a:t>Sınıf Yönetiminde Temel Kavramlar</a:t>
            </a:r>
            <a:endParaRPr lang="tr-TR" dirty="0"/>
          </a:p>
        </p:txBody>
      </p:sp>
      <p:sp>
        <p:nvSpPr>
          <p:cNvPr id="3" name="2 Alt Başlık"/>
          <p:cNvSpPr>
            <a:spLocks noGrp="1"/>
          </p:cNvSpPr>
          <p:nvPr>
            <p:ph type="subTitle" idx="1"/>
          </p:nvPr>
        </p:nvSpPr>
        <p:spPr/>
        <p:txBody>
          <a:bodyPr/>
          <a:lstStyle/>
          <a:p>
            <a:endParaRPr lang="tr-T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Başlık"/>
          <p:cNvSpPr>
            <a:spLocks noGrp="1"/>
          </p:cNvSpPr>
          <p:nvPr>
            <p:ph type="title"/>
          </p:nvPr>
        </p:nvSpPr>
        <p:spPr>
          <a:xfrm>
            <a:off x="611188" y="260350"/>
            <a:ext cx="7772400" cy="731838"/>
          </a:xfrm>
        </p:spPr>
        <p:txBody>
          <a:bodyPr>
            <a:normAutofit fontScale="90000"/>
          </a:bodyPr>
          <a:lstStyle/>
          <a:p>
            <a:pPr algn="l"/>
            <a:r>
              <a:rPr lang="tr-TR" smtClean="0"/>
              <a:t>Öğretmen, …</a:t>
            </a:r>
          </a:p>
        </p:txBody>
      </p:sp>
      <p:sp>
        <p:nvSpPr>
          <p:cNvPr id="33795" name="2 İçerik Yer Tutucusu"/>
          <p:cNvSpPr>
            <a:spLocks noGrp="1"/>
          </p:cNvSpPr>
          <p:nvPr>
            <p:ph idx="1"/>
          </p:nvPr>
        </p:nvSpPr>
        <p:spPr>
          <a:xfrm>
            <a:off x="685800" y="1052513"/>
            <a:ext cx="7772400" cy="5472112"/>
          </a:xfrm>
        </p:spPr>
        <p:txBody>
          <a:bodyPr>
            <a:normAutofit/>
          </a:bodyPr>
          <a:lstStyle/>
          <a:p>
            <a:r>
              <a:rPr lang="tr-TR" sz="2600" dirty="0" smtClean="0"/>
              <a:t>Okul ve sınıf ortamını harekete geçiren,</a:t>
            </a:r>
          </a:p>
          <a:p>
            <a:r>
              <a:rPr lang="tr-TR" sz="2600" dirty="0" smtClean="0"/>
              <a:t>Öğretim etkinliklerini düzenleyen ve eğlenceli hale getiren,</a:t>
            </a:r>
          </a:p>
          <a:p>
            <a:r>
              <a:rPr lang="tr-TR" sz="2600" dirty="0" smtClean="0"/>
              <a:t>Öğrencilerin kişiliklerine, mesleki bakımdan geleceklerine ve akademik hayatlarına yön veren bireydir.</a:t>
            </a:r>
          </a:p>
          <a:p>
            <a:r>
              <a:rPr lang="tr-TR" sz="2600" dirty="0" smtClean="0"/>
              <a:t>Bunu yaparken öğretmen, </a:t>
            </a:r>
          </a:p>
          <a:p>
            <a:pPr lvl="1"/>
            <a:r>
              <a:rPr lang="tr-TR" sz="2400" dirty="0" smtClean="0"/>
              <a:t>Zamanı iyi kullanmalı</a:t>
            </a:r>
          </a:p>
          <a:p>
            <a:pPr lvl="1"/>
            <a:r>
              <a:rPr lang="tr-TR" sz="2400" dirty="0" smtClean="0"/>
              <a:t>Öğrenci davranışlarını ve sınıfı yönetmeli</a:t>
            </a:r>
          </a:p>
          <a:p>
            <a:pPr lvl="1"/>
            <a:r>
              <a:rPr lang="tr-TR" sz="2400" dirty="0" smtClean="0"/>
              <a:t>Sunumlar yapmalı</a:t>
            </a:r>
          </a:p>
          <a:p>
            <a:pPr lvl="1"/>
            <a:r>
              <a:rPr lang="tr-TR" sz="2400" dirty="0" smtClean="0"/>
              <a:t>Öğretimi değerlendirmeli</a:t>
            </a:r>
          </a:p>
          <a:p>
            <a:pPr lvl="1"/>
            <a:r>
              <a:rPr lang="tr-TR" sz="2400" dirty="0" smtClean="0"/>
              <a:t>Dönüt vermeli</a:t>
            </a:r>
          </a:p>
          <a:p>
            <a:endParaRPr lang="tr-TR"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Effect transition="in" filter="wipe(down)">
                                      <p:cBhvr>
                                        <p:cTn id="7" dur="500"/>
                                        <p:tgtEl>
                                          <p:spTgt spid="33795">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3795">
                                            <p:txEl>
                                              <p:pRg st="1" end="1"/>
                                            </p:txEl>
                                          </p:spTgt>
                                        </p:tgtEl>
                                        <p:attrNameLst>
                                          <p:attrName>style.visibility</p:attrName>
                                        </p:attrNameLst>
                                      </p:cBhvr>
                                      <p:to>
                                        <p:strVal val="visible"/>
                                      </p:to>
                                    </p:set>
                                    <p:animEffect transition="in" filter="wipe(down)">
                                      <p:cBhvr>
                                        <p:cTn id="10" dur="500"/>
                                        <p:tgtEl>
                                          <p:spTgt spid="33795">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3795">
                                            <p:txEl>
                                              <p:pRg st="2" end="2"/>
                                            </p:txEl>
                                          </p:spTgt>
                                        </p:tgtEl>
                                        <p:attrNameLst>
                                          <p:attrName>style.visibility</p:attrName>
                                        </p:attrNameLst>
                                      </p:cBhvr>
                                      <p:to>
                                        <p:strVal val="visible"/>
                                      </p:to>
                                    </p:set>
                                    <p:animEffect transition="in" filter="wipe(down)">
                                      <p:cBhvr>
                                        <p:cTn id="13" dur="500"/>
                                        <p:tgtEl>
                                          <p:spTgt spid="33795">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3795">
                                            <p:txEl>
                                              <p:pRg st="3" end="3"/>
                                            </p:txEl>
                                          </p:spTgt>
                                        </p:tgtEl>
                                        <p:attrNameLst>
                                          <p:attrName>style.visibility</p:attrName>
                                        </p:attrNameLst>
                                      </p:cBhvr>
                                      <p:to>
                                        <p:strVal val="visible"/>
                                      </p:to>
                                    </p:set>
                                    <p:animEffect transition="in" filter="wipe(down)">
                                      <p:cBhvr>
                                        <p:cTn id="18" dur="500"/>
                                        <p:tgtEl>
                                          <p:spTgt spid="33795">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3795">
                                            <p:txEl>
                                              <p:pRg st="4" end="4"/>
                                            </p:txEl>
                                          </p:spTgt>
                                        </p:tgtEl>
                                        <p:attrNameLst>
                                          <p:attrName>style.visibility</p:attrName>
                                        </p:attrNameLst>
                                      </p:cBhvr>
                                      <p:to>
                                        <p:strVal val="visible"/>
                                      </p:to>
                                    </p:set>
                                    <p:animEffect transition="in" filter="wipe(down)">
                                      <p:cBhvr>
                                        <p:cTn id="23" dur="500"/>
                                        <p:tgtEl>
                                          <p:spTgt spid="33795">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3795">
                                            <p:txEl>
                                              <p:pRg st="5" end="5"/>
                                            </p:txEl>
                                          </p:spTgt>
                                        </p:tgtEl>
                                        <p:attrNameLst>
                                          <p:attrName>style.visibility</p:attrName>
                                        </p:attrNameLst>
                                      </p:cBhvr>
                                      <p:to>
                                        <p:strVal val="visible"/>
                                      </p:to>
                                    </p:set>
                                    <p:animEffect transition="in" filter="wipe(down)">
                                      <p:cBhvr>
                                        <p:cTn id="28" dur="500"/>
                                        <p:tgtEl>
                                          <p:spTgt spid="33795">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33795">
                                            <p:txEl>
                                              <p:pRg st="6" end="6"/>
                                            </p:txEl>
                                          </p:spTgt>
                                        </p:tgtEl>
                                        <p:attrNameLst>
                                          <p:attrName>style.visibility</p:attrName>
                                        </p:attrNameLst>
                                      </p:cBhvr>
                                      <p:to>
                                        <p:strVal val="visible"/>
                                      </p:to>
                                    </p:set>
                                    <p:animEffect transition="in" filter="wipe(down)">
                                      <p:cBhvr>
                                        <p:cTn id="33" dur="500"/>
                                        <p:tgtEl>
                                          <p:spTgt spid="33795">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33795">
                                            <p:txEl>
                                              <p:pRg st="7" end="7"/>
                                            </p:txEl>
                                          </p:spTgt>
                                        </p:tgtEl>
                                        <p:attrNameLst>
                                          <p:attrName>style.visibility</p:attrName>
                                        </p:attrNameLst>
                                      </p:cBhvr>
                                      <p:to>
                                        <p:strVal val="visible"/>
                                      </p:to>
                                    </p:set>
                                    <p:animEffect transition="in" filter="wipe(down)">
                                      <p:cBhvr>
                                        <p:cTn id="38" dur="500"/>
                                        <p:tgtEl>
                                          <p:spTgt spid="33795">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33795">
                                            <p:txEl>
                                              <p:pRg st="8" end="8"/>
                                            </p:txEl>
                                          </p:spTgt>
                                        </p:tgtEl>
                                        <p:attrNameLst>
                                          <p:attrName>style.visibility</p:attrName>
                                        </p:attrNameLst>
                                      </p:cBhvr>
                                      <p:to>
                                        <p:strVal val="visible"/>
                                      </p:to>
                                    </p:set>
                                    <p:animEffect transition="in" filter="wipe(down)">
                                      <p:cBhvr>
                                        <p:cTn id="43" dur="500"/>
                                        <p:tgtEl>
                                          <p:spTgt spid="3379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uiExpand="1"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685800" y="609600"/>
            <a:ext cx="7772400" cy="1143000"/>
          </a:xfrm>
          <a:prstGeom prst="rect">
            <a:avLst/>
          </a:prstGeom>
          <a:noFill/>
          <a:ln w="9525">
            <a:noFill/>
            <a:miter lim="800000"/>
            <a:headEnd/>
            <a:tailEnd/>
          </a:ln>
        </p:spPr>
        <p:txBody>
          <a:bodyPr anchor="ctr"/>
          <a:lstStyle/>
          <a:p>
            <a:pPr algn="ctr"/>
            <a:r>
              <a:rPr lang="tr-TR" sz="4400" dirty="0">
                <a:solidFill>
                  <a:schemeClr val="tx2"/>
                </a:solidFill>
              </a:rPr>
              <a:t>Bir öğretmenin korkulu rüyası</a:t>
            </a:r>
            <a:endParaRPr lang="en-US" sz="4400" dirty="0">
              <a:solidFill>
                <a:schemeClr val="tx2"/>
              </a:solidFill>
            </a:endParaRPr>
          </a:p>
        </p:txBody>
      </p:sp>
      <p:sp>
        <p:nvSpPr>
          <p:cNvPr id="34819" name="Rectangle 3"/>
          <p:cNvSpPr>
            <a:spLocks noChangeArrowheads="1"/>
          </p:cNvSpPr>
          <p:nvPr/>
        </p:nvSpPr>
        <p:spPr bwMode="auto">
          <a:xfrm>
            <a:off x="685800" y="1981200"/>
            <a:ext cx="7772400" cy="4114800"/>
          </a:xfrm>
          <a:prstGeom prst="rect">
            <a:avLst/>
          </a:prstGeom>
          <a:noFill/>
          <a:ln w="9525">
            <a:noFill/>
            <a:miter lim="800000"/>
            <a:headEnd/>
            <a:tailEnd/>
          </a:ln>
        </p:spPr>
        <p:txBody>
          <a:bodyPr/>
          <a:lstStyle/>
          <a:p>
            <a:pPr marL="342900" indent="-342900">
              <a:spcBef>
                <a:spcPct val="20000"/>
              </a:spcBef>
              <a:buFontTx/>
              <a:buChar char="•"/>
            </a:pPr>
            <a:r>
              <a:rPr lang="tr-TR" sz="3200" dirty="0"/>
              <a:t>Yeni bir sınıf</a:t>
            </a:r>
            <a:endParaRPr lang="en-US" sz="3200" dirty="0"/>
          </a:p>
          <a:p>
            <a:pPr marL="342900" indent="-342900">
              <a:spcBef>
                <a:spcPct val="20000"/>
              </a:spcBef>
              <a:buFontTx/>
              <a:buChar char="•"/>
            </a:pPr>
            <a:r>
              <a:rPr lang="tr-TR" sz="3200" dirty="0"/>
              <a:t>Sınıfta açık bir muhalefet </a:t>
            </a:r>
            <a:endParaRPr lang="en-US" sz="3200" dirty="0"/>
          </a:p>
          <a:p>
            <a:pPr marL="342900" indent="-342900">
              <a:spcBef>
                <a:spcPct val="20000"/>
              </a:spcBef>
              <a:buFontTx/>
              <a:buChar char="•"/>
            </a:pPr>
            <a:r>
              <a:rPr lang="tr-TR" sz="3200" dirty="0"/>
              <a:t>Gürültülü sınıflar</a:t>
            </a:r>
            <a:endParaRPr lang="en-US" sz="3200" dirty="0"/>
          </a:p>
          <a:p>
            <a:pPr marL="342900" indent="-342900">
              <a:spcBef>
                <a:spcPct val="20000"/>
              </a:spcBef>
              <a:buFontTx/>
              <a:buChar char="•"/>
            </a:pPr>
            <a:r>
              <a:rPr lang="tr-TR" sz="3200" dirty="0"/>
              <a:t>Sınıfı kontrol edememe</a:t>
            </a:r>
            <a:endParaRPr lang="en-US" sz="3200" dirty="0"/>
          </a:p>
          <a:p>
            <a:pPr marL="342900" indent="-342900">
              <a:spcBef>
                <a:spcPct val="20000"/>
              </a:spcBef>
              <a:buFontTx/>
              <a:buChar char="•"/>
            </a:pPr>
            <a:r>
              <a:rPr lang="tr-TR" sz="3200" dirty="0"/>
              <a:t>Utanma, öfke ve hayal kırıklığı duyguları</a:t>
            </a:r>
            <a:endParaRPr lang="en-US" sz="3200" dirty="0"/>
          </a:p>
          <a:p>
            <a:pPr marL="342900" indent="-342900">
              <a:spcBef>
                <a:spcPct val="20000"/>
              </a:spcBef>
              <a:buFontTx/>
              <a:buChar char="•"/>
            </a:pPr>
            <a:r>
              <a:rPr lang="tr-TR" sz="3200" dirty="0"/>
              <a:t>İşini yapmak için gerekli aletlerin olmaması</a:t>
            </a:r>
            <a:endParaRPr lang="en-US" sz="3200" dirty="0"/>
          </a:p>
          <a:p>
            <a:pPr marL="342900" indent="-342900">
              <a:spcBef>
                <a:spcPct val="20000"/>
              </a:spcBef>
              <a:buFontTx/>
              <a:buChar char="•"/>
            </a:pPr>
            <a:endParaRPr 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Effect transition="in" filter="fade">
                                      <p:cBhvr>
                                        <p:cTn id="7" dur="2000"/>
                                        <p:tgtEl>
                                          <p:spTgt spid="348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4819">
                                            <p:txEl>
                                              <p:pRg st="1" end="1"/>
                                            </p:txEl>
                                          </p:spTgt>
                                        </p:tgtEl>
                                        <p:attrNameLst>
                                          <p:attrName>style.visibility</p:attrName>
                                        </p:attrNameLst>
                                      </p:cBhvr>
                                      <p:to>
                                        <p:strVal val="visible"/>
                                      </p:to>
                                    </p:set>
                                    <p:animEffect transition="in" filter="fade">
                                      <p:cBhvr>
                                        <p:cTn id="12" dur="2000"/>
                                        <p:tgtEl>
                                          <p:spTgt spid="348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4819">
                                            <p:txEl>
                                              <p:pRg st="2" end="2"/>
                                            </p:txEl>
                                          </p:spTgt>
                                        </p:tgtEl>
                                        <p:attrNameLst>
                                          <p:attrName>style.visibility</p:attrName>
                                        </p:attrNameLst>
                                      </p:cBhvr>
                                      <p:to>
                                        <p:strVal val="visible"/>
                                      </p:to>
                                    </p:set>
                                    <p:animEffect transition="in" filter="fade">
                                      <p:cBhvr>
                                        <p:cTn id="17" dur="2000"/>
                                        <p:tgtEl>
                                          <p:spTgt spid="348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4819">
                                            <p:txEl>
                                              <p:pRg st="3" end="3"/>
                                            </p:txEl>
                                          </p:spTgt>
                                        </p:tgtEl>
                                        <p:attrNameLst>
                                          <p:attrName>style.visibility</p:attrName>
                                        </p:attrNameLst>
                                      </p:cBhvr>
                                      <p:to>
                                        <p:strVal val="visible"/>
                                      </p:to>
                                    </p:set>
                                    <p:animEffect transition="in" filter="fade">
                                      <p:cBhvr>
                                        <p:cTn id="22" dur="2000"/>
                                        <p:tgtEl>
                                          <p:spTgt spid="348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4819">
                                            <p:txEl>
                                              <p:pRg st="4" end="4"/>
                                            </p:txEl>
                                          </p:spTgt>
                                        </p:tgtEl>
                                        <p:attrNameLst>
                                          <p:attrName>style.visibility</p:attrName>
                                        </p:attrNameLst>
                                      </p:cBhvr>
                                      <p:to>
                                        <p:strVal val="visible"/>
                                      </p:to>
                                    </p:set>
                                    <p:animEffect transition="in" filter="fade">
                                      <p:cBhvr>
                                        <p:cTn id="27" dur="2000"/>
                                        <p:tgtEl>
                                          <p:spTgt spid="3481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4819">
                                            <p:txEl>
                                              <p:pRg st="5" end="5"/>
                                            </p:txEl>
                                          </p:spTgt>
                                        </p:tgtEl>
                                        <p:attrNameLst>
                                          <p:attrName>style.visibility</p:attrName>
                                        </p:attrNameLst>
                                      </p:cBhvr>
                                      <p:to>
                                        <p:strVal val="visible"/>
                                      </p:to>
                                    </p:set>
                                    <p:animEffect transition="in" filter="fade">
                                      <p:cBhvr>
                                        <p:cTn id="32" dur="2000"/>
                                        <p:tgtEl>
                                          <p:spTgt spid="348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Başlık"/>
          <p:cNvSpPr>
            <a:spLocks noGrp="1"/>
          </p:cNvSpPr>
          <p:nvPr>
            <p:ph type="title"/>
          </p:nvPr>
        </p:nvSpPr>
        <p:spPr/>
        <p:txBody>
          <a:bodyPr/>
          <a:lstStyle/>
          <a:p>
            <a:pPr algn="l"/>
            <a:r>
              <a:rPr lang="tr-TR" smtClean="0"/>
              <a:t>Sınıf, …</a:t>
            </a:r>
          </a:p>
        </p:txBody>
      </p:sp>
      <p:sp>
        <p:nvSpPr>
          <p:cNvPr id="32771" name="2 İçerik Yer Tutucusu"/>
          <p:cNvSpPr>
            <a:spLocks noGrp="1"/>
          </p:cNvSpPr>
          <p:nvPr>
            <p:ph idx="1"/>
          </p:nvPr>
        </p:nvSpPr>
        <p:spPr>
          <a:xfrm>
            <a:off x="685800" y="1988840"/>
            <a:ext cx="7772400" cy="4107160"/>
          </a:xfrm>
        </p:spPr>
        <p:txBody>
          <a:bodyPr/>
          <a:lstStyle/>
          <a:p>
            <a:r>
              <a:rPr lang="tr-TR" dirty="0" smtClean="0"/>
              <a:t>Fiziksel bir ortam</a:t>
            </a:r>
          </a:p>
          <a:p>
            <a:r>
              <a:rPr lang="tr-TR" dirty="0" smtClean="0"/>
              <a:t>Sosyal bir çevre</a:t>
            </a:r>
          </a:p>
          <a:p>
            <a:r>
              <a:rPr lang="tr-TR" dirty="0" smtClean="0"/>
              <a:t>Öğrenme öğretme etkinliklerinin gerçekleştiği alan</a:t>
            </a:r>
          </a:p>
          <a:p>
            <a:pPr>
              <a:buFontTx/>
              <a:buNone/>
            </a:pPr>
            <a:endParaRPr lang="tr-TR" dirty="0" smtClean="0"/>
          </a:p>
          <a:p>
            <a:pPr>
              <a:buFontTx/>
              <a:buNone/>
            </a:pPr>
            <a:endParaRPr lang="tr-TR" dirty="0" smtClean="0"/>
          </a:p>
          <a:p>
            <a:pPr>
              <a:buFontTx/>
              <a:buNone/>
            </a:pPr>
            <a:endParaRPr lang="tr-TR" dirty="0" smtClean="0"/>
          </a:p>
          <a:p>
            <a:endParaRPr lang="tr-TR"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fade">
                                      <p:cBhvr>
                                        <p:cTn id="7" dur="2000"/>
                                        <p:tgtEl>
                                          <p:spTgt spid="327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2771">
                                            <p:txEl>
                                              <p:pRg st="1" end="1"/>
                                            </p:txEl>
                                          </p:spTgt>
                                        </p:tgtEl>
                                        <p:attrNameLst>
                                          <p:attrName>style.visibility</p:attrName>
                                        </p:attrNameLst>
                                      </p:cBhvr>
                                      <p:to>
                                        <p:strVal val="visible"/>
                                      </p:to>
                                    </p:set>
                                    <p:animEffect transition="in" filter="fade">
                                      <p:cBhvr>
                                        <p:cTn id="12" dur="2000"/>
                                        <p:tgtEl>
                                          <p:spTgt spid="327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2771">
                                            <p:txEl>
                                              <p:pRg st="2" end="2"/>
                                            </p:txEl>
                                          </p:spTgt>
                                        </p:tgtEl>
                                        <p:attrNameLst>
                                          <p:attrName>style.visibility</p:attrName>
                                        </p:attrNameLst>
                                      </p:cBhvr>
                                      <p:to>
                                        <p:strVal val="visible"/>
                                      </p:to>
                                    </p:set>
                                    <p:animEffect transition="in" filter="fade">
                                      <p:cBhvr>
                                        <p:cTn id="17" dur="2000"/>
                                        <p:tgtEl>
                                          <p:spTgt spid="327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Başlık"/>
          <p:cNvSpPr>
            <a:spLocks noGrp="1"/>
          </p:cNvSpPr>
          <p:nvPr>
            <p:ph type="title"/>
          </p:nvPr>
        </p:nvSpPr>
        <p:spPr>
          <a:xfrm>
            <a:off x="685800" y="609600"/>
            <a:ext cx="7772400" cy="803275"/>
          </a:xfrm>
        </p:spPr>
        <p:txBody>
          <a:bodyPr>
            <a:normAutofit fontScale="90000"/>
          </a:bodyPr>
          <a:lstStyle/>
          <a:p>
            <a:pPr algn="l"/>
            <a:r>
              <a:rPr lang="tr-TR" smtClean="0"/>
              <a:t>Sınıf:</a:t>
            </a:r>
          </a:p>
        </p:txBody>
      </p:sp>
      <p:sp>
        <p:nvSpPr>
          <p:cNvPr id="37891" name="2 İçerik Yer Tutucusu"/>
          <p:cNvSpPr>
            <a:spLocks noGrp="1"/>
          </p:cNvSpPr>
          <p:nvPr>
            <p:ph idx="1"/>
          </p:nvPr>
        </p:nvSpPr>
        <p:spPr>
          <a:xfrm>
            <a:off x="685800" y="1484313"/>
            <a:ext cx="7772400" cy="4611687"/>
          </a:xfrm>
        </p:spPr>
        <p:txBody>
          <a:bodyPr/>
          <a:lstStyle/>
          <a:p>
            <a:r>
              <a:rPr lang="tr-TR" dirty="0" smtClean="0"/>
              <a:t>Ortak özelliklerinden dolayı bir araya getirilen öğrenci gruplarına, önceden belirlenmiş ortak davranışların kazandırılması için öğretimin yapıldığı dersliktir. </a:t>
            </a:r>
          </a:p>
          <a:p>
            <a:r>
              <a:rPr lang="tr-TR" dirty="0" smtClean="0"/>
              <a:t>Öğretmenin otoriter ve kuralcı olduğu sınıf yerine öğrenme için olumlu ortamın oluşturulduğu bir sınıf ortamı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Başlık"/>
          <p:cNvSpPr>
            <a:spLocks noGrp="1"/>
          </p:cNvSpPr>
          <p:nvPr>
            <p:ph type="title"/>
          </p:nvPr>
        </p:nvSpPr>
        <p:spPr/>
        <p:txBody>
          <a:bodyPr/>
          <a:lstStyle/>
          <a:p>
            <a:pPr algn="l"/>
            <a:r>
              <a:rPr lang="tr-TR" smtClean="0"/>
              <a:t>Sınıfın nitelikleri:</a:t>
            </a:r>
          </a:p>
        </p:txBody>
      </p:sp>
      <p:sp>
        <p:nvSpPr>
          <p:cNvPr id="38915" name="2 İçerik Yer Tutucusu"/>
          <p:cNvSpPr>
            <a:spLocks noGrp="1"/>
          </p:cNvSpPr>
          <p:nvPr>
            <p:ph idx="1"/>
          </p:nvPr>
        </p:nvSpPr>
        <p:spPr>
          <a:xfrm>
            <a:off x="457200" y="1935480"/>
            <a:ext cx="3614734" cy="4389120"/>
          </a:xfrm>
        </p:spPr>
        <p:txBody>
          <a:bodyPr/>
          <a:lstStyle/>
          <a:p>
            <a:r>
              <a:rPr lang="tr-TR" dirty="0" smtClean="0"/>
              <a:t>Çok boyutluluk</a:t>
            </a:r>
          </a:p>
          <a:p>
            <a:r>
              <a:rPr lang="tr-TR" dirty="0" smtClean="0"/>
              <a:t>Eş zamanlılık</a:t>
            </a:r>
          </a:p>
          <a:p>
            <a:r>
              <a:rPr lang="tr-TR" dirty="0" smtClean="0"/>
              <a:t>Çabukluk</a:t>
            </a:r>
          </a:p>
          <a:p>
            <a:r>
              <a:rPr lang="tr-TR" dirty="0" smtClean="0"/>
              <a:t>Tahmin edilemezlik</a:t>
            </a:r>
          </a:p>
          <a:p>
            <a:r>
              <a:rPr lang="tr-TR" dirty="0" smtClean="0"/>
              <a:t>Alenilik</a:t>
            </a:r>
          </a:p>
          <a:p>
            <a:r>
              <a:rPr lang="tr-TR" dirty="0" smtClean="0"/>
              <a:t>Tarih</a:t>
            </a:r>
          </a:p>
          <a:p>
            <a:endParaRPr lang="tr-TR" dirty="0" smtClean="0"/>
          </a:p>
        </p:txBody>
      </p:sp>
      <p:pic>
        <p:nvPicPr>
          <p:cNvPr id="101378" name="Picture 2" descr="http://www.karabaglarram.gov.tr/sinif-yonetimi-rsm201104151124121.jpg"/>
          <p:cNvPicPr>
            <a:picLocks noChangeAspect="1" noChangeArrowheads="1"/>
          </p:cNvPicPr>
          <p:nvPr/>
        </p:nvPicPr>
        <p:blipFill>
          <a:blip r:embed="rId3" cstate="print"/>
          <a:srcRect/>
          <a:stretch>
            <a:fillRect/>
          </a:stretch>
        </p:blipFill>
        <p:spPr bwMode="auto">
          <a:xfrm>
            <a:off x="4572000" y="2000240"/>
            <a:ext cx="4190996" cy="3571875"/>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Başlık"/>
          <p:cNvSpPr>
            <a:spLocks noGrp="1"/>
          </p:cNvSpPr>
          <p:nvPr>
            <p:ph type="title"/>
          </p:nvPr>
        </p:nvSpPr>
        <p:spPr/>
        <p:txBody>
          <a:bodyPr/>
          <a:lstStyle/>
          <a:p>
            <a:pPr algn="l"/>
            <a:r>
              <a:rPr lang="tr-TR" dirty="0" smtClean="0"/>
              <a:t>Sınıf yönetimi  nedir?</a:t>
            </a:r>
          </a:p>
        </p:txBody>
      </p:sp>
      <p:sp>
        <p:nvSpPr>
          <p:cNvPr id="36867" name="2 İçerik Yer Tutucusu"/>
          <p:cNvSpPr>
            <a:spLocks noGrp="1"/>
          </p:cNvSpPr>
          <p:nvPr>
            <p:ph sz="half" idx="1"/>
          </p:nvPr>
        </p:nvSpPr>
        <p:spPr>
          <a:xfrm>
            <a:off x="214282" y="1920085"/>
            <a:ext cx="4000528" cy="4434840"/>
          </a:xfrm>
        </p:spPr>
        <p:txBody>
          <a:bodyPr>
            <a:normAutofit/>
          </a:bodyPr>
          <a:lstStyle/>
          <a:p>
            <a:r>
              <a:rPr lang="tr-TR" sz="2000" dirty="0" smtClean="0"/>
              <a:t>Etkili öğretim ve öğrenmeye ilişkin stratejilerin geliştirilmesi</a:t>
            </a:r>
          </a:p>
          <a:p>
            <a:r>
              <a:rPr lang="tr-TR" sz="2000" dirty="0" smtClean="0"/>
              <a:t>Öğrenme motivasyonunu geliştirecek olumlu, düzenli ve güvenli sınıf ortamı oluşturmak</a:t>
            </a:r>
          </a:p>
          <a:p>
            <a:r>
              <a:rPr lang="tr-TR" sz="2000" dirty="0" smtClean="0"/>
              <a:t>Sınıf içi etkinliklerin düzgün olarak yürütülmesini sağlama ve sınıftaki kesintileri en aza indirme tekniklerini içerir.</a:t>
            </a:r>
          </a:p>
          <a:p>
            <a:r>
              <a:rPr lang="tr-TR" sz="2000" dirty="0" smtClean="0"/>
              <a:t>Öğrencilerin sorumluğunu geliştirmek ve davranışlarını nasıl düzenleyeceklerini öğretmek (Bu nasıl sağlanır)</a:t>
            </a:r>
          </a:p>
        </p:txBody>
      </p:sp>
      <p:pic>
        <p:nvPicPr>
          <p:cNvPr id="99330" name="Picture 2" descr="http://liology.files.wordpress.com/2009/11/conductor.jpg"/>
          <p:cNvPicPr>
            <a:picLocks noChangeAspect="1" noChangeArrowheads="1"/>
          </p:cNvPicPr>
          <p:nvPr/>
        </p:nvPicPr>
        <p:blipFill>
          <a:blip r:embed="rId3" cstate="print"/>
          <a:srcRect/>
          <a:stretch>
            <a:fillRect/>
          </a:stretch>
        </p:blipFill>
        <p:spPr bwMode="auto">
          <a:xfrm>
            <a:off x="4714876" y="1928802"/>
            <a:ext cx="4143404" cy="423863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Effect transition="in" filter="fade">
                                      <p:cBhvr>
                                        <p:cTn id="7" dur="2000"/>
                                        <p:tgtEl>
                                          <p:spTgt spid="368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6867">
                                            <p:txEl>
                                              <p:pRg st="1" end="1"/>
                                            </p:txEl>
                                          </p:spTgt>
                                        </p:tgtEl>
                                        <p:attrNameLst>
                                          <p:attrName>style.visibility</p:attrName>
                                        </p:attrNameLst>
                                      </p:cBhvr>
                                      <p:to>
                                        <p:strVal val="visible"/>
                                      </p:to>
                                    </p:set>
                                    <p:animEffect transition="in" filter="fade">
                                      <p:cBhvr>
                                        <p:cTn id="12" dur="2000"/>
                                        <p:tgtEl>
                                          <p:spTgt spid="368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6867">
                                            <p:txEl>
                                              <p:pRg st="2" end="2"/>
                                            </p:txEl>
                                          </p:spTgt>
                                        </p:tgtEl>
                                        <p:attrNameLst>
                                          <p:attrName>style.visibility</p:attrName>
                                        </p:attrNameLst>
                                      </p:cBhvr>
                                      <p:to>
                                        <p:strVal val="visible"/>
                                      </p:to>
                                    </p:set>
                                    <p:animEffect transition="in" filter="fade">
                                      <p:cBhvr>
                                        <p:cTn id="17" dur="2000"/>
                                        <p:tgtEl>
                                          <p:spTgt spid="3686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6867">
                                            <p:txEl>
                                              <p:pRg st="3" end="3"/>
                                            </p:txEl>
                                          </p:spTgt>
                                        </p:tgtEl>
                                        <p:attrNameLst>
                                          <p:attrName>style.visibility</p:attrName>
                                        </p:attrNameLst>
                                      </p:cBhvr>
                                      <p:to>
                                        <p:strVal val="visible"/>
                                      </p:to>
                                    </p:set>
                                    <p:animEffect transition="in" filter="fade">
                                      <p:cBhvr>
                                        <p:cTn id="22" dur="2000"/>
                                        <p:tgtEl>
                                          <p:spTgt spid="3686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Sınıf yönetimi  nedir? (devam)</a:t>
            </a:r>
            <a:endParaRPr lang="tr-TR" dirty="0"/>
          </a:p>
        </p:txBody>
      </p:sp>
      <p:sp>
        <p:nvSpPr>
          <p:cNvPr id="3" name="2 İçerik Yer Tutucusu"/>
          <p:cNvSpPr>
            <a:spLocks noGrp="1"/>
          </p:cNvSpPr>
          <p:nvPr>
            <p:ph idx="1"/>
          </p:nvPr>
        </p:nvSpPr>
        <p:spPr/>
        <p:txBody>
          <a:bodyPr/>
          <a:lstStyle/>
          <a:p>
            <a:r>
              <a:rPr lang="tr-TR" dirty="0" smtClean="0">
                <a:solidFill>
                  <a:srgbClr val="FF0000"/>
                </a:solidFill>
              </a:rPr>
              <a:t>Sınıfta hedefler doğrultusunda öğretim ve öğrenmenin gerçekleşebilmesi için öğretmenin öğrenme çevresi ve öğrenci davranışlarını düzenlemesi, kontrol etmesi ve değiştirmesiyle ilgili  teknik ve etkinlikler bütünüdür (erden, 2005). </a:t>
            </a:r>
          </a:p>
          <a:p>
            <a:endParaRPr lang="tr-T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510334"/>
          </a:xfrm>
        </p:spPr>
        <p:txBody>
          <a:bodyPr>
            <a:noAutofit/>
          </a:bodyPr>
          <a:lstStyle/>
          <a:p>
            <a:r>
              <a:rPr lang="tr-TR" sz="4000" dirty="0" smtClean="0"/>
              <a:t>Disiplin nedir?</a:t>
            </a:r>
            <a:endParaRPr lang="tr-TR" sz="4000" dirty="0"/>
          </a:p>
        </p:txBody>
      </p:sp>
      <p:sp>
        <p:nvSpPr>
          <p:cNvPr id="3" name="2 İçerik Yer Tutucusu"/>
          <p:cNvSpPr>
            <a:spLocks noGrp="1"/>
          </p:cNvSpPr>
          <p:nvPr>
            <p:ph idx="1"/>
          </p:nvPr>
        </p:nvSpPr>
        <p:spPr>
          <a:xfrm>
            <a:off x="428596" y="1214422"/>
            <a:ext cx="8229600" cy="2428892"/>
          </a:xfrm>
        </p:spPr>
        <p:txBody>
          <a:bodyPr>
            <a:normAutofit/>
          </a:bodyPr>
          <a:lstStyle/>
          <a:p>
            <a:r>
              <a:rPr lang="tr-TR" sz="2000" dirty="0" smtClean="0"/>
              <a:t>Kişilerin içinde yaşadıkları topluluğun genel düşünce ve davranışlarına uymalarını sağlamak amacıyla alınan önlemlerin bütünüdür (TDK)</a:t>
            </a:r>
          </a:p>
          <a:p>
            <a:r>
              <a:rPr lang="tr-TR" sz="2000" dirty="0" smtClean="0"/>
              <a:t>Sınıf ortamında disiplin, öğretmenin sınıftaki olumsuz davranışları kontrol etme yollarını ifade eder.</a:t>
            </a:r>
          </a:p>
          <a:p>
            <a:r>
              <a:rPr lang="tr-TR" sz="2000" dirty="0" smtClean="0"/>
              <a:t>Öğrencilere davranışlarının sorumluluğunu almalarında ve kendileri için doğru ya da yanlış olan davranışlar arasında iyi bir değerlendirme yapabilmede yardımcı olmayı ifade eder. </a:t>
            </a:r>
            <a:endParaRPr lang="tr-TR" sz="2000" dirty="0"/>
          </a:p>
        </p:txBody>
      </p:sp>
      <p:pic>
        <p:nvPicPr>
          <p:cNvPr id="4" name="Picture 2" descr="http://www.resimsakla.com/data/media/29/okul_muhabbeti.gif"/>
          <p:cNvPicPr>
            <a:picLocks noChangeAspect="1" noChangeArrowheads="1"/>
          </p:cNvPicPr>
          <p:nvPr/>
        </p:nvPicPr>
        <p:blipFill>
          <a:blip r:embed="rId3" cstate="print"/>
          <a:srcRect/>
          <a:stretch>
            <a:fillRect/>
          </a:stretch>
        </p:blipFill>
        <p:spPr bwMode="auto">
          <a:xfrm>
            <a:off x="1643042" y="3786190"/>
            <a:ext cx="6000792" cy="235743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allAtOnce"/>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ormAutofit fontScale="90000"/>
          </a:bodyPr>
          <a:lstStyle/>
          <a:p>
            <a:pPr eaLnBrk="1" hangingPunct="1"/>
            <a:r>
              <a:rPr lang="tr-TR" b="1" dirty="0" smtClean="0">
                <a:solidFill>
                  <a:schemeClr val="tx1"/>
                </a:solidFill>
              </a:rPr>
              <a:t>Sınıf Yönetiminin Değişkenleri :?</a:t>
            </a:r>
            <a:r>
              <a:rPr lang="tr-TR" sz="1800" dirty="0" smtClean="0">
                <a:solidFill>
                  <a:schemeClr val="accent1"/>
                </a:solidFill>
              </a:rPr>
              <a:t/>
            </a:r>
            <a:br>
              <a:rPr lang="tr-TR" sz="1800" dirty="0" smtClean="0">
                <a:solidFill>
                  <a:schemeClr val="accent1"/>
                </a:solidFill>
              </a:rPr>
            </a:br>
            <a:endParaRPr lang="en-GB" sz="1800" dirty="0" smtClean="0">
              <a:solidFill>
                <a:schemeClr val="accent1"/>
              </a:solidFill>
            </a:endParaRPr>
          </a:p>
        </p:txBody>
      </p:sp>
      <p:sp>
        <p:nvSpPr>
          <p:cNvPr id="9219" name="Rectangle 3"/>
          <p:cNvSpPr>
            <a:spLocks noGrp="1" noChangeArrowheads="1"/>
          </p:cNvSpPr>
          <p:nvPr>
            <p:ph sz="half" idx="1"/>
          </p:nvPr>
        </p:nvSpPr>
        <p:spPr>
          <a:xfrm>
            <a:off x="609600" y="1828800"/>
            <a:ext cx="4176714" cy="4038600"/>
          </a:xfrm>
        </p:spPr>
        <p:txBody>
          <a:bodyPr>
            <a:normAutofit fontScale="62500" lnSpcReduction="20000"/>
          </a:bodyPr>
          <a:lstStyle/>
          <a:p>
            <a:pPr eaLnBrk="1" hangingPunct="1"/>
            <a:r>
              <a:rPr lang="tr-TR" sz="3800" dirty="0" smtClean="0"/>
              <a:t>Öğretmenin kişiliği</a:t>
            </a:r>
            <a:endParaRPr lang="en-GB" sz="3800" dirty="0" smtClean="0"/>
          </a:p>
          <a:p>
            <a:pPr eaLnBrk="1" hangingPunct="1"/>
            <a:r>
              <a:rPr lang="tr-TR" sz="3800" dirty="0" smtClean="0"/>
              <a:t>Öğrenciler (eski öğrenciler – bugünkü öğrenciler)</a:t>
            </a:r>
            <a:endParaRPr lang="en-GB" sz="3800" dirty="0" smtClean="0"/>
          </a:p>
          <a:p>
            <a:pPr eaLnBrk="1" hangingPunct="1"/>
            <a:r>
              <a:rPr lang="tr-TR" sz="3800" dirty="0" smtClean="0"/>
              <a:t>Dershane (sınıf, </a:t>
            </a:r>
            <a:r>
              <a:rPr lang="tr-TR" sz="3800" dirty="0" err="1" smtClean="0"/>
              <a:t>atelye</a:t>
            </a:r>
            <a:r>
              <a:rPr lang="tr-TR" sz="3800" dirty="0" smtClean="0"/>
              <a:t>, spor salonu, </a:t>
            </a:r>
            <a:r>
              <a:rPr lang="tr-TR" sz="3800" dirty="0" err="1" smtClean="0"/>
              <a:t>lab</a:t>
            </a:r>
            <a:r>
              <a:rPr lang="tr-TR" sz="3800" dirty="0" smtClean="0"/>
              <a:t>)</a:t>
            </a:r>
            <a:endParaRPr lang="en-GB" sz="3800" dirty="0" smtClean="0"/>
          </a:p>
          <a:p>
            <a:pPr eaLnBrk="1" hangingPunct="1"/>
            <a:r>
              <a:rPr lang="tr-TR" sz="3800" dirty="0" smtClean="0"/>
              <a:t>Hangi gün ve hangi saat</a:t>
            </a:r>
            <a:endParaRPr lang="en-GB" sz="3800" dirty="0" smtClean="0"/>
          </a:p>
          <a:p>
            <a:pPr eaLnBrk="1" hangingPunct="1"/>
            <a:r>
              <a:rPr lang="tr-TR" sz="3800" dirty="0" smtClean="0"/>
              <a:t>Ders ve önceki ders</a:t>
            </a:r>
            <a:endParaRPr lang="en-GB" sz="3800" dirty="0" smtClean="0"/>
          </a:p>
          <a:p>
            <a:pPr eaLnBrk="1" hangingPunct="1"/>
            <a:r>
              <a:rPr lang="tr-TR" sz="3800" dirty="0" smtClean="0"/>
              <a:t>Sınıfta olup bitenler</a:t>
            </a:r>
          </a:p>
          <a:p>
            <a:r>
              <a:rPr lang="tr-TR" sz="3800" dirty="0" smtClean="0"/>
              <a:t>Okul</a:t>
            </a:r>
          </a:p>
          <a:p>
            <a:r>
              <a:rPr lang="tr-TR" sz="3800" dirty="0" smtClean="0"/>
              <a:t>Aile</a:t>
            </a:r>
          </a:p>
          <a:p>
            <a:r>
              <a:rPr lang="tr-TR" sz="3800" dirty="0" smtClean="0"/>
              <a:t>Çevre</a:t>
            </a:r>
          </a:p>
          <a:p>
            <a:pPr eaLnBrk="1" hangingPunct="1"/>
            <a:endParaRPr lang="en-GB" sz="3200" dirty="0" smtClean="0"/>
          </a:p>
        </p:txBody>
      </p:sp>
      <p:pic>
        <p:nvPicPr>
          <p:cNvPr id="95234" name="Picture 2" descr="http://www.phpkodlari.com/fresim/dosya/1/degisken1.jpg"/>
          <p:cNvPicPr>
            <a:picLocks noChangeAspect="1" noChangeArrowheads="1"/>
          </p:cNvPicPr>
          <p:nvPr/>
        </p:nvPicPr>
        <p:blipFill>
          <a:blip r:embed="rId3" cstate="print"/>
          <a:srcRect/>
          <a:stretch>
            <a:fillRect/>
          </a:stretch>
        </p:blipFill>
        <p:spPr bwMode="auto">
          <a:xfrm>
            <a:off x="4602000" y="1785926"/>
            <a:ext cx="3927641" cy="3581403"/>
          </a:xfrm>
          <a:prstGeom prst="rect">
            <a:avLst/>
          </a:prstGeom>
          <a:noFill/>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fade">
                                      <p:cBhvr>
                                        <p:cTn id="7" dur="2000"/>
                                        <p:tgtEl>
                                          <p:spTgt spid="9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219">
                                            <p:txEl>
                                              <p:pRg st="1" end="1"/>
                                            </p:txEl>
                                          </p:spTgt>
                                        </p:tgtEl>
                                        <p:attrNameLst>
                                          <p:attrName>style.visibility</p:attrName>
                                        </p:attrNameLst>
                                      </p:cBhvr>
                                      <p:to>
                                        <p:strVal val="visible"/>
                                      </p:to>
                                    </p:set>
                                    <p:animEffect transition="in" filter="fade">
                                      <p:cBhvr>
                                        <p:cTn id="12" dur="2000"/>
                                        <p:tgtEl>
                                          <p:spTgt spid="92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219">
                                            <p:txEl>
                                              <p:pRg st="2" end="2"/>
                                            </p:txEl>
                                          </p:spTgt>
                                        </p:tgtEl>
                                        <p:attrNameLst>
                                          <p:attrName>style.visibility</p:attrName>
                                        </p:attrNameLst>
                                      </p:cBhvr>
                                      <p:to>
                                        <p:strVal val="visible"/>
                                      </p:to>
                                    </p:set>
                                    <p:animEffect transition="in" filter="fade">
                                      <p:cBhvr>
                                        <p:cTn id="17" dur="2000"/>
                                        <p:tgtEl>
                                          <p:spTgt spid="92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219">
                                            <p:txEl>
                                              <p:pRg st="3" end="3"/>
                                            </p:txEl>
                                          </p:spTgt>
                                        </p:tgtEl>
                                        <p:attrNameLst>
                                          <p:attrName>style.visibility</p:attrName>
                                        </p:attrNameLst>
                                      </p:cBhvr>
                                      <p:to>
                                        <p:strVal val="visible"/>
                                      </p:to>
                                    </p:set>
                                    <p:animEffect transition="in" filter="fade">
                                      <p:cBhvr>
                                        <p:cTn id="22" dur="2000"/>
                                        <p:tgtEl>
                                          <p:spTgt spid="92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219">
                                            <p:txEl>
                                              <p:pRg st="4" end="4"/>
                                            </p:txEl>
                                          </p:spTgt>
                                        </p:tgtEl>
                                        <p:attrNameLst>
                                          <p:attrName>style.visibility</p:attrName>
                                        </p:attrNameLst>
                                      </p:cBhvr>
                                      <p:to>
                                        <p:strVal val="visible"/>
                                      </p:to>
                                    </p:set>
                                    <p:animEffect transition="in" filter="fade">
                                      <p:cBhvr>
                                        <p:cTn id="27" dur="2000"/>
                                        <p:tgtEl>
                                          <p:spTgt spid="921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219">
                                            <p:txEl>
                                              <p:pRg st="5" end="5"/>
                                            </p:txEl>
                                          </p:spTgt>
                                        </p:tgtEl>
                                        <p:attrNameLst>
                                          <p:attrName>style.visibility</p:attrName>
                                        </p:attrNameLst>
                                      </p:cBhvr>
                                      <p:to>
                                        <p:strVal val="visible"/>
                                      </p:to>
                                    </p:set>
                                    <p:animEffect transition="in" filter="fade">
                                      <p:cBhvr>
                                        <p:cTn id="32" dur="2000"/>
                                        <p:tgtEl>
                                          <p:spTgt spid="921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219">
                                            <p:txEl>
                                              <p:pRg st="6" end="6"/>
                                            </p:txEl>
                                          </p:spTgt>
                                        </p:tgtEl>
                                        <p:attrNameLst>
                                          <p:attrName>style.visibility</p:attrName>
                                        </p:attrNameLst>
                                      </p:cBhvr>
                                      <p:to>
                                        <p:strVal val="visible"/>
                                      </p:to>
                                    </p:set>
                                    <p:animEffect transition="in" filter="fade">
                                      <p:cBhvr>
                                        <p:cTn id="37" dur="2000"/>
                                        <p:tgtEl>
                                          <p:spTgt spid="921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9219">
                                            <p:txEl>
                                              <p:pRg st="7" end="7"/>
                                            </p:txEl>
                                          </p:spTgt>
                                        </p:tgtEl>
                                        <p:attrNameLst>
                                          <p:attrName>style.visibility</p:attrName>
                                        </p:attrNameLst>
                                      </p:cBhvr>
                                      <p:to>
                                        <p:strVal val="visible"/>
                                      </p:to>
                                    </p:set>
                                    <p:animEffect transition="in" filter="fade">
                                      <p:cBhvr>
                                        <p:cTn id="42" dur="2000"/>
                                        <p:tgtEl>
                                          <p:spTgt spid="921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9219">
                                            <p:txEl>
                                              <p:pRg st="8" end="8"/>
                                            </p:txEl>
                                          </p:spTgt>
                                        </p:tgtEl>
                                        <p:attrNameLst>
                                          <p:attrName>style.visibility</p:attrName>
                                        </p:attrNameLst>
                                      </p:cBhvr>
                                      <p:to>
                                        <p:strVal val="visible"/>
                                      </p:to>
                                    </p:set>
                                    <p:animEffect transition="in" filter="fade">
                                      <p:cBhvr>
                                        <p:cTn id="47" dur="2000"/>
                                        <p:tgtEl>
                                          <p:spTgt spid="921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28600" y="381000"/>
            <a:ext cx="8610600" cy="1295400"/>
          </a:xfrm>
        </p:spPr>
        <p:txBody>
          <a:bodyPr/>
          <a:lstStyle/>
          <a:p>
            <a:pPr eaLnBrk="1" hangingPunct="1"/>
            <a:r>
              <a:rPr lang="tr-TR" altLang="en-US" smtClean="0"/>
              <a:t>Sınıf Yönetiminin Boyutları</a:t>
            </a:r>
            <a:endParaRPr lang="en-US" altLang="en-US" smtClean="0"/>
          </a:p>
        </p:txBody>
      </p:sp>
      <p:sp>
        <p:nvSpPr>
          <p:cNvPr id="16387" name="Rectangle 3"/>
          <p:cNvSpPr>
            <a:spLocks noGrp="1" noChangeArrowheads="1"/>
          </p:cNvSpPr>
          <p:nvPr>
            <p:ph idx="1"/>
          </p:nvPr>
        </p:nvSpPr>
        <p:spPr>
          <a:xfrm>
            <a:off x="304800" y="1905000"/>
            <a:ext cx="8534400" cy="3657600"/>
          </a:xfrm>
        </p:spPr>
        <p:txBody>
          <a:bodyPr/>
          <a:lstStyle/>
          <a:p>
            <a:pPr eaLnBrk="1" hangingPunct="1"/>
            <a:r>
              <a:rPr lang="en-US" altLang="en-US" dirty="0" smtClean="0">
                <a:solidFill>
                  <a:srgbClr val="A50021"/>
                </a:solidFill>
              </a:rPr>
              <a:t>Ps</a:t>
            </a:r>
            <a:r>
              <a:rPr lang="tr-TR" altLang="en-US" dirty="0" err="1" smtClean="0">
                <a:solidFill>
                  <a:srgbClr val="A50021"/>
                </a:solidFill>
              </a:rPr>
              <a:t>ikososyal</a:t>
            </a:r>
            <a:r>
              <a:rPr lang="tr-TR" altLang="en-US" dirty="0" smtClean="0">
                <a:solidFill>
                  <a:srgbClr val="A50021"/>
                </a:solidFill>
              </a:rPr>
              <a:t> yönetim</a:t>
            </a:r>
            <a:r>
              <a:rPr lang="en-US" altLang="en-US" dirty="0" smtClean="0">
                <a:solidFill>
                  <a:srgbClr val="A50021"/>
                </a:solidFill>
              </a:rPr>
              <a:t> </a:t>
            </a:r>
            <a:r>
              <a:rPr lang="tr-TR" altLang="en-US" sz="2000" dirty="0" smtClean="0">
                <a:solidFill>
                  <a:schemeClr val="accent2"/>
                </a:solidFill>
              </a:rPr>
              <a:t>(sınıfın psikolojik ve sosyal dinamikleri)</a:t>
            </a:r>
            <a:endParaRPr lang="en-US" altLang="en-US" sz="2000" dirty="0" smtClean="0">
              <a:solidFill>
                <a:schemeClr val="accent2"/>
              </a:solidFill>
            </a:endParaRPr>
          </a:p>
          <a:p>
            <a:pPr eaLnBrk="1" hangingPunct="1"/>
            <a:r>
              <a:rPr lang="tr-TR" altLang="en-US" dirty="0" smtClean="0">
                <a:solidFill>
                  <a:srgbClr val="A50021"/>
                </a:solidFill>
              </a:rPr>
              <a:t>Fiziki ortam yönetimi</a:t>
            </a:r>
            <a:r>
              <a:rPr lang="en-US" altLang="en-US" dirty="0" smtClean="0">
                <a:solidFill>
                  <a:srgbClr val="A50021"/>
                </a:solidFill>
              </a:rPr>
              <a:t> </a:t>
            </a:r>
            <a:r>
              <a:rPr lang="tr-TR" altLang="en-US" sz="2000" dirty="0" smtClean="0">
                <a:solidFill>
                  <a:schemeClr val="accent2"/>
                </a:solidFill>
              </a:rPr>
              <a:t>(sınıf düzeni ve malzemeleri, ekipman)</a:t>
            </a:r>
            <a:endParaRPr lang="en-US" altLang="en-US" dirty="0" smtClean="0">
              <a:solidFill>
                <a:srgbClr val="A50021"/>
              </a:solidFill>
            </a:endParaRPr>
          </a:p>
          <a:p>
            <a:pPr eaLnBrk="1" hangingPunct="1"/>
            <a:r>
              <a:rPr lang="tr-TR" altLang="en-US" dirty="0" smtClean="0">
                <a:solidFill>
                  <a:srgbClr val="A50021"/>
                </a:solidFill>
              </a:rPr>
              <a:t>Öğretimsel yönetim</a:t>
            </a:r>
            <a:r>
              <a:rPr lang="en-US" altLang="en-US" dirty="0" smtClean="0">
                <a:solidFill>
                  <a:srgbClr val="A50021"/>
                </a:solidFill>
              </a:rPr>
              <a:t> </a:t>
            </a:r>
            <a:r>
              <a:rPr lang="tr-TR" altLang="en-US" sz="2000" dirty="0" smtClean="0">
                <a:solidFill>
                  <a:schemeClr val="accent2"/>
                </a:solidFill>
              </a:rPr>
              <a:t>(haftalık program, gruplama, ders planı)</a:t>
            </a:r>
            <a:endParaRPr lang="tr-TR" altLang="en-US" dirty="0" smtClean="0">
              <a:solidFill>
                <a:srgbClr val="A50021"/>
              </a:solidFill>
            </a:endParaRPr>
          </a:p>
          <a:p>
            <a:pPr eaLnBrk="1" hangingPunct="1"/>
            <a:r>
              <a:rPr lang="tr-TR" altLang="en-US" dirty="0" smtClean="0">
                <a:solidFill>
                  <a:srgbClr val="A50021"/>
                </a:solidFill>
              </a:rPr>
              <a:t>Örgüt yönetimi</a:t>
            </a:r>
            <a:r>
              <a:rPr lang="en-US" altLang="en-US" dirty="0" smtClean="0">
                <a:solidFill>
                  <a:srgbClr val="A50021"/>
                </a:solidFill>
              </a:rPr>
              <a:t> </a:t>
            </a:r>
            <a:r>
              <a:rPr lang="tr-TR" altLang="en-US" sz="2000" dirty="0" smtClean="0">
                <a:solidFill>
                  <a:schemeClr val="accent2"/>
                </a:solidFill>
              </a:rPr>
              <a:t>(kişiler arası ilişkiler, çalışma ortamı)</a:t>
            </a:r>
            <a:endParaRPr lang="en-US" altLang="en-US" dirty="0" smtClean="0">
              <a:solidFill>
                <a:srgbClr val="A50021"/>
              </a:solidFill>
            </a:endParaRPr>
          </a:p>
          <a:p>
            <a:pPr eaLnBrk="1" hangingPunct="1"/>
            <a:r>
              <a:rPr lang="tr-TR" altLang="en-US" dirty="0" smtClean="0">
                <a:solidFill>
                  <a:srgbClr val="A50021"/>
                </a:solidFill>
              </a:rPr>
              <a:t>İşlemler yönetimi</a:t>
            </a:r>
            <a:r>
              <a:rPr lang="en-US" altLang="en-US" dirty="0" smtClean="0">
                <a:solidFill>
                  <a:srgbClr val="A50021"/>
                </a:solidFill>
              </a:rPr>
              <a:t> </a:t>
            </a:r>
            <a:r>
              <a:rPr lang="tr-TR" altLang="en-US" sz="2000" dirty="0" smtClean="0">
                <a:solidFill>
                  <a:schemeClr val="accent2"/>
                </a:solidFill>
              </a:rPr>
              <a:t>(sınıf kuralları ve uygulanması)</a:t>
            </a:r>
            <a:endParaRPr lang="en-US" altLang="en-US" dirty="0" smtClean="0">
              <a:solidFill>
                <a:srgbClr val="A50021"/>
              </a:solidFill>
            </a:endParaRPr>
          </a:p>
          <a:p>
            <a:pPr eaLnBrk="1" hangingPunct="1"/>
            <a:r>
              <a:rPr lang="tr-TR" altLang="en-US" dirty="0" smtClean="0">
                <a:solidFill>
                  <a:srgbClr val="A50021"/>
                </a:solidFill>
              </a:rPr>
              <a:t>Davranış yönetimi </a:t>
            </a:r>
            <a:r>
              <a:rPr lang="tr-TR" altLang="en-US" sz="2000" dirty="0" smtClean="0">
                <a:solidFill>
                  <a:schemeClr val="accent2"/>
                </a:solidFill>
              </a:rPr>
              <a:t>(istenen ve istenmeyen davranışlar)</a:t>
            </a:r>
            <a:endParaRPr lang="en-US" altLang="en-US" dirty="0" smtClean="0"/>
          </a:p>
          <a:p>
            <a:pPr eaLnBrk="1" hangingPunct="1"/>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 calcmode="lin" valueType="num">
                                      <p:cBhvr additive="base">
                                        <p:cTn id="7" dur="5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387">
                                            <p:txEl>
                                              <p:pRg st="1" end="1"/>
                                            </p:txEl>
                                          </p:spTgt>
                                        </p:tgtEl>
                                        <p:attrNameLst>
                                          <p:attrName>style.visibility</p:attrName>
                                        </p:attrNameLst>
                                      </p:cBhvr>
                                      <p:to>
                                        <p:strVal val="visible"/>
                                      </p:to>
                                    </p:set>
                                    <p:anim calcmode="lin" valueType="num">
                                      <p:cBhvr additive="base">
                                        <p:cTn id="13" dur="500" fill="hold"/>
                                        <p:tgtEl>
                                          <p:spTgt spid="1638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38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387">
                                            <p:txEl>
                                              <p:pRg st="2" end="2"/>
                                            </p:txEl>
                                          </p:spTgt>
                                        </p:tgtEl>
                                        <p:attrNameLst>
                                          <p:attrName>style.visibility</p:attrName>
                                        </p:attrNameLst>
                                      </p:cBhvr>
                                      <p:to>
                                        <p:strVal val="visible"/>
                                      </p:to>
                                    </p:set>
                                    <p:anim calcmode="lin" valueType="num">
                                      <p:cBhvr additive="base">
                                        <p:cTn id="19" dur="500" fill="hold"/>
                                        <p:tgtEl>
                                          <p:spTgt spid="1638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38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6387">
                                            <p:txEl>
                                              <p:pRg st="3" end="3"/>
                                            </p:txEl>
                                          </p:spTgt>
                                        </p:tgtEl>
                                        <p:attrNameLst>
                                          <p:attrName>style.visibility</p:attrName>
                                        </p:attrNameLst>
                                      </p:cBhvr>
                                      <p:to>
                                        <p:strVal val="visible"/>
                                      </p:to>
                                    </p:set>
                                    <p:anim calcmode="lin" valueType="num">
                                      <p:cBhvr additive="base">
                                        <p:cTn id="25" dur="500" fill="hold"/>
                                        <p:tgtEl>
                                          <p:spTgt spid="1638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638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6387">
                                            <p:txEl>
                                              <p:pRg st="4" end="4"/>
                                            </p:txEl>
                                          </p:spTgt>
                                        </p:tgtEl>
                                        <p:attrNameLst>
                                          <p:attrName>style.visibility</p:attrName>
                                        </p:attrNameLst>
                                      </p:cBhvr>
                                      <p:to>
                                        <p:strVal val="visible"/>
                                      </p:to>
                                    </p:set>
                                    <p:anim calcmode="lin" valueType="num">
                                      <p:cBhvr additive="base">
                                        <p:cTn id="31" dur="500" fill="hold"/>
                                        <p:tgtEl>
                                          <p:spTgt spid="1638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638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6387">
                                            <p:txEl>
                                              <p:pRg st="5" end="5"/>
                                            </p:txEl>
                                          </p:spTgt>
                                        </p:tgtEl>
                                        <p:attrNameLst>
                                          <p:attrName>style.visibility</p:attrName>
                                        </p:attrNameLst>
                                      </p:cBhvr>
                                      <p:to>
                                        <p:strVal val="visible"/>
                                      </p:to>
                                    </p:set>
                                    <p:anim calcmode="lin" valueType="num">
                                      <p:cBhvr additive="base">
                                        <p:cTn id="37" dur="500" fill="hold"/>
                                        <p:tgtEl>
                                          <p:spTgt spid="1638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638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Neden Sınıf Yönetimi?</a:t>
            </a:r>
            <a:endParaRPr lang="tr-TR" dirty="0"/>
          </a:p>
        </p:txBody>
      </p:sp>
      <p:sp>
        <p:nvSpPr>
          <p:cNvPr id="3" name="2 İçerik Yer Tutucusu"/>
          <p:cNvSpPr>
            <a:spLocks noGrp="1"/>
          </p:cNvSpPr>
          <p:nvPr>
            <p:ph idx="1"/>
          </p:nvPr>
        </p:nvSpPr>
        <p:spPr/>
        <p:txBody>
          <a:bodyPr/>
          <a:lstStyle/>
          <a:p>
            <a:r>
              <a:rPr lang="tr-TR" dirty="0" smtClean="0"/>
              <a:t>Zamanın etkili kullanımı ( planlı zaman, ayrılmış zaman, meşgul olunan zaman, akademik öğrenme zamanı)</a:t>
            </a:r>
          </a:p>
          <a:p>
            <a:r>
              <a:rPr lang="tr-TR" dirty="0" smtClean="0"/>
              <a:t>Sınıf yaşamının düzenli bir biçimde yürütülmesini sağlama</a:t>
            </a:r>
          </a:p>
          <a:p>
            <a:r>
              <a:rPr lang="tr-TR" dirty="0" smtClean="0"/>
              <a:t>Öğrencilerin kendi kendilerini yönetme becerilerinin geliştirme</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Başlık"/>
          <p:cNvSpPr>
            <a:spLocks noGrp="1"/>
          </p:cNvSpPr>
          <p:nvPr>
            <p:ph type="title"/>
          </p:nvPr>
        </p:nvSpPr>
        <p:spPr>
          <a:xfrm>
            <a:off x="685800" y="609600"/>
            <a:ext cx="7772400" cy="731838"/>
          </a:xfrm>
        </p:spPr>
        <p:txBody>
          <a:bodyPr>
            <a:normAutofit fontScale="90000"/>
          </a:bodyPr>
          <a:lstStyle/>
          <a:p>
            <a:r>
              <a:rPr lang="tr-TR" dirty="0" smtClean="0"/>
              <a:t>Etkili Sınıf Yönetimi İçin:</a:t>
            </a:r>
          </a:p>
        </p:txBody>
      </p:sp>
      <p:sp>
        <p:nvSpPr>
          <p:cNvPr id="45059" name="2 İçerik Yer Tutucusu"/>
          <p:cNvSpPr>
            <a:spLocks noGrp="1"/>
          </p:cNvSpPr>
          <p:nvPr>
            <p:ph idx="1"/>
          </p:nvPr>
        </p:nvSpPr>
        <p:spPr>
          <a:xfrm>
            <a:off x="539552" y="1412875"/>
            <a:ext cx="8208912" cy="5112469"/>
          </a:xfrm>
        </p:spPr>
        <p:txBody>
          <a:bodyPr>
            <a:normAutofit fontScale="92500" lnSpcReduction="10000"/>
          </a:bodyPr>
          <a:lstStyle/>
          <a:p>
            <a:pPr marL="514350" indent="-514350">
              <a:buFont typeface="Times New Roman" pitchFamily="18" charset="0"/>
              <a:buAutoNum type="arabicPeriod"/>
            </a:pPr>
            <a:r>
              <a:rPr lang="tr-TR" dirty="0" smtClean="0"/>
              <a:t>Her derse mutlaka olumlu bir tutum ve yüksek beklentilerle başlanmalı</a:t>
            </a:r>
          </a:p>
          <a:p>
            <a:pPr marL="514350" indent="-514350">
              <a:buFont typeface="Times New Roman" pitchFamily="18" charset="0"/>
              <a:buAutoNum type="arabicPeriod"/>
            </a:pPr>
            <a:r>
              <a:rPr lang="tr-TR" dirty="0" smtClean="0"/>
              <a:t>Derse hazırlıklı girilmeli</a:t>
            </a:r>
          </a:p>
          <a:p>
            <a:pPr marL="514350" indent="-514350">
              <a:buFont typeface="Times New Roman" pitchFamily="18" charset="0"/>
              <a:buAutoNum type="arabicPeriod"/>
            </a:pPr>
            <a:r>
              <a:rPr lang="tr-TR" dirty="0" smtClean="0"/>
              <a:t>Dersin bölümleri ya da etkinlikler arasındaki geçişler iyi planlanmalı</a:t>
            </a:r>
          </a:p>
          <a:p>
            <a:pPr marL="514350" indent="-514350">
              <a:buFont typeface="Times New Roman" pitchFamily="18" charset="0"/>
              <a:buAutoNum type="arabicPeriod"/>
            </a:pPr>
            <a:r>
              <a:rPr lang="tr-TR" dirty="0" smtClean="0"/>
              <a:t>Öğrenciler sınıfa girerken gözlenmeli</a:t>
            </a:r>
          </a:p>
          <a:p>
            <a:pPr marL="514350" indent="-514350">
              <a:buFont typeface="Times New Roman" pitchFamily="18" charset="0"/>
              <a:buAutoNum type="arabicPeriod"/>
            </a:pPr>
            <a:r>
              <a:rPr lang="tr-TR" dirty="0" smtClean="0"/>
              <a:t>Etkili bir sınıf yönetimi için tutarlı olarak takip edilecek bir disiplin planı oluşturulmalı</a:t>
            </a:r>
          </a:p>
          <a:p>
            <a:pPr marL="514350" indent="-514350">
              <a:buFont typeface="Times New Roman" pitchFamily="18" charset="0"/>
              <a:buAutoNum type="arabicPeriod"/>
            </a:pPr>
            <a:r>
              <a:rPr lang="tr-TR" dirty="0" smtClean="0"/>
              <a:t>Öğrencilerin davranışlarını etkileyen etmenler bilinmeli</a:t>
            </a:r>
          </a:p>
          <a:p>
            <a:pPr marL="514350" indent="-514350">
              <a:buFont typeface="Times New Roman" pitchFamily="18" charset="0"/>
              <a:buAutoNum type="arabicPeriod"/>
            </a:pPr>
            <a:r>
              <a:rPr lang="tr-TR" dirty="0" smtClean="0"/>
              <a:t>Olumlu iletişim ortamı kurulmalı (Öğrenci-Öğrenci, öğrenci-öğretmen)</a:t>
            </a:r>
          </a:p>
          <a:p>
            <a:pPr marL="514350" indent="-514350">
              <a:buFont typeface="Times New Roman" pitchFamily="18" charset="0"/>
              <a:buAutoNum type="arabicPeriod"/>
            </a:pPr>
            <a:r>
              <a:rPr lang="tr-TR" dirty="0" smtClean="0"/>
              <a:t>Öğretmen davranış değiştirme yöntem ve tekniklerini bilmelidir.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Effect transition="in" filter="fade">
                                      <p:cBhvr>
                                        <p:cTn id="7" dur="2000"/>
                                        <p:tgtEl>
                                          <p:spTgt spid="450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5059">
                                            <p:txEl>
                                              <p:pRg st="1" end="1"/>
                                            </p:txEl>
                                          </p:spTgt>
                                        </p:tgtEl>
                                        <p:attrNameLst>
                                          <p:attrName>style.visibility</p:attrName>
                                        </p:attrNameLst>
                                      </p:cBhvr>
                                      <p:to>
                                        <p:strVal val="visible"/>
                                      </p:to>
                                    </p:set>
                                    <p:animEffect transition="in" filter="fade">
                                      <p:cBhvr>
                                        <p:cTn id="12" dur="2000"/>
                                        <p:tgtEl>
                                          <p:spTgt spid="450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5059">
                                            <p:txEl>
                                              <p:pRg st="2" end="2"/>
                                            </p:txEl>
                                          </p:spTgt>
                                        </p:tgtEl>
                                        <p:attrNameLst>
                                          <p:attrName>style.visibility</p:attrName>
                                        </p:attrNameLst>
                                      </p:cBhvr>
                                      <p:to>
                                        <p:strVal val="visible"/>
                                      </p:to>
                                    </p:set>
                                    <p:animEffect transition="in" filter="fade">
                                      <p:cBhvr>
                                        <p:cTn id="17" dur="2000"/>
                                        <p:tgtEl>
                                          <p:spTgt spid="4505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5059">
                                            <p:txEl>
                                              <p:pRg st="3" end="3"/>
                                            </p:txEl>
                                          </p:spTgt>
                                        </p:tgtEl>
                                        <p:attrNameLst>
                                          <p:attrName>style.visibility</p:attrName>
                                        </p:attrNameLst>
                                      </p:cBhvr>
                                      <p:to>
                                        <p:strVal val="visible"/>
                                      </p:to>
                                    </p:set>
                                    <p:animEffect transition="in" filter="fade">
                                      <p:cBhvr>
                                        <p:cTn id="22" dur="2000"/>
                                        <p:tgtEl>
                                          <p:spTgt spid="4505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5059">
                                            <p:txEl>
                                              <p:pRg st="4" end="4"/>
                                            </p:txEl>
                                          </p:spTgt>
                                        </p:tgtEl>
                                        <p:attrNameLst>
                                          <p:attrName>style.visibility</p:attrName>
                                        </p:attrNameLst>
                                      </p:cBhvr>
                                      <p:to>
                                        <p:strVal val="visible"/>
                                      </p:to>
                                    </p:set>
                                    <p:animEffect transition="in" filter="fade">
                                      <p:cBhvr>
                                        <p:cTn id="27" dur="2000"/>
                                        <p:tgtEl>
                                          <p:spTgt spid="4505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5059">
                                            <p:txEl>
                                              <p:pRg st="5" end="5"/>
                                            </p:txEl>
                                          </p:spTgt>
                                        </p:tgtEl>
                                        <p:attrNameLst>
                                          <p:attrName>style.visibility</p:attrName>
                                        </p:attrNameLst>
                                      </p:cBhvr>
                                      <p:to>
                                        <p:strVal val="visible"/>
                                      </p:to>
                                    </p:set>
                                    <p:animEffect transition="in" filter="fade">
                                      <p:cBhvr>
                                        <p:cTn id="32" dur="2000"/>
                                        <p:tgtEl>
                                          <p:spTgt spid="4505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5059">
                                            <p:txEl>
                                              <p:pRg st="6" end="6"/>
                                            </p:txEl>
                                          </p:spTgt>
                                        </p:tgtEl>
                                        <p:attrNameLst>
                                          <p:attrName>style.visibility</p:attrName>
                                        </p:attrNameLst>
                                      </p:cBhvr>
                                      <p:to>
                                        <p:strVal val="visible"/>
                                      </p:to>
                                    </p:set>
                                    <p:animEffect transition="in" filter="fade">
                                      <p:cBhvr>
                                        <p:cTn id="37" dur="2000"/>
                                        <p:tgtEl>
                                          <p:spTgt spid="4505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5059">
                                            <p:txEl>
                                              <p:pRg st="7" end="7"/>
                                            </p:txEl>
                                          </p:spTgt>
                                        </p:tgtEl>
                                        <p:attrNameLst>
                                          <p:attrName>style.visibility</p:attrName>
                                        </p:attrNameLst>
                                      </p:cBhvr>
                                      <p:to>
                                        <p:strVal val="visible"/>
                                      </p:to>
                                    </p:set>
                                    <p:animEffect transition="in" filter="fade">
                                      <p:cBhvr>
                                        <p:cTn id="42" dur="2000"/>
                                        <p:tgtEl>
                                          <p:spTgt spid="4505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84213" y="980728"/>
            <a:ext cx="7772400" cy="5616922"/>
          </a:xfrm>
        </p:spPr>
        <p:txBody>
          <a:bodyPr>
            <a:normAutofit/>
          </a:bodyPr>
          <a:lstStyle/>
          <a:p>
            <a:pPr>
              <a:buFontTx/>
              <a:buNone/>
              <a:defRPr/>
            </a:pPr>
            <a:r>
              <a:rPr lang="tr-TR" sz="2400" dirty="0" smtClean="0">
                <a:solidFill>
                  <a:schemeClr val="bg2">
                    <a:lumMod val="50000"/>
                  </a:schemeClr>
                </a:solidFill>
                <a:latin typeface="Constantia" pitchFamily="18" charset="0"/>
                <a:cs typeface="Times New Roman" pitchFamily="18" charset="0"/>
              </a:rPr>
              <a:t>9.</a:t>
            </a:r>
            <a:r>
              <a:rPr lang="tr-TR" sz="2400" dirty="0" smtClean="0">
                <a:latin typeface="Constantia" pitchFamily="18" charset="0"/>
                <a:cs typeface="Times New Roman" pitchFamily="18" charset="0"/>
              </a:rPr>
              <a:t> Sınıfta meydana gelen istenmeyen davranışlar uygun şekilde ele alınmalı</a:t>
            </a:r>
          </a:p>
          <a:p>
            <a:pPr marL="514350" indent="-514350">
              <a:buFontTx/>
              <a:buNone/>
              <a:defRPr/>
            </a:pPr>
            <a:r>
              <a:rPr lang="tr-TR" sz="2400" dirty="0" smtClean="0">
                <a:solidFill>
                  <a:schemeClr val="bg2">
                    <a:lumMod val="50000"/>
                  </a:schemeClr>
                </a:solidFill>
                <a:latin typeface="Constantia" pitchFamily="18" charset="0"/>
                <a:cs typeface="Times New Roman" pitchFamily="18" charset="0"/>
              </a:rPr>
              <a:t>10. </a:t>
            </a:r>
            <a:r>
              <a:rPr lang="tr-TR" sz="2400" dirty="0" smtClean="0">
                <a:latin typeface="Constantia" pitchFamily="18" charset="0"/>
                <a:cs typeface="Times New Roman" pitchFamily="18" charset="0"/>
              </a:rPr>
              <a:t>Olaylar kontrolden çıkmadan durumu sakinleştirmek için mizah kullanılmalı</a:t>
            </a:r>
          </a:p>
          <a:p>
            <a:pPr marL="514350" indent="-514350">
              <a:buFontTx/>
              <a:buNone/>
              <a:defRPr/>
            </a:pPr>
            <a:r>
              <a:rPr lang="tr-TR" sz="2400" dirty="0" smtClean="0">
                <a:solidFill>
                  <a:schemeClr val="bg2">
                    <a:lumMod val="50000"/>
                  </a:schemeClr>
                </a:solidFill>
                <a:latin typeface="Constantia" pitchFamily="18" charset="0"/>
                <a:cs typeface="Times New Roman" pitchFamily="18" charset="0"/>
              </a:rPr>
              <a:t>11. </a:t>
            </a:r>
            <a:r>
              <a:rPr lang="tr-TR" sz="2400" dirty="0" smtClean="0">
                <a:latin typeface="Constantia" pitchFamily="18" charset="0"/>
                <a:cs typeface="Times New Roman" pitchFamily="18" charset="0"/>
              </a:rPr>
              <a:t>Öğrencilerinizden biri sizinle tartışmaya girdiğinde sakinlik korunmalı ve gerginlik yaratan durumdan mümkün olduğunca uzaklaşılmalı</a:t>
            </a:r>
          </a:p>
          <a:p>
            <a:pPr marL="514350" indent="-514350">
              <a:buFontTx/>
              <a:buNone/>
              <a:defRPr/>
            </a:pPr>
            <a:r>
              <a:rPr lang="tr-TR" sz="2400" dirty="0" smtClean="0">
                <a:solidFill>
                  <a:schemeClr val="bg2">
                    <a:lumMod val="50000"/>
                  </a:schemeClr>
                </a:solidFill>
                <a:latin typeface="Constantia" pitchFamily="18" charset="0"/>
                <a:cs typeface="Times New Roman" pitchFamily="18" charset="0"/>
              </a:rPr>
              <a:t>12. </a:t>
            </a:r>
            <a:r>
              <a:rPr lang="tr-TR" sz="2400" dirty="0" smtClean="0">
                <a:latin typeface="Constantia" pitchFamily="18" charset="0"/>
                <a:cs typeface="Times New Roman" pitchFamily="18" charset="0"/>
              </a:rPr>
              <a:t>Sınıfta ortaya çıkan önemli olaylara ilişkin </a:t>
            </a:r>
            <a:r>
              <a:rPr lang="tr-TR" sz="2400" dirty="0" err="1" smtClean="0">
                <a:latin typeface="Constantia" pitchFamily="18" charset="0"/>
                <a:cs typeface="Times New Roman" pitchFamily="18" charset="0"/>
              </a:rPr>
              <a:t>anektod</a:t>
            </a:r>
            <a:r>
              <a:rPr lang="tr-TR" sz="2400" dirty="0" smtClean="0">
                <a:latin typeface="Constantia" pitchFamily="18" charset="0"/>
                <a:cs typeface="Times New Roman" pitchFamily="18" charset="0"/>
              </a:rPr>
              <a:t> kaydı tutulmalı</a:t>
            </a:r>
          </a:p>
          <a:p>
            <a:pPr marL="514350" indent="-514350">
              <a:buFontTx/>
              <a:buNone/>
              <a:defRPr/>
            </a:pPr>
            <a:r>
              <a:rPr lang="tr-TR" sz="2400" dirty="0" smtClean="0">
                <a:solidFill>
                  <a:schemeClr val="bg2">
                    <a:lumMod val="50000"/>
                  </a:schemeClr>
                </a:solidFill>
                <a:latin typeface="Constantia" pitchFamily="18" charset="0"/>
                <a:cs typeface="Times New Roman" pitchFamily="18" charset="0"/>
              </a:rPr>
              <a:t>13.  </a:t>
            </a:r>
            <a:r>
              <a:rPr lang="tr-TR" sz="2400" dirty="0" smtClean="0">
                <a:latin typeface="Constantia" pitchFamily="18" charset="0"/>
                <a:cs typeface="Times New Roman" pitchFamily="18" charset="0"/>
              </a:rPr>
              <a:t>Sınıfta yaşananlar sınıfta bırakılmalı ve günün kalanı güzel geçirilmeye çalışılmalıdır.</a:t>
            </a:r>
            <a:endParaRPr lang="tr-TR" sz="2400" dirty="0">
              <a:latin typeface="Constantia"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Sınıf Yönetiminde Yaklaşımlar</a:t>
            </a:r>
            <a:endParaRPr lang="tr-TR" dirty="0"/>
          </a:p>
        </p:txBody>
      </p:sp>
      <p:sp>
        <p:nvSpPr>
          <p:cNvPr id="3" name="2 İçerik Yer Tutucusu"/>
          <p:cNvSpPr>
            <a:spLocks noGrp="1"/>
          </p:cNvSpPr>
          <p:nvPr>
            <p:ph idx="1"/>
          </p:nvPr>
        </p:nvSpPr>
        <p:spPr/>
        <p:txBody>
          <a:bodyPr>
            <a:normAutofit fontScale="92500" lnSpcReduction="10000"/>
          </a:bodyPr>
          <a:lstStyle/>
          <a:p>
            <a:r>
              <a:rPr lang="tr-TR" dirty="0" smtClean="0">
                <a:solidFill>
                  <a:schemeClr val="bg2">
                    <a:lumMod val="50000"/>
                  </a:schemeClr>
                </a:solidFill>
              </a:rPr>
              <a:t>Rehberlik Yaklaşımı</a:t>
            </a:r>
          </a:p>
          <a:p>
            <a:pPr lvl="1"/>
            <a:r>
              <a:rPr lang="tr-TR" dirty="0" smtClean="0"/>
              <a:t>Olumsuz davranış karşısında öğretmen ne yapmalı? Psikolojik rehberlik, öğretmen aile işbirliği</a:t>
            </a:r>
          </a:p>
          <a:p>
            <a:r>
              <a:rPr lang="tr-TR" dirty="0" smtClean="0">
                <a:solidFill>
                  <a:schemeClr val="bg2">
                    <a:lumMod val="50000"/>
                  </a:schemeClr>
                </a:solidFill>
              </a:rPr>
              <a:t>Davranışçı Yaklaşım (tepkisel)</a:t>
            </a:r>
          </a:p>
          <a:p>
            <a:pPr lvl="1"/>
            <a:r>
              <a:rPr lang="tr-TR" dirty="0" smtClean="0"/>
              <a:t>Pekiştirme, model olma, ceza. Tepki bireysel, dolayısıyla öğrenmeyi olumsuz etkiliyor. Tepki.ye karşı verilecek tepki tahmin edilemez. </a:t>
            </a:r>
          </a:p>
          <a:p>
            <a:r>
              <a:rPr lang="tr-TR" dirty="0" smtClean="0">
                <a:solidFill>
                  <a:schemeClr val="bg2">
                    <a:lumMod val="50000"/>
                  </a:schemeClr>
                </a:solidFill>
              </a:rPr>
              <a:t>Etkili Öğretmenlik Yaklaşımı (Önlemsel)</a:t>
            </a:r>
          </a:p>
          <a:p>
            <a:pPr lvl="1"/>
            <a:r>
              <a:rPr lang="tr-TR" dirty="0" smtClean="0"/>
              <a:t>Öğrencinin olumsuz davranışları nasıl önlenir? Etkili öğretmen davranışları olumsuzlukları önler! (Etkili öğretmen kimdir?)</a:t>
            </a:r>
            <a:endParaRPr lang="tr-TR" dirty="0" smtClean="0">
              <a:solidFill>
                <a:schemeClr val="bg2">
                  <a:lumMod val="50000"/>
                </a:schemeClr>
              </a:solidFill>
            </a:endParaRPr>
          </a:p>
          <a:p>
            <a:r>
              <a:rPr lang="tr-TR" dirty="0" smtClean="0">
                <a:solidFill>
                  <a:schemeClr val="bg2">
                    <a:lumMod val="50000"/>
                  </a:schemeClr>
                </a:solidFill>
              </a:rPr>
              <a:t>Yaklaşımların Bütünleştirilmesi (Bütünsel Yaklaşım)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Başar’a göre;</a:t>
            </a:r>
            <a:endParaRPr lang="tr-TR" dirty="0"/>
          </a:p>
        </p:txBody>
      </p:sp>
      <p:sp>
        <p:nvSpPr>
          <p:cNvPr id="3" name="2 İçerik Yer Tutucusu"/>
          <p:cNvSpPr>
            <a:spLocks noGrp="1"/>
          </p:cNvSpPr>
          <p:nvPr>
            <p:ph idx="1"/>
          </p:nvPr>
        </p:nvSpPr>
        <p:spPr/>
        <p:txBody>
          <a:bodyPr>
            <a:normAutofit fontScale="92500" lnSpcReduction="20000"/>
          </a:bodyPr>
          <a:lstStyle/>
          <a:p>
            <a:r>
              <a:rPr lang="tr-TR" dirty="0" smtClean="0"/>
              <a:t>Tepkisel,</a:t>
            </a:r>
          </a:p>
          <a:p>
            <a:r>
              <a:rPr lang="tr-TR" dirty="0" smtClean="0"/>
              <a:t>Önlemsel, </a:t>
            </a:r>
          </a:p>
          <a:p>
            <a:r>
              <a:rPr lang="tr-TR" dirty="0" smtClean="0"/>
              <a:t>Gelişimsel</a:t>
            </a:r>
          </a:p>
          <a:p>
            <a:pPr lvl="1"/>
            <a:r>
              <a:rPr lang="tr-TR" dirty="0" smtClean="0"/>
              <a:t>-10 (nasıl öğrenci olunacağının öğrenildiği)</a:t>
            </a:r>
          </a:p>
          <a:p>
            <a:pPr lvl="1"/>
            <a:r>
              <a:rPr lang="tr-TR" dirty="0" smtClean="0"/>
              <a:t>10-12 (sınıf yönetimine verilen ağırlık azalır; öğrenci, olgunlaşır, sınıf düzenine uyar, öğretmeni hoşnut etmeye çalışır)</a:t>
            </a:r>
          </a:p>
          <a:p>
            <a:pPr lvl="1"/>
            <a:r>
              <a:rPr lang="tr-TR" dirty="0" smtClean="0"/>
              <a:t>12-15 (sınıf içinde zevk ve destek almak için birbirlerine bakarlar, öğretmeni sıkıntıya sokabilirler, sınıf kurallarının nedenlerini ararlar)</a:t>
            </a:r>
          </a:p>
          <a:p>
            <a:pPr lvl="1"/>
            <a:r>
              <a:rPr lang="tr-TR" dirty="0" smtClean="0"/>
              <a:t>Lise yılları (nasıl davranmaları gerektiğini anlarlar, sosyalleşirler) (</a:t>
            </a:r>
            <a:r>
              <a:rPr lang="tr-TR" dirty="0" err="1" smtClean="0"/>
              <a:t>jones</a:t>
            </a:r>
            <a:r>
              <a:rPr lang="tr-TR" smtClean="0"/>
              <a:t>, 1985)</a:t>
            </a:r>
            <a:endParaRPr lang="tr-TR" dirty="0" smtClean="0"/>
          </a:p>
          <a:p>
            <a:r>
              <a:rPr lang="tr-TR" dirty="0" smtClean="0"/>
              <a:t>Bütünleştirilmiş </a:t>
            </a:r>
            <a:endParaRPr lang="tr-T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normAutofit fontScale="90000"/>
          </a:bodyPr>
          <a:lstStyle/>
          <a:p>
            <a:pPr eaLnBrk="1" hangingPunct="1"/>
            <a:r>
              <a:rPr lang="tr-TR" smtClean="0"/>
              <a:t>Yeni öğretmenlerin Sınıf Yönetimi hataları</a:t>
            </a:r>
          </a:p>
        </p:txBody>
      </p:sp>
      <p:sp>
        <p:nvSpPr>
          <p:cNvPr id="47107" name="Rectangle 3"/>
          <p:cNvSpPr>
            <a:spLocks noGrp="1" noChangeArrowheads="1"/>
          </p:cNvSpPr>
          <p:nvPr>
            <p:ph idx="1"/>
          </p:nvPr>
        </p:nvSpPr>
        <p:spPr/>
        <p:txBody>
          <a:bodyPr/>
          <a:lstStyle/>
          <a:p>
            <a:pPr eaLnBrk="1" hangingPunct="1"/>
            <a:r>
              <a:rPr lang="tr-TR" sz="2800" dirty="0" smtClean="0">
                <a:latin typeface="Arial" pitchFamily="34" charset="0"/>
              </a:rPr>
              <a:t>Ne isteyip ne istemediklerini bilmezler.</a:t>
            </a:r>
          </a:p>
          <a:p>
            <a:pPr eaLnBrk="1" hangingPunct="1"/>
            <a:r>
              <a:rPr lang="tr-TR" sz="2800" dirty="0" smtClean="0">
                <a:latin typeface="Arial" pitchFamily="34" charset="0"/>
              </a:rPr>
              <a:t>Teşekkür ve övgünün sınırını bilmezler.</a:t>
            </a:r>
          </a:p>
          <a:p>
            <a:pPr eaLnBrk="1" hangingPunct="1"/>
            <a:r>
              <a:rPr lang="tr-TR" sz="2800" dirty="0" smtClean="0">
                <a:latin typeface="Arial" pitchFamily="34" charset="0"/>
              </a:rPr>
              <a:t>Bir öğrenci veya grupla çok ilgilenip sınıfın geri kalanını ihmal ederler.</a:t>
            </a:r>
          </a:p>
          <a:p>
            <a:pPr eaLnBrk="1" hangingPunct="1"/>
            <a:r>
              <a:rPr lang="tr-TR" sz="2800" dirty="0" smtClean="0">
                <a:latin typeface="Arial" pitchFamily="34" charset="0"/>
              </a:rPr>
              <a:t>Öğrencilerin dikkatini çekmeden yeni bir konuya başlarlar.</a:t>
            </a:r>
          </a:p>
          <a:p>
            <a:pPr eaLnBrk="1" hangingPunct="1"/>
            <a:r>
              <a:rPr lang="tr-TR" sz="2800" dirty="0" smtClean="0">
                <a:latin typeface="Arial" pitchFamily="34" charset="0"/>
              </a:rPr>
              <a:t>Çok hızlı ve bazen de tiz bir sesle konuşurlar.</a:t>
            </a:r>
          </a:p>
          <a:p>
            <a:pPr eaLnBrk="1" hangingPunct="1"/>
            <a:r>
              <a:rPr lang="tr-TR" sz="2800" dirty="0" smtClean="0">
                <a:latin typeface="Arial" pitchFamily="34" charset="0"/>
              </a:rPr>
              <a:t>Bir yerde çok ayakta veya oturur kalırlar.</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normAutofit fontScale="90000"/>
          </a:bodyPr>
          <a:lstStyle/>
          <a:p>
            <a:pPr eaLnBrk="1" hangingPunct="1"/>
            <a:r>
              <a:rPr lang="tr-TR" smtClean="0"/>
              <a:t>Yeni öğretmenlerin Sınıf Yönetimi hataları </a:t>
            </a:r>
            <a:r>
              <a:rPr lang="tr-TR" sz="1800" smtClean="0"/>
              <a:t>(devam)</a:t>
            </a:r>
          </a:p>
        </p:txBody>
      </p:sp>
      <p:sp>
        <p:nvSpPr>
          <p:cNvPr id="48131" name="Rectangle 3"/>
          <p:cNvSpPr>
            <a:spLocks noGrp="1" noChangeArrowheads="1"/>
          </p:cNvSpPr>
          <p:nvPr>
            <p:ph idx="1"/>
          </p:nvPr>
        </p:nvSpPr>
        <p:spPr/>
        <p:txBody>
          <a:bodyPr/>
          <a:lstStyle/>
          <a:p>
            <a:pPr eaLnBrk="1" hangingPunct="1"/>
            <a:r>
              <a:rPr lang="tr-TR" sz="2800" dirty="0" smtClean="0">
                <a:latin typeface="Arial" pitchFamily="34" charset="0"/>
              </a:rPr>
              <a:t>Sınıf kurallarını tam koymadıkları için çelişkili davranışlarda bulunurlar.</a:t>
            </a:r>
          </a:p>
          <a:p>
            <a:pPr eaLnBrk="1" hangingPunct="1"/>
            <a:r>
              <a:rPr lang="tr-TR" sz="2800" dirty="0" smtClean="0">
                <a:latin typeface="Arial" pitchFamily="34" charset="0"/>
              </a:rPr>
              <a:t>Beden dilini ve yüz ifadelerini doğru kullanmazlar.</a:t>
            </a:r>
          </a:p>
          <a:p>
            <a:pPr eaLnBrk="1" hangingPunct="1"/>
            <a:r>
              <a:rPr lang="tr-TR" sz="2800" dirty="0" smtClean="0">
                <a:latin typeface="Arial" pitchFamily="34" charset="0"/>
              </a:rPr>
              <a:t>Sınıfın belli bir kısmıyla ders yaparlar.</a:t>
            </a:r>
          </a:p>
          <a:p>
            <a:pPr eaLnBrk="1" hangingPunct="1"/>
            <a:r>
              <a:rPr lang="tr-TR" sz="2800" dirty="0" smtClean="0">
                <a:latin typeface="Arial" pitchFamily="34" charset="0"/>
              </a:rPr>
              <a:t>Öğrencileri sınıfın huzurunda azarlarlar.</a:t>
            </a:r>
          </a:p>
          <a:p>
            <a:pPr eaLnBrk="1" hangingPunct="1"/>
            <a:r>
              <a:rPr lang="tr-TR" sz="2800" dirty="0" smtClean="0">
                <a:latin typeface="Arial" pitchFamily="34" charset="0"/>
              </a:rPr>
              <a:t>İstenmeyen davranışlara zamanında müdahale etmezler. Vs.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ctrTitle"/>
          </p:nvPr>
        </p:nvSpPr>
        <p:spPr/>
        <p:txBody>
          <a:bodyPr/>
          <a:lstStyle/>
          <a:p>
            <a:r>
              <a:rPr lang="tr-TR" dirty="0" smtClean="0"/>
              <a:t>Öğrenci Davranışlarını Etkileyen Etmenler</a:t>
            </a:r>
            <a:endParaRPr lang="tr-TR" dirty="0"/>
          </a:p>
        </p:txBody>
      </p:sp>
      <p:sp>
        <p:nvSpPr>
          <p:cNvPr id="5" name="4 Alt Başlık"/>
          <p:cNvSpPr>
            <a:spLocks noGrp="1"/>
          </p:cNvSpPr>
          <p:nvPr>
            <p:ph type="subTitle" idx="1"/>
          </p:nvPr>
        </p:nvSpPr>
        <p:spPr/>
        <p:txBody>
          <a:bodyPr/>
          <a:lstStyle/>
          <a:p>
            <a:endParaRPr lang="tr-T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Öğrenci Davranışları</a:t>
            </a:r>
            <a:endParaRPr lang="tr-TR" dirty="0"/>
          </a:p>
        </p:txBody>
      </p:sp>
      <p:sp>
        <p:nvSpPr>
          <p:cNvPr id="3" name="2 İçerik Yer Tutucusu"/>
          <p:cNvSpPr>
            <a:spLocks noGrp="1"/>
          </p:cNvSpPr>
          <p:nvPr>
            <p:ph idx="1"/>
          </p:nvPr>
        </p:nvSpPr>
        <p:spPr/>
        <p:txBody>
          <a:bodyPr/>
          <a:lstStyle/>
          <a:p>
            <a:endParaRPr lang="tr-TR" dirty="0" smtClean="0"/>
          </a:p>
          <a:p>
            <a:r>
              <a:rPr lang="tr-TR" dirty="0" smtClean="0"/>
              <a:t>Sınıf yönetimi sorunu nedir?</a:t>
            </a:r>
          </a:p>
          <a:p>
            <a:r>
              <a:rPr lang="tr-TR" dirty="0" smtClean="0"/>
              <a:t>Öğrenciden beklenen davranış ya da öğrencinin sınıf içindeki rolü nedir?</a:t>
            </a:r>
          </a:p>
          <a:p>
            <a:r>
              <a:rPr lang="tr-TR" dirty="0" smtClean="0"/>
              <a:t>Öğrencilerin birbirlerinden farklı davranmalarına sebep olan etkenler nelerdir?</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Öğrenciden beklenen davranışlar</a:t>
            </a:r>
            <a:endParaRPr lang="tr-TR" dirty="0"/>
          </a:p>
        </p:txBody>
      </p:sp>
      <p:sp>
        <p:nvSpPr>
          <p:cNvPr id="3" name="2 İçerik Yer Tutucusu"/>
          <p:cNvSpPr>
            <a:spLocks noGrp="1"/>
          </p:cNvSpPr>
          <p:nvPr>
            <p:ph idx="1"/>
          </p:nvPr>
        </p:nvSpPr>
        <p:spPr/>
        <p:txBody>
          <a:bodyPr>
            <a:normAutofit/>
          </a:bodyPr>
          <a:lstStyle/>
          <a:p>
            <a:r>
              <a:rPr lang="tr-TR" dirty="0" smtClean="0"/>
              <a:t>Okula düzenli ve zamanında gelme</a:t>
            </a:r>
          </a:p>
          <a:p>
            <a:r>
              <a:rPr lang="tr-TR" dirty="0" smtClean="0"/>
              <a:t>Okul araç gereç ve materyallerini sınıfa getirme</a:t>
            </a:r>
          </a:p>
          <a:p>
            <a:r>
              <a:rPr lang="tr-TR" dirty="0" smtClean="0"/>
              <a:t>Sınıf ve ev ödevlerini düzenli olarak yapma</a:t>
            </a:r>
          </a:p>
          <a:p>
            <a:r>
              <a:rPr lang="tr-TR" dirty="0" smtClean="0"/>
              <a:t>Sınıftaki etkinliklere katılma</a:t>
            </a:r>
          </a:p>
          <a:p>
            <a:r>
              <a:rPr lang="tr-TR" dirty="0" smtClean="0"/>
              <a:t>Dersi dinleme</a:t>
            </a:r>
          </a:p>
          <a:p>
            <a:r>
              <a:rPr lang="tr-TR" dirty="0" smtClean="0"/>
              <a:t>Okul ve sınıf kurallarına uyma</a:t>
            </a:r>
          </a:p>
          <a:p>
            <a:endParaRPr lang="tr-TR" dirty="0" smtClean="0"/>
          </a:p>
          <a:p>
            <a:r>
              <a:rPr lang="tr-TR" dirty="0" smtClean="0"/>
              <a:t>Peki olumsuz öğrenci davranışı nedir?</a:t>
            </a:r>
          </a:p>
          <a:p>
            <a:pPr>
              <a:buNone/>
            </a:pPr>
            <a:endParaRPr lang="tr-TR" dirty="0" smtClean="0"/>
          </a:p>
          <a:p>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Olumsuz öğrenci davranışı</a:t>
            </a:r>
            <a:endParaRPr lang="tr-TR" dirty="0"/>
          </a:p>
        </p:txBody>
      </p:sp>
      <p:sp>
        <p:nvSpPr>
          <p:cNvPr id="3" name="2 İçerik Yer Tutucusu"/>
          <p:cNvSpPr>
            <a:spLocks noGrp="1"/>
          </p:cNvSpPr>
          <p:nvPr>
            <p:ph idx="1"/>
          </p:nvPr>
        </p:nvSpPr>
        <p:spPr/>
        <p:txBody>
          <a:bodyPr/>
          <a:lstStyle/>
          <a:p>
            <a:r>
              <a:rPr lang="tr-TR" dirty="0" smtClean="0"/>
              <a:t>Öğretimi engelleyen, kesintiye uğratan ve öğretim süresinin öğretim dışı etkinliklere ayrılmasına neden olan en önemli etmen olumsuz öğrenci davranışlarıdır. </a:t>
            </a:r>
          </a:p>
          <a:p>
            <a:r>
              <a:rPr lang="tr-TR" dirty="0" smtClean="0"/>
              <a:t>Sınıf yönetimin temel amacı bu sorunların ortaya çıkmasını engellemek ve ortaya çıkan davranışları anında durdurup olumlu yönde değiştirmektir.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Yarattığı sonuca göre olumsuz öğrenci davranışları</a:t>
            </a:r>
            <a:endParaRPr lang="tr-TR" dirty="0"/>
          </a:p>
        </p:txBody>
      </p:sp>
      <p:sp>
        <p:nvSpPr>
          <p:cNvPr id="3" name="2 İçerik Yer Tutucusu"/>
          <p:cNvSpPr>
            <a:spLocks noGrp="1"/>
          </p:cNvSpPr>
          <p:nvPr>
            <p:ph idx="1"/>
          </p:nvPr>
        </p:nvSpPr>
        <p:spPr/>
        <p:txBody>
          <a:bodyPr>
            <a:normAutofit/>
          </a:bodyPr>
          <a:lstStyle/>
          <a:p>
            <a:r>
              <a:rPr lang="tr-TR" dirty="0" smtClean="0"/>
              <a:t>Sınıf düzenini engellemek</a:t>
            </a:r>
          </a:p>
          <a:p>
            <a:r>
              <a:rPr lang="tr-TR" dirty="0" smtClean="0"/>
              <a:t>Öğrencinin kendi öğrenmesini engellemesi</a:t>
            </a:r>
          </a:p>
          <a:p>
            <a:r>
              <a:rPr lang="tr-TR" dirty="0" smtClean="0"/>
              <a:t>Diğer öğrencilerin öğrenimlerini engellemesi</a:t>
            </a:r>
          </a:p>
          <a:p>
            <a:r>
              <a:rPr lang="tr-TR" dirty="0" smtClean="0"/>
              <a:t>Diğer öğrencilerde huzursuzluk yaratması</a:t>
            </a:r>
          </a:p>
          <a:p>
            <a:r>
              <a:rPr lang="tr-TR" dirty="0" smtClean="0"/>
              <a:t>Öğretmende gerginlik yaratması</a:t>
            </a:r>
          </a:p>
          <a:p>
            <a:r>
              <a:rPr lang="tr-TR" dirty="0" smtClean="0"/>
              <a:t>Öğretmenin ya da öğrencilerin malının zarar görmesi</a:t>
            </a:r>
          </a:p>
          <a:p>
            <a:r>
              <a:rPr lang="tr-TR" dirty="0" smtClean="0"/>
              <a:t>Öğretmenin, öğrencilerin ya da öğrencinin kendinin zarar görmesi</a:t>
            </a:r>
          </a:p>
          <a:p>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600" dirty="0" smtClean="0"/>
              <a:t>Aşırı kontrol ve kontrolsüzlükten kaynaklı olumsuz davranışlar</a:t>
            </a:r>
            <a:endParaRPr lang="tr-TR" sz="3600" dirty="0"/>
          </a:p>
        </p:txBody>
      </p:sp>
      <p:sp>
        <p:nvSpPr>
          <p:cNvPr id="6" name="5 Metin Yer Tutucusu"/>
          <p:cNvSpPr>
            <a:spLocks noGrp="1"/>
          </p:cNvSpPr>
          <p:nvPr>
            <p:ph type="body" idx="1"/>
          </p:nvPr>
        </p:nvSpPr>
        <p:spPr/>
        <p:txBody>
          <a:bodyPr/>
          <a:lstStyle/>
          <a:p>
            <a:r>
              <a:rPr lang="tr-TR" dirty="0" smtClean="0"/>
              <a:t>Aşırı kontrol</a:t>
            </a:r>
            <a:endParaRPr lang="tr-TR" dirty="0"/>
          </a:p>
        </p:txBody>
      </p:sp>
      <p:sp>
        <p:nvSpPr>
          <p:cNvPr id="7" name="6 Metin Yer Tutucusu"/>
          <p:cNvSpPr>
            <a:spLocks noGrp="1"/>
          </p:cNvSpPr>
          <p:nvPr>
            <p:ph type="body" sz="half" idx="3"/>
          </p:nvPr>
        </p:nvSpPr>
        <p:spPr/>
        <p:txBody>
          <a:bodyPr/>
          <a:lstStyle/>
          <a:p>
            <a:r>
              <a:rPr lang="tr-TR" dirty="0" smtClean="0"/>
              <a:t>Kontrolsüzlük</a:t>
            </a:r>
            <a:endParaRPr lang="tr-TR" dirty="0"/>
          </a:p>
        </p:txBody>
      </p:sp>
      <p:sp>
        <p:nvSpPr>
          <p:cNvPr id="4" name="3 İçerik Yer Tutucusu"/>
          <p:cNvSpPr>
            <a:spLocks noGrp="1"/>
          </p:cNvSpPr>
          <p:nvPr>
            <p:ph sz="quarter" idx="2"/>
          </p:nvPr>
        </p:nvSpPr>
        <p:spPr/>
        <p:txBody>
          <a:bodyPr>
            <a:normAutofit fontScale="85000" lnSpcReduction="10000"/>
          </a:bodyPr>
          <a:lstStyle/>
          <a:p>
            <a:r>
              <a:rPr lang="tr-TR" dirty="0" smtClean="0"/>
              <a:t>Uç noktada utangaçlık</a:t>
            </a:r>
          </a:p>
          <a:p>
            <a:r>
              <a:rPr lang="tr-TR" dirty="0" smtClean="0"/>
              <a:t>Özgüven zayıflığı ya da eksikliği</a:t>
            </a:r>
          </a:p>
          <a:p>
            <a:r>
              <a:rPr lang="tr-TR" dirty="0" smtClean="0"/>
              <a:t>Mücadeleden korkma</a:t>
            </a:r>
          </a:p>
          <a:p>
            <a:r>
              <a:rPr lang="tr-TR" dirty="0" smtClean="0"/>
              <a:t>Aşırı çalışkanlık</a:t>
            </a:r>
          </a:p>
          <a:p>
            <a:r>
              <a:rPr lang="tr-TR" dirty="0" smtClean="0"/>
              <a:t>Sıklıkla hayallere dalma</a:t>
            </a:r>
          </a:p>
          <a:p>
            <a:r>
              <a:rPr lang="tr-TR" dirty="0" smtClean="0"/>
              <a:t>Yersiz kaygılanma</a:t>
            </a:r>
          </a:p>
          <a:p>
            <a:r>
              <a:rPr lang="tr-TR" dirty="0" smtClean="0"/>
              <a:t>Çok az ya da hiç yardım istememe</a:t>
            </a:r>
          </a:p>
          <a:p>
            <a:r>
              <a:rPr lang="tr-TR" dirty="0" smtClean="0"/>
              <a:t>Onay ve övgüye zayıf tepki vermek </a:t>
            </a:r>
          </a:p>
          <a:p>
            <a:r>
              <a:rPr lang="tr-TR" dirty="0" smtClean="0"/>
              <a:t>Konuşmama</a:t>
            </a:r>
          </a:p>
          <a:p>
            <a:r>
              <a:rPr lang="tr-TR" dirty="0" smtClean="0"/>
              <a:t>Diğer çocukların arasına karışmama</a:t>
            </a:r>
          </a:p>
          <a:p>
            <a:r>
              <a:rPr lang="tr-TR" dirty="0" smtClean="0"/>
              <a:t>Oyunlardan uzak durma</a:t>
            </a:r>
            <a:endParaRPr lang="tr-TR" dirty="0"/>
          </a:p>
        </p:txBody>
      </p:sp>
      <p:sp>
        <p:nvSpPr>
          <p:cNvPr id="5" name="4 İçerik Yer Tutucusu"/>
          <p:cNvSpPr>
            <a:spLocks noGrp="1"/>
          </p:cNvSpPr>
          <p:nvPr>
            <p:ph sz="quarter" idx="4"/>
          </p:nvPr>
        </p:nvSpPr>
        <p:spPr/>
        <p:txBody>
          <a:bodyPr>
            <a:normAutofit fontScale="92500" lnSpcReduction="20000"/>
          </a:bodyPr>
          <a:lstStyle/>
          <a:p>
            <a:r>
              <a:rPr lang="tr-TR" dirty="0" err="1" smtClean="0"/>
              <a:t>Hiperaktiflik</a:t>
            </a:r>
            <a:endParaRPr lang="tr-TR" dirty="0" smtClean="0"/>
          </a:p>
          <a:p>
            <a:r>
              <a:rPr lang="tr-TR" dirty="0" smtClean="0"/>
              <a:t>Dinlememe</a:t>
            </a:r>
          </a:p>
          <a:p>
            <a:r>
              <a:rPr lang="tr-TR" dirty="0" smtClean="0"/>
              <a:t>Düşünmeden hareket etme</a:t>
            </a:r>
          </a:p>
          <a:p>
            <a:r>
              <a:rPr lang="tr-TR" dirty="0" smtClean="0"/>
              <a:t>Ödevlerde özensizlik</a:t>
            </a:r>
          </a:p>
          <a:p>
            <a:r>
              <a:rPr lang="tr-TR" dirty="0" smtClean="0"/>
              <a:t>Kontrolsüz gülme</a:t>
            </a:r>
          </a:p>
          <a:p>
            <a:r>
              <a:rPr lang="tr-TR" dirty="0" smtClean="0"/>
              <a:t>İlginin kolayca dağılması</a:t>
            </a:r>
          </a:p>
          <a:p>
            <a:r>
              <a:rPr lang="tr-TR" dirty="0" smtClean="0"/>
              <a:t>Kaba bir dil kullanma</a:t>
            </a:r>
          </a:p>
          <a:p>
            <a:r>
              <a:rPr lang="tr-TR" dirty="0" smtClean="0"/>
              <a:t>Diğerlerini eleştirme</a:t>
            </a:r>
          </a:p>
          <a:p>
            <a:r>
              <a:rPr lang="tr-TR" dirty="0" smtClean="0"/>
              <a:t>Kibir, gösteriş, ilgi görme merakı, tartışmacılık</a:t>
            </a:r>
          </a:p>
          <a:p>
            <a:r>
              <a:rPr lang="tr-TR" dirty="0" smtClean="0"/>
              <a:t>Makul eleştiriye düşmanca tepki</a:t>
            </a:r>
          </a:p>
          <a:p>
            <a:r>
              <a:rPr lang="tr-TR" dirty="0" smtClean="0"/>
              <a:t>Sık sık kavga etme</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20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20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20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20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20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fade">
                                      <p:cBhvr>
                                        <p:cTn id="47" dur="2000"/>
                                        <p:tgtEl>
                                          <p:spTgt spid="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txEl>
                                              <p:pRg st="9" end="9"/>
                                            </p:txEl>
                                          </p:spTgt>
                                        </p:tgtEl>
                                        <p:attrNameLst>
                                          <p:attrName>style.visibility</p:attrName>
                                        </p:attrNameLst>
                                      </p:cBhvr>
                                      <p:to>
                                        <p:strVal val="visible"/>
                                      </p:to>
                                    </p:set>
                                    <p:animEffect transition="in" filter="fade">
                                      <p:cBhvr>
                                        <p:cTn id="52" dur="2000"/>
                                        <p:tgtEl>
                                          <p:spTgt spid="4">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txEl>
                                              <p:pRg st="10" end="10"/>
                                            </p:txEl>
                                          </p:spTgt>
                                        </p:tgtEl>
                                        <p:attrNameLst>
                                          <p:attrName>style.visibility</p:attrName>
                                        </p:attrNameLst>
                                      </p:cBhvr>
                                      <p:to>
                                        <p:strVal val="visible"/>
                                      </p:to>
                                    </p:set>
                                    <p:animEffect transition="in" filter="fade">
                                      <p:cBhvr>
                                        <p:cTn id="57" dur="2000"/>
                                        <p:tgtEl>
                                          <p:spTgt spid="4">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5">
                                            <p:txEl>
                                              <p:pRg st="0" end="0"/>
                                            </p:txEl>
                                          </p:spTgt>
                                        </p:tgtEl>
                                        <p:attrNameLst>
                                          <p:attrName>style.visibility</p:attrName>
                                        </p:attrNameLst>
                                      </p:cBhvr>
                                      <p:to>
                                        <p:strVal val="visible"/>
                                      </p:to>
                                    </p:set>
                                    <p:animEffect transition="in" filter="fade">
                                      <p:cBhvr>
                                        <p:cTn id="62" dur="2000"/>
                                        <p:tgtEl>
                                          <p:spTgt spid="5">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5">
                                            <p:txEl>
                                              <p:pRg st="1" end="1"/>
                                            </p:txEl>
                                          </p:spTgt>
                                        </p:tgtEl>
                                        <p:attrNameLst>
                                          <p:attrName>style.visibility</p:attrName>
                                        </p:attrNameLst>
                                      </p:cBhvr>
                                      <p:to>
                                        <p:strVal val="visible"/>
                                      </p:to>
                                    </p:set>
                                    <p:animEffect transition="in" filter="fade">
                                      <p:cBhvr>
                                        <p:cTn id="67" dur="2000"/>
                                        <p:tgtEl>
                                          <p:spTgt spid="5">
                                            <p:txEl>
                                              <p:p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5">
                                            <p:txEl>
                                              <p:pRg st="2" end="2"/>
                                            </p:txEl>
                                          </p:spTgt>
                                        </p:tgtEl>
                                        <p:attrNameLst>
                                          <p:attrName>style.visibility</p:attrName>
                                        </p:attrNameLst>
                                      </p:cBhvr>
                                      <p:to>
                                        <p:strVal val="visible"/>
                                      </p:to>
                                    </p:set>
                                    <p:animEffect transition="in" filter="fade">
                                      <p:cBhvr>
                                        <p:cTn id="72" dur="2000"/>
                                        <p:tgtEl>
                                          <p:spTgt spid="5">
                                            <p:txEl>
                                              <p:pRg st="2" end="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5">
                                            <p:txEl>
                                              <p:pRg st="3" end="3"/>
                                            </p:txEl>
                                          </p:spTgt>
                                        </p:tgtEl>
                                        <p:attrNameLst>
                                          <p:attrName>style.visibility</p:attrName>
                                        </p:attrNameLst>
                                      </p:cBhvr>
                                      <p:to>
                                        <p:strVal val="visible"/>
                                      </p:to>
                                    </p:set>
                                    <p:animEffect transition="in" filter="fade">
                                      <p:cBhvr>
                                        <p:cTn id="77" dur="2000"/>
                                        <p:tgtEl>
                                          <p:spTgt spid="5">
                                            <p:txEl>
                                              <p:pRg st="3" end="3"/>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5">
                                            <p:txEl>
                                              <p:pRg st="4" end="4"/>
                                            </p:txEl>
                                          </p:spTgt>
                                        </p:tgtEl>
                                        <p:attrNameLst>
                                          <p:attrName>style.visibility</p:attrName>
                                        </p:attrNameLst>
                                      </p:cBhvr>
                                      <p:to>
                                        <p:strVal val="visible"/>
                                      </p:to>
                                    </p:set>
                                    <p:animEffect transition="in" filter="fade">
                                      <p:cBhvr>
                                        <p:cTn id="82" dur="2000"/>
                                        <p:tgtEl>
                                          <p:spTgt spid="5">
                                            <p:txEl>
                                              <p:pRg st="4" end="4"/>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5">
                                            <p:txEl>
                                              <p:pRg st="5" end="5"/>
                                            </p:txEl>
                                          </p:spTgt>
                                        </p:tgtEl>
                                        <p:attrNameLst>
                                          <p:attrName>style.visibility</p:attrName>
                                        </p:attrNameLst>
                                      </p:cBhvr>
                                      <p:to>
                                        <p:strVal val="visible"/>
                                      </p:to>
                                    </p:set>
                                    <p:animEffect transition="in" filter="fade">
                                      <p:cBhvr>
                                        <p:cTn id="87" dur="2000"/>
                                        <p:tgtEl>
                                          <p:spTgt spid="5">
                                            <p:txEl>
                                              <p:pRg st="5" end="5"/>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5">
                                            <p:txEl>
                                              <p:pRg st="6" end="6"/>
                                            </p:txEl>
                                          </p:spTgt>
                                        </p:tgtEl>
                                        <p:attrNameLst>
                                          <p:attrName>style.visibility</p:attrName>
                                        </p:attrNameLst>
                                      </p:cBhvr>
                                      <p:to>
                                        <p:strVal val="visible"/>
                                      </p:to>
                                    </p:set>
                                    <p:animEffect transition="in" filter="fade">
                                      <p:cBhvr>
                                        <p:cTn id="92" dur="2000"/>
                                        <p:tgtEl>
                                          <p:spTgt spid="5">
                                            <p:txEl>
                                              <p:pRg st="6" end="6"/>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5">
                                            <p:txEl>
                                              <p:pRg st="7" end="7"/>
                                            </p:txEl>
                                          </p:spTgt>
                                        </p:tgtEl>
                                        <p:attrNameLst>
                                          <p:attrName>style.visibility</p:attrName>
                                        </p:attrNameLst>
                                      </p:cBhvr>
                                      <p:to>
                                        <p:strVal val="visible"/>
                                      </p:to>
                                    </p:set>
                                    <p:animEffect transition="in" filter="fade">
                                      <p:cBhvr>
                                        <p:cTn id="97" dur="2000"/>
                                        <p:tgtEl>
                                          <p:spTgt spid="5">
                                            <p:txEl>
                                              <p:pRg st="7" end="7"/>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5">
                                            <p:txEl>
                                              <p:pRg st="8" end="8"/>
                                            </p:txEl>
                                          </p:spTgt>
                                        </p:tgtEl>
                                        <p:attrNameLst>
                                          <p:attrName>style.visibility</p:attrName>
                                        </p:attrNameLst>
                                      </p:cBhvr>
                                      <p:to>
                                        <p:strVal val="visible"/>
                                      </p:to>
                                    </p:set>
                                    <p:animEffect transition="in" filter="fade">
                                      <p:cBhvr>
                                        <p:cTn id="102" dur="2000"/>
                                        <p:tgtEl>
                                          <p:spTgt spid="5">
                                            <p:txEl>
                                              <p:pRg st="8" end="8"/>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5">
                                            <p:txEl>
                                              <p:pRg st="9" end="9"/>
                                            </p:txEl>
                                          </p:spTgt>
                                        </p:tgtEl>
                                        <p:attrNameLst>
                                          <p:attrName>style.visibility</p:attrName>
                                        </p:attrNameLst>
                                      </p:cBhvr>
                                      <p:to>
                                        <p:strVal val="visible"/>
                                      </p:to>
                                    </p:set>
                                    <p:animEffect transition="in" filter="fade">
                                      <p:cBhvr>
                                        <p:cTn id="107" dur="2000"/>
                                        <p:tgtEl>
                                          <p:spTgt spid="5">
                                            <p:txEl>
                                              <p:pRg st="9" end="9"/>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5">
                                            <p:txEl>
                                              <p:pRg st="10" end="10"/>
                                            </p:txEl>
                                          </p:spTgt>
                                        </p:tgtEl>
                                        <p:attrNameLst>
                                          <p:attrName>style.visibility</p:attrName>
                                        </p:attrNameLst>
                                      </p:cBhvr>
                                      <p:to>
                                        <p:strVal val="visible"/>
                                      </p:to>
                                    </p:set>
                                    <p:animEffect transition="in" filter="fade">
                                      <p:cBhvr>
                                        <p:cTn id="112" dur="20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Uzman yardımı gerektiren olumsuz öğrenci davranışları</a:t>
            </a:r>
            <a:endParaRPr lang="tr-TR" dirty="0"/>
          </a:p>
        </p:txBody>
      </p:sp>
      <p:sp>
        <p:nvSpPr>
          <p:cNvPr id="3" name="2 İçerik Yer Tutucusu"/>
          <p:cNvSpPr>
            <a:spLocks noGrp="1"/>
          </p:cNvSpPr>
          <p:nvPr>
            <p:ph sz="half" idx="1"/>
          </p:nvPr>
        </p:nvSpPr>
        <p:spPr>
          <a:xfrm>
            <a:off x="395536" y="1916832"/>
            <a:ext cx="4038600" cy="4434840"/>
          </a:xfrm>
        </p:spPr>
        <p:txBody>
          <a:bodyPr>
            <a:normAutofit fontScale="85000" lnSpcReduction="10000"/>
          </a:bodyPr>
          <a:lstStyle/>
          <a:p>
            <a:r>
              <a:rPr lang="tr-TR" dirty="0" smtClean="0"/>
              <a:t>Başarısızlık sendromu</a:t>
            </a:r>
          </a:p>
          <a:p>
            <a:r>
              <a:rPr lang="tr-TR" dirty="0" smtClean="0"/>
              <a:t>Mükemmeliyetçilik</a:t>
            </a:r>
          </a:p>
          <a:p>
            <a:r>
              <a:rPr lang="tr-TR" dirty="0" smtClean="0"/>
              <a:t>Düşük beklentili olma</a:t>
            </a:r>
          </a:p>
          <a:p>
            <a:r>
              <a:rPr lang="tr-TR" dirty="0" smtClean="0"/>
              <a:t>Düşük başarı</a:t>
            </a:r>
          </a:p>
          <a:p>
            <a:r>
              <a:rPr lang="tr-TR" dirty="0" smtClean="0"/>
              <a:t>Düşmanca saldırganlık</a:t>
            </a:r>
          </a:p>
          <a:p>
            <a:r>
              <a:rPr lang="tr-TR" dirty="0" smtClean="0"/>
              <a:t>Pasif saldırganlık</a:t>
            </a:r>
          </a:p>
          <a:p>
            <a:r>
              <a:rPr lang="tr-TR" dirty="0" smtClean="0"/>
              <a:t>Meydan okuma</a:t>
            </a:r>
          </a:p>
          <a:p>
            <a:r>
              <a:rPr lang="tr-TR" dirty="0" err="1" smtClean="0"/>
              <a:t>Hiperaktif</a:t>
            </a:r>
            <a:endParaRPr lang="tr-TR" dirty="0" smtClean="0"/>
          </a:p>
          <a:p>
            <a:r>
              <a:rPr lang="tr-TR" dirty="0" smtClean="0"/>
              <a:t>Dikkat dağınıklığı</a:t>
            </a:r>
          </a:p>
          <a:p>
            <a:r>
              <a:rPr lang="tr-TR" dirty="0" smtClean="0"/>
              <a:t>Olgunlaşmama</a:t>
            </a:r>
          </a:p>
          <a:p>
            <a:r>
              <a:rPr lang="tr-TR" dirty="0" smtClean="0"/>
              <a:t>Arkadaşları tarafından reddedilme ve kenara çekilme</a:t>
            </a:r>
          </a:p>
        </p:txBody>
      </p:sp>
      <p:sp>
        <p:nvSpPr>
          <p:cNvPr id="4" name="3 İçerik Yer Tutucusu"/>
          <p:cNvSpPr>
            <a:spLocks noGrp="1"/>
          </p:cNvSpPr>
          <p:nvPr>
            <p:ph sz="half" idx="2"/>
          </p:nvPr>
        </p:nvSpPr>
        <p:spPr/>
        <p:txBody>
          <a:bodyPr>
            <a:normAutofit fontScale="85000" lnSpcReduction="10000"/>
          </a:bodyPr>
          <a:lstStyle/>
          <a:p>
            <a:r>
              <a:rPr lang="tr-TR" dirty="0" smtClean="0"/>
              <a:t>Bu davranışların nedenleri nelerdir?</a:t>
            </a:r>
          </a:p>
          <a:p>
            <a:endParaRPr lang="tr-TR" dirty="0" smtClean="0"/>
          </a:p>
          <a:p>
            <a:r>
              <a:rPr lang="tr-TR" dirty="0" smtClean="0"/>
              <a:t>Kişilik özelliği,</a:t>
            </a:r>
          </a:p>
          <a:p>
            <a:r>
              <a:rPr lang="tr-TR" dirty="0" smtClean="0"/>
              <a:t>Kalıtsal nedenler</a:t>
            </a:r>
          </a:p>
          <a:p>
            <a:r>
              <a:rPr lang="tr-TR" dirty="0" smtClean="0"/>
              <a:t>Çevre </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20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20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20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55" presetClass="entr" presetSubtype="0" fill="hold" nodeType="clickEffect">
                                  <p:stCondLst>
                                    <p:cond delay="0"/>
                                  </p:stCondLst>
                                  <p:childTnLst>
                                    <p:set>
                                      <p:cBhvr>
                                        <p:cTn id="61" dur="1" fill="hold">
                                          <p:stCondLst>
                                            <p:cond delay="0"/>
                                          </p:stCondLst>
                                        </p:cTn>
                                        <p:tgtEl>
                                          <p:spTgt spid="4">
                                            <p:txEl>
                                              <p:pRg st="0" end="0"/>
                                            </p:txEl>
                                          </p:spTgt>
                                        </p:tgtEl>
                                        <p:attrNameLst>
                                          <p:attrName>style.visibility</p:attrName>
                                        </p:attrNameLst>
                                      </p:cBhvr>
                                      <p:to>
                                        <p:strVal val="visible"/>
                                      </p:to>
                                    </p:set>
                                    <p:anim calcmode="lin" valueType="num">
                                      <p:cBhvr>
                                        <p:cTn id="62"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63"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64" dur="1000"/>
                                        <p:tgtEl>
                                          <p:spTgt spid="4">
                                            <p:txEl>
                                              <p:pRg st="0" end="0"/>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4" presetClass="entr" presetSubtype="16" fill="hold" nodeType="clickEffect">
                                  <p:stCondLst>
                                    <p:cond delay="0"/>
                                  </p:stCondLst>
                                  <p:childTnLst>
                                    <p:set>
                                      <p:cBhvr>
                                        <p:cTn id="68" dur="1" fill="hold">
                                          <p:stCondLst>
                                            <p:cond delay="0"/>
                                          </p:stCondLst>
                                        </p:cTn>
                                        <p:tgtEl>
                                          <p:spTgt spid="4">
                                            <p:txEl>
                                              <p:pRg st="2" end="2"/>
                                            </p:txEl>
                                          </p:spTgt>
                                        </p:tgtEl>
                                        <p:attrNameLst>
                                          <p:attrName>style.visibility</p:attrName>
                                        </p:attrNameLst>
                                      </p:cBhvr>
                                      <p:to>
                                        <p:strVal val="visible"/>
                                      </p:to>
                                    </p:set>
                                    <p:animEffect transition="in" filter="box(in)">
                                      <p:cBhvr>
                                        <p:cTn id="69" dur="500"/>
                                        <p:tgtEl>
                                          <p:spTgt spid="4">
                                            <p:txEl>
                                              <p:pRg st="2" end="2"/>
                                            </p:txEl>
                                          </p:spTgt>
                                        </p:tgtEl>
                                      </p:cBhvr>
                                    </p:animEffect>
                                  </p:childTnLst>
                                </p:cTn>
                              </p:par>
                              <p:par>
                                <p:cTn id="70" presetID="4" presetClass="entr" presetSubtype="16" fill="hold" nodeType="withEffect">
                                  <p:stCondLst>
                                    <p:cond delay="0"/>
                                  </p:stCondLst>
                                  <p:childTnLst>
                                    <p:set>
                                      <p:cBhvr>
                                        <p:cTn id="71" dur="1" fill="hold">
                                          <p:stCondLst>
                                            <p:cond delay="0"/>
                                          </p:stCondLst>
                                        </p:cTn>
                                        <p:tgtEl>
                                          <p:spTgt spid="4">
                                            <p:txEl>
                                              <p:pRg st="3" end="3"/>
                                            </p:txEl>
                                          </p:spTgt>
                                        </p:tgtEl>
                                        <p:attrNameLst>
                                          <p:attrName>style.visibility</p:attrName>
                                        </p:attrNameLst>
                                      </p:cBhvr>
                                      <p:to>
                                        <p:strVal val="visible"/>
                                      </p:to>
                                    </p:set>
                                    <p:animEffect transition="in" filter="box(in)">
                                      <p:cBhvr>
                                        <p:cTn id="72" dur="500"/>
                                        <p:tgtEl>
                                          <p:spTgt spid="4">
                                            <p:txEl>
                                              <p:pRg st="3" end="3"/>
                                            </p:txEl>
                                          </p:spTgt>
                                        </p:tgtEl>
                                      </p:cBhvr>
                                    </p:animEffect>
                                  </p:childTnLst>
                                </p:cTn>
                              </p:par>
                              <p:par>
                                <p:cTn id="73" presetID="4" presetClass="entr" presetSubtype="16" fill="hold" nodeType="withEffect">
                                  <p:stCondLst>
                                    <p:cond delay="0"/>
                                  </p:stCondLst>
                                  <p:childTnLst>
                                    <p:set>
                                      <p:cBhvr>
                                        <p:cTn id="74" dur="1" fill="hold">
                                          <p:stCondLst>
                                            <p:cond delay="0"/>
                                          </p:stCondLst>
                                        </p:cTn>
                                        <p:tgtEl>
                                          <p:spTgt spid="4">
                                            <p:txEl>
                                              <p:pRg st="4" end="4"/>
                                            </p:txEl>
                                          </p:spTgt>
                                        </p:tgtEl>
                                        <p:attrNameLst>
                                          <p:attrName>style.visibility</p:attrName>
                                        </p:attrNameLst>
                                      </p:cBhvr>
                                      <p:to>
                                        <p:strVal val="visible"/>
                                      </p:to>
                                    </p:set>
                                    <p:animEffect transition="in" filter="box(in)">
                                      <p:cBhvr>
                                        <p:cTn id="75"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Bir grup tarafından gösterilen olumsuz davranışlar</a:t>
            </a:r>
            <a:endParaRPr lang="tr-TR" dirty="0"/>
          </a:p>
        </p:txBody>
      </p:sp>
      <p:sp>
        <p:nvSpPr>
          <p:cNvPr id="3" name="2 İçerik Yer Tutucusu"/>
          <p:cNvSpPr>
            <a:spLocks noGrp="1"/>
          </p:cNvSpPr>
          <p:nvPr>
            <p:ph idx="1"/>
          </p:nvPr>
        </p:nvSpPr>
        <p:spPr/>
        <p:txBody>
          <a:bodyPr/>
          <a:lstStyle/>
          <a:p>
            <a:r>
              <a:rPr lang="tr-TR" dirty="0" smtClean="0"/>
              <a:t>Çalışma davranış ve standartlarına uymama</a:t>
            </a:r>
          </a:p>
          <a:p>
            <a:r>
              <a:rPr lang="tr-TR" dirty="0" smtClean="0"/>
              <a:t>Sınıftaki bir öğrenciye topluca tepkide bulunma</a:t>
            </a:r>
          </a:p>
          <a:p>
            <a:r>
              <a:rPr lang="tr-TR" dirty="0" smtClean="0"/>
              <a:t>Gösterilen olumsuz bir davranışı sınıfça onaylama</a:t>
            </a:r>
          </a:p>
          <a:p>
            <a:r>
              <a:rPr lang="tr-TR" dirty="0" smtClean="0"/>
              <a:t>Çevredeki değişikliklere uyum sağlamama</a:t>
            </a:r>
          </a:p>
          <a:p>
            <a:r>
              <a:rPr lang="tr-TR" dirty="0" smtClean="0"/>
              <a:t>Sınıf bütünlüğünü bozma</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İstenmeyen davranışlar özellikleri bakımından:</a:t>
            </a:r>
            <a:endParaRPr lang="tr-TR" dirty="0"/>
          </a:p>
        </p:txBody>
      </p:sp>
      <p:sp>
        <p:nvSpPr>
          <p:cNvPr id="3" name="2 İçerik Yer Tutucusu"/>
          <p:cNvSpPr>
            <a:spLocks noGrp="1"/>
          </p:cNvSpPr>
          <p:nvPr>
            <p:ph idx="1"/>
          </p:nvPr>
        </p:nvSpPr>
        <p:spPr/>
        <p:txBody>
          <a:bodyPr/>
          <a:lstStyle/>
          <a:p>
            <a:r>
              <a:rPr lang="tr-TR" dirty="0" smtClean="0"/>
              <a:t>Planlı/tesadüfi bir şekilde yapılma durumu</a:t>
            </a:r>
          </a:p>
          <a:p>
            <a:r>
              <a:rPr lang="tr-TR" dirty="0" smtClean="0"/>
              <a:t>Görülme sıklığı</a:t>
            </a:r>
          </a:p>
          <a:p>
            <a:r>
              <a:rPr lang="tr-TR" dirty="0" smtClean="0"/>
              <a:t>Sınıftaki öğrencileri ve öğretmeni etkileme sıklığı</a:t>
            </a:r>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600" dirty="0" smtClean="0"/>
              <a:t>Önem sırasına göre öğretmenlerin şikayet ettiği istenmeyen davranışlar:</a:t>
            </a:r>
            <a:endParaRPr lang="tr-TR" sz="3600" dirty="0"/>
          </a:p>
        </p:txBody>
      </p:sp>
      <p:sp>
        <p:nvSpPr>
          <p:cNvPr id="3" name="2 İçerik Yer Tutucusu"/>
          <p:cNvSpPr>
            <a:spLocks noGrp="1"/>
          </p:cNvSpPr>
          <p:nvPr>
            <p:ph idx="1"/>
          </p:nvPr>
        </p:nvSpPr>
        <p:spPr/>
        <p:txBody>
          <a:bodyPr/>
          <a:lstStyle/>
          <a:p>
            <a:pPr marL="514350" indent="-514350">
              <a:buFont typeface="+mj-lt"/>
              <a:buAutoNum type="arabicPeriod"/>
            </a:pPr>
            <a:r>
              <a:rPr lang="tr-TR" dirty="0" smtClean="0"/>
              <a:t>Saldırganlık (sözlü veya fiziksel)</a:t>
            </a:r>
          </a:p>
          <a:p>
            <a:pPr marL="514350" indent="-514350">
              <a:buFont typeface="+mj-lt"/>
              <a:buAutoNum type="arabicPeriod"/>
            </a:pPr>
            <a:r>
              <a:rPr lang="tr-TR" dirty="0" smtClean="0"/>
              <a:t>Ahlaksızlık (kopya çekmek, yalan, hırsızlık, iftira)</a:t>
            </a:r>
          </a:p>
          <a:p>
            <a:pPr marL="514350" indent="-514350">
              <a:buFont typeface="+mj-lt"/>
              <a:buAutoNum type="arabicPeriod"/>
            </a:pPr>
            <a:r>
              <a:rPr lang="tr-TR" dirty="0" smtClean="0"/>
              <a:t>Otoriteye karşı gelme</a:t>
            </a:r>
          </a:p>
          <a:p>
            <a:pPr marL="514350" indent="-514350">
              <a:buFont typeface="+mj-lt"/>
              <a:buAutoNum type="arabicPeriod"/>
            </a:pPr>
            <a:r>
              <a:rPr lang="tr-TR" dirty="0" smtClean="0"/>
              <a:t>Sınıf içi saygısızlıklar</a:t>
            </a:r>
          </a:p>
          <a:p>
            <a:pPr marL="514350" indent="-514350">
              <a:buFont typeface="+mj-lt"/>
              <a:buAutoNum type="arabicPeriod"/>
            </a:pPr>
            <a:r>
              <a:rPr lang="tr-TR" dirty="0" smtClean="0"/>
              <a:t>Zamanı boşa geçirme (dersle ilgilenmeme, verilen görevi yerine getirmeme…)</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dirty="0" smtClean="0"/>
              <a:t>Öğretime ayrılan zamanın ne kadarını olumsuz davranışlar etkilemektedir?</a:t>
            </a:r>
            <a:endParaRPr lang="tr-T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sz="4000" dirty="0" smtClean="0"/>
              <a:t>Öğretmene göre kabul edilebilir ya da edilemez davranışlar (</a:t>
            </a:r>
            <a:r>
              <a:rPr lang="tr-TR" sz="4000" dirty="0" err="1" smtClean="0"/>
              <a:t>Gordon</a:t>
            </a:r>
            <a:r>
              <a:rPr lang="tr-TR" sz="4000" dirty="0" smtClean="0"/>
              <a:t>, 1997)</a:t>
            </a:r>
            <a:endParaRPr lang="tr-TR" sz="4000" dirty="0"/>
          </a:p>
        </p:txBody>
      </p:sp>
      <p:sp>
        <p:nvSpPr>
          <p:cNvPr id="3" name="2 İçerik Yer Tutucusu"/>
          <p:cNvSpPr>
            <a:spLocks noGrp="1"/>
          </p:cNvSpPr>
          <p:nvPr>
            <p:ph idx="1"/>
          </p:nvPr>
        </p:nvSpPr>
        <p:spPr/>
        <p:txBody>
          <a:bodyPr>
            <a:normAutofit fontScale="92500" lnSpcReduction="10000"/>
          </a:bodyPr>
          <a:lstStyle/>
          <a:p>
            <a:endParaRPr lang="tr-TR" dirty="0" smtClean="0"/>
          </a:p>
          <a:p>
            <a:endParaRPr lang="tr-TR" dirty="0" smtClean="0"/>
          </a:p>
          <a:p>
            <a:endParaRPr lang="tr-TR" dirty="0" smtClean="0"/>
          </a:p>
          <a:p>
            <a:endParaRPr lang="tr-TR" dirty="0" smtClean="0"/>
          </a:p>
          <a:p>
            <a:endParaRPr lang="tr-TR" dirty="0" smtClean="0"/>
          </a:p>
          <a:p>
            <a:endParaRPr lang="tr-TR" dirty="0" smtClean="0"/>
          </a:p>
          <a:p>
            <a:endParaRPr lang="tr-TR" dirty="0" smtClean="0"/>
          </a:p>
          <a:p>
            <a:endParaRPr lang="tr-TR" dirty="0" smtClean="0"/>
          </a:p>
          <a:p>
            <a:r>
              <a:rPr lang="tr-TR" dirty="0" smtClean="0"/>
              <a:t>Kabul çizgisinin yerini neler değiştirir?</a:t>
            </a:r>
          </a:p>
          <a:p>
            <a:r>
              <a:rPr lang="tr-TR" dirty="0" smtClean="0"/>
              <a:t>Olumsuz davranışların öğretmen üzerindeki etkileri nelerdir?</a:t>
            </a:r>
            <a:endParaRPr lang="tr-TR" dirty="0"/>
          </a:p>
        </p:txBody>
      </p:sp>
      <p:grpSp>
        <p:nvGrpSpPr>
          <p:cNvPr id="7" name="6 Grup"/>
          <p:cNvGrpSpPr/>
          <p:nvPr/>
        </p:nvGrpSpPr>
        <p:grpSpPr>
          <a:xfrm>
            <a:off x="3203848" y="2060848"/>
            <a:ext cx="2664296" cy="2880320"/>
            <a:chOff x="3203848" y="2060848"/>
            <a:chExt cx="2664296" cy="2880320"/>
          </a:xfrm>
        </p:grpSpPr>
        <p:sp>
          <p:nvSpPr>
            <p:cNvPr id="4" name="3 Dikdörtgen"/>
            <p:cNvSpPr/>
            <p:nvPr/>
          </p:nvSpPr>
          <p:spPr>
            <a:xfrm>
              <a:off x="3203848" y="2060848"/>
              <a:ext cx="2664296" cy="2880320"/>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tr-TR" sz="1600" dirty="0" smtClean="0"/>
                <a:t>Kabul edilebilir davranışlar </a:t>
              </a:r>
            </a:p>
            <a:p>
              <a:pPr algn="ctr"/>
              <a:endParaRPr lang="tr-TR" dirty="0" smtClean="0"/>
            </a:p>
            <a:p>
              <a:pPr algn="ctr"/>
              <a:endParaRPr lang="tr-TR" dirty="0" smtClean="0"/>
            </a:p>
            <a:p>
              <a:pPr algn="ctr"/>
              <a:endParaRPr lang="tr-TR" dirty="0" smtClean="0"/>
            </a:p>
            <a:p>
              <a:pPr algn="ctr"/>
              <a:r>
                <a:rPr lang="tr-TR" dirty="0" smtClean="0"/>
                <a:t>Kabul</a:t>
              </a:r>
            </a:p>
            <a:p>
              <a:pPr algn="ctr"/>
              <a:endParaRPr lang="tr-TR" dirty="0" smtClean="0"/>
            </a:p>
            <a:p>
              <a:pPr algn="ctr"/>
              <a:r>
                <a:rPr lang="tr-TR" dirty="0" smtClean="0"/>
                <a:t>Çizgisi</a:t>
              </a:r>
            </a:p>
            <a:p>
              <a:pPr algn="ctr"/>
              <a:endParaRPr lang="tr-TR" dirty="0" smtClean="0"/>
            </a:p>
            <a:p>
              <a:pPr algn="ctr"/>
              <a:endParaRPr lang="tr-TR" sz="1600" dirty="0" smtClean="0"/>
            </a:p>
            <a:p>
              <a:pPr algn="ctr"/>
              <a:r>
                <a:rPr lang="tr-TR" sz="1600" dirty="0" smtClean="0"/>
                <a:t>Kabul edilemez davranışlar</a:t>
              </a:r>
              <a:endParaRPr lang="tr-TR" sz="1600" dirty="0"/>
            </a:p>
          </p:txBody>
        </p:sp>
        <p:cxnSp>
          <p:nvCxnSpPr>
            <p:cNvPr id="6" name="5 Düz Bağlayıcı"/>
            <p:cNvCxnSpPr>
              <a:stCxn id="4" idx="1"/>
              <a:endCxn id="4" idx="3"/>
            </p:cNvCxnSpPr>
            <p:nvPr/>
          </p:nvCxnSpPr>
          <p:spPr>
            <a:xfrm>
              <a:off x="3203848" y="3501008"/>
              <a:ext cx="2664296" cy="0"/>
            </a:xfrm>
            <a:prstGeom prst="line">
              <a:avLst/>
            </a:prstGeom>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animEffect transition="in" filter="fade">
                                      <p:cBhvr>
                                        <p:cTn id="13" dur="2000"/>
                                        <p:tgtEl>
                                          <p:spTgt spid="3">
                                            <p:txEl>
                                              <p:pRg st="8" end="8"/>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9" end="9"/>
                                            </p:txEl>
                                          </p:spTgt>
                                        </p:tgtEl>
                                        <p:attrNameLst>
                                          <p:attrName>style.visibility</p:attrName>
                                        </p:attrNameLst>
                                      </p:cBhvr>
                                      <p:to>
                                        <p:strVal val="visible"/>
                                      </p:to>
                                    </p:set>
                                    <p:animEffect transition="in" filter="fade">
                                      <p:cBhvr>
                                        <p:cTn id="18"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38 Grup"/>
          <p:cNvGrpSpPr/>
          <p:nvPr/>
        </p:nvGrpSpPr>
        <p:grpSpPr>
          <a:xfrm>
            <a:off x="1547664" y="1628800"/>
            <a:ext cx="5760640" cy="4680520"/>
            <a:chOff x="2195736" y="1844824"/>
            <a:chExt cx="5760640" cy="4680520"/>
          </a:xfrm>
        </p:grpSpPr>
        <p:cxnSp>
          <p:nvCxnSpPr>
            <p:cNvPr id="20" name="19 Düz Bağlayıcı"/>
            <p:cNvCxnSpPr/>
            <p:nvPr/>
          </p:nvCxnSpPr>
          <p:spPr>
            <a:xfrm flipV="1">
              <a:off x="4355976" y="4725144"/>
              <a:ext cx="504056" cy="698904"/>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12 Düz Bağlayıcı"/>
            <p:cNvCxnSpPr/>
            <p:nvPr/>
          </p:nvCxnSpPr>
          <p:spPr>
            <a:xfrm flipV="1">
              <a:off x="5724128" y="3789040"/>
              <a:ext cx="936104" cy="258383"/>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13 Düz Bağlayıcı"/>
            <p:cNvCxnSpPr>
              <a:stCxn id="31" idx="0"/>
            </p:cNvCxnSpPr>
            <p:nvPr/>
          </p:nvCxnSpPr>
          <p:spPr>
            <a:xfrm flipH="1" flipV="1">
              <a:off x="5148064" y="3068960"/>
              <a:ext cx="36004" cy="634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16 Düz Bağlayıcı"/>
            <p:cNvCxnSpPr>
              <a:endCxn id="31" idx="2"/>
            </p:cNvCxnSpPr>
            <p:nvPr/>
          </p:nvCxnSpPr>
          <p:spPr>
            <a:xfrm>
              <a:off x="3491880" y="4185084"/>
              <a:ext cx="1008112" cy="103247"/>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23 Düz Bağlayıcı"/>
            <p:cNvCxnSpPr/>
            <p:nvPr/>
          </p:nvCxnSpPr>
          <p:spPr>
            <a:xfrm>
              <a:off x="5508104" y="4735733"/>
              <a:ext cx="848433" cy="584348"/>
            </a:xfrm>
            <a:prstGeom prst="line">
              <a:avLst/>
            </a:prstGeom>
          </p:spPr>
          <p:style>
            <a:lnRef idx="1">
              <a:schemeClr val="accent1"/>
            </a:lnRef>
            <a:fillRef idx="0">
              <a:schemeClr val="accent1"/>
            </a:fillRef>
            <a:effectRef idx="0">
              <a:schemeClr val="accent1"/>
            </a:effectRef>
            <a:fontRef idx="minor">
              <a:schemeClr val="tx1"/>
            </a:fontRef>
          </p:style>
        </p:cxnSp>
        <p:sp>
          <p:nvSpPr>
            <p:cNvPr id="26" name="25 Oval"/>
            <p:cNvSpPr/>
            <p:nvPr/>
          </p:nvSpPr>
          <p:spPr>
            <a:xfrm>
              <a:off x="4427984" y="1844824"/>
              <a:ext cx="1368152" cy="123896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100" dirty="0" smtClean="0"/>
                <a:t>Öğrenciden kaynaklanan</a:t>
              </a:r>
              <a:endParaRPr lang="tr-TR" sz="1100" dirty="0"/>
            </a:p>
          </p:txBody>
        </p:sp>
        <p:sp>
          <p:nvSpPr>
            <p:cNvPr id="27" name="26 Oval"/>
            <p:cNvSpPr/>
            <p:nvPr/>
          </p:nvSpPr>
          <p:spPr>
            <a:xfrm>
              <a:off x="2195736" y="3359110"/>
              <a:ext cx="1368152" cy="123896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050" dirty="0" smtClean="0"/>
                <a:t>Öğretmenden kaynaklanan</a:t>
              </a:r>
              <a:endParaRPr lang="tr-TR" sz="1050" dirty="0"/>
            </a:p>
          </p:txBody>
        </p:sp>
        <p:sp>
          <p:nvSpPr>
            <p:cNvPr id="28" name="27 Oval"/>
            <p:cNvSpPr/>
            <p:nvPr/>
          </p:nvSpPr>
          <p:spPr>
            <a:xfrm>
              <a:off x="6588224" y="2946123"/>
              <a:ext cx="1368152" cy="11701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100" dirty="0" smtClean="0"/>
                <a:t>Okuldan kaynaklanan</a:t>
              </a:r>
              <a:endParaRPr lang="tr-TR" sz="1100" dirty="0"/>
            </a:p>
          </p:txBody>
        </p:sp>
        <p:sp>
          <p:nvSpPr>
            <p:cNvPr id="29" name="28 Oval"/>
            <p:cNvSpPr/>
            <p:nvPr/>
          </p:nvSpPr>
          <p:spPr>
            <a:xfrm>
              <a:off x="3491880" y="5355214"/>
              <a:ext cx="1368152" cy="11701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100" dirty="0" smtClean="0"/>
                <a:t>Sınıftan kaynaklanan</a:t>
              </a:r>
              <a:endParaRPr lang="tr-TR" sz="1100" dirty="0"/>
            </a:p>
          </p:txBody>
        </p:sp>
        <p:sp>
          <p:nvSpPr>
            <p:cNvPr id="30" name="29 Oval"/>
            <p:cNvSpPr/>
            <p:nvPr/>
          </p:nvSpPr>
          <p:spPr>
            <a:xfrm>
              <a:off x="6156176" y="5157192"/>
              <a:ext cx="1368152" cy="11701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100" dirty="0" smtClean="0"/>
                <a:t>Evden kaynaklanan</a:t>
              </a:r>
              <a:endParaRPr lang="tr-TR" sz="1100" dirty="0"/>
            </a:p>
          </p:txBody>
        </p:sp>
        <p:sp>
          <p:nvSpPr>
            <p:cNvPr id="31" name="30 Oval"/>
            <p:cNvSpPr/>
            <p:nvPr/>
          </p:nvSpPr>
          <p:spPr>
            <a:xfrm>
              <a:off x="4499992" y="3703266"/>
              <a:ext cx="1368152" cy="11701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dirty="0" smtClean="0"/>
                <a:t>İstenmeyen davranış  nedenleri</a:t>
              </a:r>
              <a:endParaRPr lang="tr-TR" sz="1200" dirty="0"/>
            </a:p>
          </p:txBody>
        </p:sp>
      </p:grpSp>
      <p:sp>
        <p:nvSpPr>
          <p:cNvPr id="42" name="41 Başlık"/>
          <p:cNvSpPr>
            <a:spLocks noGrp="1"/>
          </p:cNvSpPr>
          <p:nvPr>
            <p:ph type="title"/>
          </p:nvPr>
        </p:nvSpPr>
        <p:spPr>
          <a:xfrm>
            <a:off x="457200" y="704088"/>
            <a:ext cx="8305800" cy="492664"/>
          </a:xfrm>
        </p:spPr>
        <p:txBody>
          <a:bodyPr>
            <a:normAutofit/>
          </a:bodyPr>
          <a:lstStyle/>
          <a:p>
            <a:r>
              <a:rPr lang="tr-TR" sz="2800" b="1" dirty="0" smtClean="0"/>
              <a:t>İstenmeyen öğrenci davranışına neden olan kaynaklar:</a:t>
            </a:r>
            <a:endParaRPr lang="tr-TR" sz="2800" b="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İstenmeyen öğrenci davranışlarının nedenleri:</a:t>
            </a:r>
            <a:endParaRPr lang="tr-TR" dirty="0"/>
          </a:p>
        </p:txBody>
      </p:sp>
      <p:sp>
        <p:nvSpPr>
          <p:cNvPr id="3" name="2 İçerik Yer Tutucusu"/>
          <p:cNvSpPr>
            <a:spLocks noGrp="1"/>
          </p:cNvSpPr>
          <p:nvPr>
            <p:ph idx="1"/>
          </p:nvPr>
        </p:nvSpPr>
        <p:spPr/>
        <p:txBody>
          <a:bodyPr>
            <a:normAutofit/>
          </a:bodyPr>
          <a:lstStyle/>
          <a:p>
            <a:r>
              <a:rPr lang="tr-TR" sz="3600" dirty="0" smtClean="0">
                <a:solidFill>
                  <a:schemeClr val="accent2">
                    <a:lumMod val="75000"/>
                  </a:schemeClr>
                </a:solidFill>
                <a:latin typeface="+mj-lt"/>
              </a:rPr>
              <a:t>Aile</a:t>
            </a:r>
          </a:p>
          <a:p>
            <a:r>
              <a:rPr lang="tr-TR" dirty="0" smtClean="0"/>
              <a:t>Aşırı baskıcı otoriter aileler,</a:t>
            </a:r>
          </a:p>
          <a:p>
            <a:r>
              <a:rPr lang="tr-TR" dirty="0" smtClean="0"/>
              <a:t>Aşırı özgür ver serbest bırakan aileler</a:t>
            </a:r>
          </a:p>
          <a:p>
            <a:r>
              <a:rPr lang="tr-TR" dirty="0" smtClean="0"/>
              <a:t>Kararsız, dengesiz aileler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08720"/>
            <a:ext cx="8229600" cy="5415880"/>
          </a:xfrm>
        </p:spPr>
        <p:txBody>
          <a:bodyPr>
            <a:normAutofit/>
          </a:bodyPr>
          <a:lstStyle/>
          <a:p>
            <a:r>
              <a:rPr lang="tr-TR" sz="3600" dirty="0" smtClean="0">
                <a:solidFill>
                  <a:schemeClr val="accent2">
                    <a:lumMod val="75000"/>
                  </a:schemeClr>
                </a:solidFill>
                <a:latin typeface="+mj-lt"/>
              </a:rPr>
              <a:t>Öğrenci özellikleri ve ihtiyaçları</a:t>
            </a:r>
          </a:p>
          <a:p>
            <a:pPr lvl="1"/>
            <a:r>
              <a:rPr lang="tr-TR" dirty="0" smtClean="0"/>
              <a:t>Dikkat çekme isteği</a:t>
            </a:r>
          </a:p>
          <a:p>
            <a:pPr lvl="1"/>
            <a:r>
              <a:rPr lang="tr-TR" dirty="0" smtClean="0"/>
              <a:t>Güç arayışı</a:t>
            </a:r>
          </a:p>
          <a:p>
            <a:pPr lvl="1"/>
            <a:r>
              <a:rPr lang="tr-TR" dirty="0" smtClean="0"/>
              <a:t>İntikam arayışı</a:t>
            </a:r>
          </a:p>
          <a:p>
            <a:pPr lvl="1"/>
            <a:r>
              <a:rPr lang="tr-TR" dirty="0" smtClean="0"/>
              <a:t>Özgüven eksikliği</a:t>
            </a:r>
          </a:p>
          <a:p>
            <a:r>
              <a:rPr lang="tr-TR" dirty="0" err="1" smtClean="0"/>
              <a:t>Maslow’a</a:t>
            </a:r>
            <a:r>
              <a:rPr lang="tr-TR" dirty="0" smtClean="0"/>
              <a:t> göre ihtiyaçlar önemli</a:t>
            </a:r>
          </a:p>
          <a:p>
            <a:r>
              <a:rPr lang="tr-TR" dirty="0" err="1" smtClean="0"/>
              <a:t>Glaser</a:t>
            </a:r>
            <a:r>
              <a:rPr lang="tr-TR" dirty="0" smtClean="0"/>
              <a:t> ‘e göre nitelikli ve zevk alabilecekleri bir ortam</a:t>
            </a:r>
          </a:p>
          <a:p>
            <a:r>
              <a:rPr lang="tr-TR" dirty="0" err="1" smtClean="0"/>
              <a:t>Bruner’e</a:t>
            </a:r>
            <a:r>
              <a:rPr lang="tr-TR" dirty="0" smtClean="0"/>
              <a:t> göre başarılı olma, merak ve birlikte çalışma önemli</a:t>
            </a:r>
          </a:p>
          <a:p>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20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2000"/>
                                        <p:tgtEl>
                                          <p:spTgt spid="3">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pPr>
              <a:buNone/>
            </a:pPr>
            <a:r>
              <a:rPr lang="tr-TR" dirty="0" smtClean="0"/>
              <a:t>Öğrenci ihtiyaçlarını belirlerken;</a:t>
            </a:r>
          </a:p>
          <a:p>
            <a:r>
              <a:rPr lang="tr-TR" dirty="0" smtClean="0"/>
              <a:t>Gelişim özellikleri dikkate alınmalı</a:t>
            </a:r>
          </a:p>
          <a:p>
            <a:r>
              <a:rPr lang="tr-TR" dirty="0" smtClean="0"/>
              <a:t>Sorular yöneltilmeli</a:t>
            </a:r>
          </a:p>
          <a:p>
            <a:r>
              <a:rPr lang="tr-TR" dirty="0" smtClean="0"/>
              <a:t>Sistematik gözlem yapılmalı</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124744"/>
            <a:ext cx="8229600" cy="5199856"/>
          </a:xfrm>
        </p:spPr>
        <p:txBody>
          <a:bodyPr>
            <a:normAutofit/>
          </a:bodyPr>
          <a:lstStyle/>
          <a:p>
            <a:pPr>
              <a:buNone/>
            </a:pPr>
            <a:r>
              <a:rPr lang="tr-TR" sz="3600" dirty="0" smtClean="0">
                <a:solidFill>
                  <a:schemeClr val="accent2">
                    <a:lumMod val="75000"/>
                  </a:schemeClr>
                </a:solidFill>
                <a:latin typeface="+mj-lt"/>
              </a:rPr>
              <a:t>Akran grubu</a:t>
            </a:r>
          </a:p>
          <a:p>
            <a:r>
              <a:rPr lang="tr-TR" dirty="0" smtClean="0"/>
              <a:t>Grup psikolojisi çoğu zaman ön planda</a:t>
            </a:r>
          </a:p>
          <a:p>
            <a:r>
              <a:rPr lang="tr-TR" dirty="0" smtClean="0"/>
              <a:t>Katılan grubun yapısı önemli</a:t>
            </a:r>
          </a:p>
          <a:p>
            <a:pPr>
              <a:buNone/>
            </a:pPr>
            <a:r>
              <a:rPr lang="tr-TR" sz="3600" dirty="0" smtClean="0">
                <a:solidFill>
                  <a:schemeClr val="accent2">
                    <a:lumMod val="75000"/>
                  </a:schemeClr>
                </a:solidFill>
                <a:latin typeface="+mj-lt"/>
              </a:rPr>
              <a:t>Toplumsal Değişme</a:t>
            </a:r>
          </a:p>
          <a:p>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200" dirty="0" smtClean="0"/>
              <a:t>Ailelerin çocuk yetiştirme konusundaki yaklaşımlarında meydana gelen değişiklikler:</a:t>
            </a:r>
            <a:endParaRPr lang="tr-TR" sz="3200" dirty="0"/>
          </a:p>
        </p:txBody>
      </p:sp>
      <p:sp>
        <p:nvSpPr>
          <p:cNvPr id="3" name="2 İçerik Yer Tutucusu"/>
          <p:cNvSpPr>
            <a:spLocks noGrp="1"/>
          </p:cNvSpPr>
          <p:nvPr>
            <p:ph idx="1"/>
          </p:nvPr>
        </p:nvSpPr>
        <p:spPr/>
        <p:txBody>
          <a:bodyPr/>
          <a:lstStyle/>
          <a:p>
            <a:r>
              <a:rPr lang="tr-TR" dirty="0" smtClean="0"/>
              <a:t>Öğretmene ve okul kurallarına koşulsuz şartsız  itaat yaklaşımı zamanla değişmiştir. </a:t>
            </a:r>
          </a:p>
          <a:p>
            <a:r>
              <a:rPr lang="tr-TR" dirty="0" smtClean="0"/>
              <a:t>Bunun yerine çocuğun kişiliğinin gelişimine olanak sağlayacak daha serbest demokratik bir eğitim anlayışına bırakmıştır. </a:t>
            </a:r>
            <a:endParaRPr lang="tr-T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08720"/>
            <a:ext cx="8229600" cy="5415880"/>
          </a:xfrm>
        </p:spPr>
        <p:txBody>
          <a:bodyPr>
            <a:normAutofit/>
          </a:bodyPr>
          <a:lstStyle/>
          <a:p>
            <a:r>
              <a:rPr lang="tr-TR" sz="3600" dirty="0" smtClean="0">
                <a:solidFill>
                  <a:schemeClr val="accent2">
                    <a:lumMod val="75000"/>
                  </a:schemeClr>
                </a:solidFill>
                <a:latin typeface="+mj-lt"/>
              </a:rPr>
              <a:t>Aile yapısında meydana gelen değişiklikler</a:t>
            </a:r>
          </a:p>
          <a:p>
            <a:r>
              <a:rPr lang="tr-TR" sz="3600" dirty="0" smtClean="0">
                <a:solidFill>
                  <a:schemeClr val="accent2">
                    <a:lumMod val="75000"/>
                  </a:schemeClr>
                </a:solidFill>
                <a:latin typeface="+mj-lt"/>
              </a:rPr>
              <a:t>Ebeveynlerin çalışma koşullarındaki değişiklikler</a:t>
            </a:r>
          </a:p>
          <a:p>
            <a:r>
              <a:rPr lang="tr-TR" sz="3600" dirty="0" smtClean="0">
                <a:solidFill>
                  <a:schemeClr val="accent2">
                    <a:lumMod val="75000"/>
                  </a:schemeClr>
                </a:solidFill>
                <a:latin typeface="+mj-lt"/>
              </a:rPr>
              <a:t>Teknolojik gelişmeler</a:t>
            </a:r>
          </a:p>
          <a:p>
            <a:pPr marL="548640" lvl="2" indent="-274320">
              <a:buClr>
                <a:schemeClr val="accent3"/>
              </a:buClr>
              <a:buSzPct val="95000"/>
            </a:pPr>
            <a:r>
              <a:rPr lang="tr-TR" sz="2300" dirty="0" smtClean="0"/>
              <a:t>TV, Bilgisayar, oyuncaklar </a:t>
            </a:r>
          </a:p>
          <a:p>
            <a:pPr marL="274320" lvl="1" indent="-274320">
              <a:buClr>
                <a:schemeClr val="accent3"/>
              </a:buClr>
              <a:buSzPct val="95000"/>
            </a:pPr>
            <a:r>
              <a:rPr lang="tr-TR" sz="3600" dirty="0" smtClean="0">
                <a:solidFill>
                  <a:schemeClr val="accent2">
                    <a:lumMod val="75000"/>
                  </a:schemeClr>
                </a:solidFill>
                <a:latin typeface="+mj-lt"/>
              </a:rPr>
              <a:t>Ekonomik Yapıda Meydana Gelen Değişmeler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Sınıfta Olumsuz Öğrenci Davranışlarının Başlıca Nedenleri:</a:t>
            </a:r>
            <a:endParaRPr lang="tr-TR" dirty="0"/>
          </a:p>
        </p:txBody>
      </p:sp>
      <p:sp>
        <p:nvSpPr>
          <p:cNvPr id="3" name="2 İçerik Yer Tutucusu"/>
          <p:cNvSpPr>
            <a:spLocks noGrp="1"/>
          </p:cNvSpPr>
          <p:nvPr>
            <p:ph idx="1"/>
          </p:nvPr>
        </p:nvSpPr>
        <p:spPr/>
        <p:txBody>
          <a:bodyPr/>
          <a:lstStyle/>
          <a:p>
            <a:r>
              <a:rPr lang="tr-TR" dirty="0" smtClean="0"/>
              <a:t>Sıkılma</a:t>
            </a:r>
          </a:p>
          <a:p>
            <a:r>
              <a:rPr lang="tr-TR" dirty="0" smtClean="0"/>
              <a:t>Uzun süreli zihinsel çaba</a:t>
            </a:r>
          </a:p>
          <a:p>
            <a:r>
              <a:rPr lang="tr-TR" dirty="0" smtClean="0"/>
              <a:t>Beklenen işi yapamama</a:t>
            </a:r>
          </a:p>
          <a:p>
            <a:r>
              <a:rPr lang="tr-TR" dirty="0" smtClean="0"/>
              <a:t>Sosyal olma</a:t>
            </a:r>
          </a:p>
          <a:p>
            <a:r>
              <a:rPr lang="tr-TR" dirty="0" smtClean="0"/>
              <a:t>Düşük akademik özgüven</a:t>
            </a:r>
          </a:p>
          <a:p>
            <a:r>
              <a:rPr lang="tr-TR" dirty="0" smtClean="0"/>
              <a:t>Duygusal güçlükler</a:t>
            </a:r>
          </a:p>
          <a:p>
            <a:r>
              <a:rPr lang="tr-TR" dirty="0" smtClean="0"/>
              <a:t>Okula ve derslere yönelik olumsuz tutum</a:t>
            </a:r>
            <a:endParaRPr lang="tr-T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200" dirty="0" smtClean="0"/>
              <a:t>Öğretmenin istenmeyen öğrenci davranışına neden olan davranışları (</a:t>
            </a:r>
            <a:r>
              <a:rPr lang="tr-TR" sz="3200" dirty="0" err="1" smtClean="0"/>
              <a:t>Hingsworth</a:t>
            </a:r>
            <a:r>
              <a:rPr lang="tr-TR" sz="3200" dirty="0" smtClean="0"/>
              <a:t> &amp; Hoover):</a:t>
            </a:r>
            <a:endParaRPr lang="tr-TR" sz="3200" dirty="0"/>
          </a:p>
        </p:txBody>
      </p:sp>
      <p:sp>
        <p:nvSpPr>
          <p:cNvPr id="3" name="2 İçerik Yer Tutucusu"/>
          <p:cNvSpPr>
            <a:spLocks noGrp="1"/>
          </p:cNvSpPr>
          <p:nvPr>
            <p:ph idx="1"/>
          </p:nvPr>
        </p:nvSpPr>
        <p:spPr/>
        <p:txBody>
          <a:bodyPr>
            <a:normAutofit fontScale="85000" lnSpcReduction="20000"/>
          </a:bodyPr>
          <a:lstStyle/>
          <a:p>
            <a:r>
              <a:rPr lang="tr-TR" dirty="0" smtClean="0"/>
              <a:t>Günlük zaman veya şartlar için uygun olmayan etkinlik</a:t>
            </a:r>
          </a:p>
          <a:p>
            <a:r>
              <a:rPr lang="tr-TR" dirty="0" smtClean="0"/>
              <a:t>Alay etme, tutarsızlık</a:t>
            </a:r>
          </a:p>
          <a:p>
            <a:r>
              <a:rPr lang="tr-TR" dirty="0" smtClean="0"/>
              <a:t>Çok gürültülü konuşmak </a:t>
            </a:r>
          </a:p>
          <a:p>
            <a:r>
              <a:rPr lang="tr-TR" dirty="0" smtClean="0"/>
              <a:t>Kaba ve düşüncesiz olmak</a:t>
            </a:r>
          </a:p>
          <a:p>
            <a:r>
              <a:rPr lang="tr-TR" dirty="0" smtClean="0"/>
              <a:t>Gözde öğrencileri olmak</a:t>
            </a:r>
          </a:p>
          <a:p>
            <a:r>
              <a:rPr lang="tr-TR" dirty="0" smtClean="0"/>
              <a:t>herkese açık yerde öğrenciler hakkında dedikodu yapmak</a:t>
            </a:r>
          </a:p>
          <a:p>
            <a:r>
              <a:rPr lang="tr-TR" dirty="0" smtClean="0"/>
              <a:t>Ders ve sınıf amaçlarını öğrencilere anlatmada başarısızlık</a:t>
            </a:r>
          </a:p>
          <a:p>
            <a:r>
              <a:rPr lang="tr-TR" dirty="0" smtClean="0"/>
              <a:t>Her gün aynı yöntemi kullanmak</a:t>
            </a:r>
          </a:p>
          <a:p>
            <a:r>
              <a:rPr lang="tr-TR" dirty="0" smtClean="0"/>
              <a:t>Kullandığı öğretim tarzı</a:t>
            </a:r>
          </a:p>
          <a:p>
            <a:r>
              <a:rPr lang="tr-TR" dirty="0" smtClean="0"/>
              <a:t>Bireysel farklılıkları dikkate alma</a:t>
            </a:r>
          </a:p>
          <a:p>
            <a:r>
              <a:rPr lang="tr-TR" dirty="0" smtClean="0"/>
              <a:t>Açık olmayan ödevler</a:t>
            </a:r>
          </a:p>
          <a:p>
            <a:r>
              <a:rPr lang="tr-TR" dirty="0" smtClean="0"/>
              <a:t>Ezbere dayanan ölçmeye fazla önem verme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20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20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20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fade">
                                      <p:cBhvr>
                                        <p:cTn id="62" dur="20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Okulda başarısız olma riski taşıyan öğrenciler</a:t>
            </a:r>
            <a:endParaRPr lang="tr-TR" dirty="0"/>
          </a:p>
        </p:txBody>
      </p:sp>
      <p:sp>
        <p:nvSpPr>
          <p:cNvPr id="3" name="2 İçerik Yer Tutucusu"/>
          <p:cNvSpPr>
            <a:spLocks noGrp="1"/>
          </p:cNvSpPr>
          <p:nvPr>
            <p:ph idx="1"/>
          </p:nvPr>
        </p:nvSpPr>
        <p:spPr/>
        <p:txBody>
          <a:bodyPr>
            <a:normAutofit/>
          </a:bodyPr>
          <a:lstStyle/>
          <a:p>
            <a:r>
              <a:rPr lang="tr-TR" dirty="0" smtClean="0"/>
              <a:t>Ailesi ve diğer yetişkinlerle zayıf ilişkileri olan öğrenciler</a:t>
            </a:r>
          </a:p>
          <a:p>
            <a:r>
              <a:rPr lang="tr-TR" dirty="0" smtClean="0"/>
              <a:t>Kişisel yetersizlik ya da güç eksikliği hisseden öğrenciler</a:t>
            </a:r>
          </a:p>
          <a:p>
            <a:r>
              <a:rPr lang="tr-TR" dirty="0" smtClean="0"/>
              <a:t>Davranışları dış etmenlerden etkilenen öğrenciler</a:t>
            </a:r>
          </a:p>
          <a:p>
            <a:r>
              <a:rPr lang="tr-TR" dirty="0" smtClean="0"/>
              <a:t>Akademik başarı açısından kendine güven düzeyi düşük öğrenciler</a:t>
            </a:r>
          </a:p>
          <a:p>
            <a:r>
              <a:rPr lang="tr-TR" dirty="0" smtClean="0"/>
              <a:t>Sosyal biliş düzeyi </a:t>
            </a:r>
            <a:r>
              <a:rPr lang="tr-TR" smtClean="0"/>
              <a:t>zayıf öğrenciler</a:t>
            </a:r>
          </a:p>
          <a:p>
            <a:endParaRPr lang="tr-T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600" dirty="0" smtClean="0"/>
              <a:t>Öğretmenlerin olumsuz davranışları engellemek için kullandığı yöntemler:</a:t>
            </a:r>
            <a:endParaRPr lang="tr-TR" sz="3600" dirty="0"/>
          </a:p>
        </p:txBody>
      </p:sp>
      <p:sp>
        <p:nvSpPr>
          <p:cNvPr id="3" name="2 İçerik Yer Tutucusu"/>
          <p:cNvSpPr>
            <a:spLocks noGrp="1"/>
          </p:cNvSpPr>
          <p:nvPr>
            <p:ph idx="1"/>
          </p:nvPr>
        </p:nvSpPr>
        <p:spPr/>
        <p:txBody>
          <a:bodyPr/>
          <a:lstStyle/>
          <a:p>
            <a:r>
              <a:rPr lang="tr-TR" dirty="0" err="1" smtClean="0"/>
              <a:t>Bryson</a:t>
            </a:r>
            <a:r>
              <a:rPr lang="tr-TR" dirty="0" smtClean="0"/>
              <a:t>, öğretmenin ilk derslerinde gülme konusunda dikkatli davranması gereğini vurgulamak için “yılbaşı tatilinde kadar gülmeyiniz, eğer Einstein gülseydi, 20. yüzyılın en büyük formülü E=</a:t>
            </a:r>
            <a:r>
              <a:rPr lang="tr-TR" dirty="0" err="1" smtClean="0"/>
              <a:t>mc</a:t>
            </a:r>
            <a:r>
              <a:rPr lang="tr-TR" dirty="0" smtClean="0"/>
              <a:t>^2 değil, ER+P=C şeklinde </a:t>
            </a:r>
            <a:r>
              <a:rPr lang="tr-TR" dirty="0" err="1" smtClean="0"/>
              <a:t>olacaktı”örneğini</a:t>
            </a:r>
            <a:r>
              <a:rPr lang="tr-TR" dirty="0" smtClean="0"/>
              <a:t> vermiştir. </a:t>
            </a:r>
          </a:p>
          <a:p>
            <a:r>
              <a:rPr lang="tr-TR" dirty="0" smtClean="0"/>
              <a:t>(ER: </a:t>
            </a:r>
            <a:r>
              <a:rPr lang="tr-TR" dirty="0" err="1" smtClean="0"/>
              <a:t>Early</a:t>
            </a:r>
            <a:r>
              <a:rPr lang="tr-TR" dirty="0" smtClean="0"/>
              <a:t> </a:t>
            </a:r>
            <a:r>
              <a:rPr lang="tr-TR" dirty="0" err="1" smtClean="0"/>
              <a:t>Relaxion</a:t>
            </a:r>
            <a:r>
              <a:rPr lang="tr-TR" dirty="0" smtClean="0"/>
              <a:t>=Erken rahatlama, P: </a:t>
            </a:r>
            <a:r>
              <a:rPr lang="tr-TR" dirty="0" err="1" smtClean="0"/>
              <a:t>Pupils</a:t>
            </a:r>
            <a:r>
              <a:rPr lang="tr-TR" dirty="0" smtClean="0"/>
              <a:t>=öğrenciler, C:Chaos=Karmaşa)</a:t>
            </a:r>
            <a:endParaRPr lang="tr-T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636680"/>
          </a:xfrm>
        </p:spPr>
        <p:txBody>
          <a:bodyPr>
            <a:normAutofit fontScale="90000"/>
          </a:bodyPr>
          <a:lstStyle/>
          <a:p>
            <a:r>
              <a:rPr lang="tr-TR" sz="2800" dirty="0" smtClean="0"/>
              <a:t>Öğretmenlerin olumsuz davranışları engellemek için kullandığı yöntemler:</a:t>
            </a:r>
            <a:endParaRPr lang="tr-TR" sz="2800" dirty="0"/>
          </a:p>
        </p:txBody>
      </p:sp>
      <p:sp>
        <p:nvSpPr>
          <p:cNvPr id="3" name="2 İçerik Yer Tutucusu"/>
          <p:cNvSpPr>
            <a:spLocks noGrp="1"/>
          </p:cNvSpPr>
          <p:nvPr>
            <p:ph sz="half" idx="1"/>
          </p:nvPr>
        </p:nvSpPr>
        <p:spPr>
          <a:xfrm>
            <a:off x="457200" y="2204865"/>
            <a:ext cx="4038600" cy="4150060"/>
          </a:xfrm>
        </p:spPr>
        <p:txBody>
          <a:bodyPr>
            <a:normAutofit lnSpcReduction="10000"/>
          </a:bodyPr>
          <a:lstStyle/>
          <a:p>
            <a:r>
              <a:rPr lang="tr-TR" dirty="0" smtClean="0"/>
              <a:t>Küçük yanlışlarını görmezden gelme</a:t>
            </a:r>
          </a:p>
          <a:p>
            <a:r>
              <a:rPr lang="tr-TR" dirty="0" smtClean="0"/>
              <a:t>Göz teması</a:t>
            </a:r>
          </a:p>
          <a:p>
            <a:r>
              <a:rPr lang="tr-TR" dirty="0" smtClean="0"/>
              <a:t>Yaklaşma</a:t>
            </a:r>
          </a:p>
          <a:p>
            <a:r>
              <a:rPr lang="tr-TR" dirty="0" smtClean="0"/>
              <a:t>Uyarma</a:t>
            </a:r>
          </a:p>
          <a:p>
            <a:r>
              <a:rPr lang="tr-TR" dirty="0" smtClean="0"/>
              <a:t>Yerini değiştirme</a:t>
            </a:r>
          </a:p>
          <a:p>
            <a:r>
              <a:rPr lang="tr-TR" dirty="0" smtClean="0"/>
              <a:t>Kuralları hatırlatma</a:t>
            </a:r>
          </a:p>
          <a:p>
            <a:r>
              <a:rPr lang="tr-TR" dirty="0" smtClean="0"/>
              <a:t>Okul yönetimi ve rehberlik servisiyle iletişime geçme</a:t>
            </a:r>
          </a:p>
        </p:txBody>
      </p:sp>
      <p:sp>
        <p:nvSpPr>
          <p:cNvPr id="9" name="8 Dikdörtgen"/>
          <p:cNvSpPr/>
          <p:nvPr/>
        </p:nvSpPr>
        <p:spPr>
          <a:xfrm>
            <a:off x="467544" y="1340768"/>
            <a:ext cx="7992888" cy="461665"/>
          </a:xfrm>
          <a:prstGeom prst="rect">
            <a:avLst/>
          </a:prstGeom>
        </p:spPr>
        <p:txBody>
          <a:bodyPr wrap="square">
            <a:spAutoFit/>
          </a:bodyPr>
          <a:lstStyle/>
          <a:p>
            <a:r>
              <a:rPr lang="tr-TR" sz="2400" dirty="0" smtClean="0"/>
              <a:t>Olumsuz davranış gösteren öğrencilerin;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9860" name="Picture 4"/>
          <p:cNvPicPr>
            <a:picLocks noChangeAspect="1" noChangeArrowheads="1"/>
          </p:cNvPicPr>
          <p:nvPr/>
        </p:nvPicPr>
        <p:blipFill>
          <a:blip r:embed="rId3" cstate="print"/>
          <a:srcRect/>
          <a:stretch>
            <a:fillRect/>
          </a:stretch>
        </p:blipFill>
        <p:spPr bwMode="auto">
          <a:xfrm>
            <a:off x="539552" y="980728"/>
            <a:ext cx="7992888" cy="5544616"/>
          </a:xfrm>
          <a:prstGeom prst="rect">
            <a:avLst/>
          </a:prstGeom>
          <a:noFill/>
          <a:ln w="9525">
            <a:noFill/>
            <a:miter lim="800000"/>
            <a:headEnd/>
            <a:tailEnd/>
          </a:ln>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0882" name="Picture 2"/>
          <p:cNvPicPr>
            <a:picLocks noChangeAspect="1" noChangeArrowheads="1"/>
          </p:cNvPicPr>
          <p:nvPr/>
        </p:nvPicPr>
        <p:blipFill>
          <a:blip r:embed="rId3" cstate="print"/>
          <a:srcRect/>
          <a:stretch>
            <a:fillRect/>
          </a:stretch>
        </p:blipFill>
        <p:spPr bwMode="auto">
          <a:xfrm>
            <a:off x="539552" y="908720"/>
            <a:ext cx="7992888" cy="5616624"/>
          </a:xfrm>
          <a:prstGeom prst="rect">
            <a:avLst/>
          </a:prstGeom>
          <a:noFill/>
          <a:ln w="9525">
            <a:noFill/>
            <a:miter lim="800000"/>
            <a:headEnd/>
            <a:tailEnd/>
          </a:ln>
          <a:effec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8834" name="Picture 2"/>
          <p:cNvPicPr>
            <a:picLocks noChangeAspect="1" noChangeArrowheads="1"/>
          </p:cNvPicPr>
          <p:nvPr/>
        </p:nvPicPr>
        <p:blipFill>
          <a:blip r:embed="rId3" cstate="print"/>
          <a:srcRect/>
          <a:stretch>
            <a:fillRect/>
          </a:stretch>
        </p:blipFill>
        <p:spPr bwMode="auto">
          <a:xfrm>
            <a:off x="323528" y="332656"/>
            <a:ext cx="8222656" cy="616699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Jones</a:t>
            </a:r>
            <a:r>
              <a:rPr lang="tr-TR" dirty="0" smtClean="0"/>
              <a:t> Modeli</a:t>
            </a:r>
            <a:endParaRPr lang="tr-TR" dirty="0"/>
          </a:p>
        </p:txBody>
      </p:sp>
      <p:sp>
        <p:nvSpPr>
          <p:cNvPr id="3" name="2 Metin Yer Tutucusu"/>
          <p:cNvSpPr>
            <a:spLocks noGrp="1"/>
          </p:cNvSpPr>
          <p:nvPr>
            <p:ph type="body" idx="1"/>
          </p:nvPr>
        </p:nvSpPr>
        <p:spPr/>
        <p:txBody>
          <a:bodyPr/>
          <a:lstStyle/>
          <a:p>
            <a:r>
              <a:rPr lang="tr-TR" dirty="0" smtClean="0"/>
              <a:t>BEDEN DİLİ, GÜDÜLEME SİSTEMLERİ VE ETKİLİ YARDIM YOLUYLA DİSİPLİN </a:t>
            </a:r>
          </a:p>
          <a:p>
            <a:endParaRPr lang="tr-TR"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İstenmeyen davranışlar en çok ne zaman meydana gelir?</a:t>
            </a:r>
            <a:endParaRPr lang="tr-TR" dirty="0"/>
          </a:p>
        </p:txBody>
      </p:sp>
      <p:sp>
        <p:nvSpPr>
          <p:cNvPr id="3" name="2 İçerik Yer Tutucusu"/>
          <p:cNvSpPr>
            <a:spLocks noGrp="1"/>
          </p:cNvSpPr>
          <p:nvPr>
            <p:ph idx="1"/>
          </p:nvPr>
        </p:nvSpPr>
        <p:spPr/>
        <p:txBody>
          <a:bodyPr>
            <a:normAutofit/>
          </a:bodyPr>
          <a:lstStyle/>
          <a:p>
            <a:r>
              <a:rPr lang="tr-TR" dirty="0" smtClean="0"/>
              <a:t>Ders zamanının yaklaşık %50’si öğrenci istenmeyen davranışları ve görev dışı davranışlarla yitirilmektedir. </a:t>
            </a:r>
          </a:p>
          <a:p>
            <a:r>
              <a:rPr lang="tr-TR" dirty="0" smtClean="0"/>
              <a:t>Öğrenciler;</a:t>
            </a:r>
          </a:p>
          <a:p>
            <a:r>
              <a:rPr lang="tr-TR" dirty="0" smtClean="0"/>
              <a:t>Kendi çalışmalarına yöneldiklerinde,</a:t>
            </a:r>
          </a:p>
          <a:p>
            <a:r>
              <a:rPr lang="tr-TR" dirty="0" smtClean="0"/>
              <a:t>Ellerini kaldırmaya ve konuşmaya başladıklarında,</a:t>
            </a:r>
          </a:p>
          <a:p>
            <a:pPr>
              <a:buNone/>
            </a:pPr>
            <a:r>
              <a:rPr lang="tr-TR" dirty="0" smtClean="0"/>
              <a:t>İstenmeyen davranışlar meydana gelmeye başlar.</a:t>
            </a:r>
          </a:p>
          <a:p>
            <a:pPr>
              <a:buNone/>
            </a:pP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Jones</a:t>
            </a:r>
            <a:r>
              <a:rPr lang="tr-TR" dirty="0" smtClean="0"/>
              <a:t> Modeli’nin varsayımları</a:t>
            </a:r>
            <a:endParaRPr lang="tr-TR" dirty="0"/>
          </a:p>
        </p:txBody>
      </p:sp>
      <p:sp>
        <p:nvSpPr>
          <p:cNvPr id="3" name="2 İçerik Yer Tutucusu"/>
          <p:cNvSpPr>
            <a:spLocks noGrp="1"/>
          </p:cNvSpPr>
          <p:nvPr>
            <p:ph idx="1"/>
          </p:nvPr>
        </p:nvSpPr>
        <p:spPr/>
        <p:txBody>
          <a:bodyPr>
            <a:normAutofit lnSpcReduction="10000"/>
          </a:bodyPr>
          <a:lstStyle/>
          <a:p>
            <a:r>
              <a:rPr lang="tr-TR" dirty="0" smtClean="0"/>
              <a:t>Öğrencilerin öz kontrollerini oluştururken onlara yardımcı olmak ve onlara destek olmaktır. </a:t>
            </a:r>
          </a:p>
          <a:p>
            <a:r>
              <a:rPr lang="tr-TR" dirty="0" smtClean="0"/>
              <a:t>Vücut dilinin etkili kullanımı (sınıf yönetimi %90 etkili) </a:t>
            </a:r>
          </a:p>
          <a:p>
            <a:r>
              <a:rPr lang="tr-TR" dirty="0" smtClean="0"/>
              <a:t>İstenen davranışları motive etmek için teşvik sistemlerinin kullanılması. </a:t>
            </a:r>
          </a:p>
          <a:p>
            <a:r>
              <a:rPr lang="tr-TR" dirty="0" smtClean="0"/>
              <a:t>Derste zaman kullanımı</a:t>
            </a:r>
          </a:p>
          <a:p>
            <a:r>
              <a:rPr lang="tr-TR" dirty="0" smtClean="0"/>
              <a:t>Amaç;</a:t>
            </a:r>
          </a:p>
          <a:p>
            <a:pPr>
              <a:buNone/>
            </a:pPr>
            <a:r>
              <a:rPr lang="tr-TR" dirty="0" smtClean="0"/>
              <a:t>öğrenmenin en üst düzeye çıkarılması ve istenmeyen davranışların en aza indirilmesidir. </a:t>
            </a:r>
          </a:p>
          <a:p>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Vücut dilinin etkili kullanımı</a:t>
            </a:r>
            <a:endParaRPr lang="tr-TR" dirty="0"/>
          </a:p>
        </p:txBody>
      </p:sp>
      <p:sp>
        <p:nvSpPr>
          <p:cNvPr id="3" name="2 İçerik Yer Tutucusu"/>
          <p:cNvSpPr>
            <a:spLocks noGrp="1"/>
          </p:cNvSpPr>
          <p:nvPr>
            <p:ph idx="1"/>
          </p:nvPr>
        </p:nvSpPr>
        <p:spPr/>
        <p:txBody>
          <a:bodyPr/>
          <a:lstStyle/>
          <a:p>
            <a:r>
              <a:rPr lang="tr-TR" dirty="0" smtClean="0"/>
              <a:t>Göz teması</a:t>
            </a:r>
          </a:p>
          <a:p>
            <a:r>
              <a:rPr lang="tr-TR" dirty="0" smtClean="0"/>
              <a:t>Fiziksel Yakınlık </a:t>
            </a:r>
          </a:p>
          <a:p>
            <a:r>
              <a:rPr lang="tr-TR" dirty="0" smtClean="0"/>
              <a:t>Vücut duruşu</a:t>
            </a:r>
          </a:p>
          <a:p>
            <a:r>
              <a:rPr lang="tr-TR" dirty="0" smtClean="0"/>
              <a:t>Yüz ifadeleri</a:t>
            </a:r>
          </a:p>
          <a:p>
            <a:r>
              <a:rPr lang="tr-TR" dirty="0" smtClean="0"/>
              <a:t>El kol hareketleri</a:t>
            </a:r>
          </a:p>
          <a:p>
            <a:endParaRPr lang="tr-TR" dirty="0" smtClean="0"/>
          </a:p>
          <a:p>
            <a:endParaRPr lang="tr-TR"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Öncelikle beden dilinin kullanılmasının faydası nedir?</a:t>
            </a:r>
            <a:endParaRPr lang="tr-TR" dirty="0"/>
          </a:p>
        </p:txBody>
      </p:sp>
      <p:sp>
        <p:nvSpPr>
          <p:cNvPr id="3" name="2 İçerik Yer Tutucusu"/>
          <p:cNvSpPr>
            <a:spLocks noGrp="1"/>
          </p:cNvSpPr>
          <p:nvPr>
            <p:ph idx="1"/>
          </p:nvPr>
        </p:nvSpPr>
        <p:spPr/>
        <p:txBody>
          <a:bodyPr/>
          <a:lstStyle/>
          <a:p>
            <a:r>
              <a:rPr lang="tr-TR" dirty="0" smtClean="0"/>
              <a:t>Sözel çatışma yoktur</a:t>
            </a:r>
          </a:p>
          <a:p>
            <a:r>
              <a:rPr lang="tr-TR" dirty="0" smtClean="0"/>
              <a:t>Eğitim kesintiye uğramaz</a:t>
            </a:r>
          </a:p>
          <a:p>
            <a:r>
              <a:rPr lang="tr-TR" dirty="0" smtClean="0"/>
              <a:t>…</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600" dirty="0" smtClean="0"/>
              <a:t>İstenen davranışları motive etmek için teşvik sistemlerinin kullanılması</a:t>
            </a:r>
            <a:endParaRPr lang="tr-TR" sz="3600" dirty="0"/>
          </a:p>
        </p:txBody>
      </p:sp>
      <p:sp>
        <p:nvSpPr>
          <p:cNvPr id="3" name="2 İçerik Yer Tutucusu"/>
          <p:cNvSpPr>
            <a:spLocks noGrp="1"/>
          </p:cNvSpPr>
          <p:nvPr>
            <p:ph idx="1"/>
          </p:nvPr>
        </p:nvSpPr>
        <p:spPr/>
        <p:txBody>
          <a:bodyPr>
            <a:normAutofit lnSpcReduction="10000"/>
          </a:bodyPr>
          <a:lstStyle/>
          <a:p>
            <a:r>
              <a:rPr lang="tr-TR" dirty="0" smtClean="0"/>
              <a:t>Yıldız, not… (Sadece iyi öğrencilere kullanılıyor)</a:t>
            </a:r>
          </a:p>
          <a:p>
            <a:pPr lvl="1">
              <a:buNone/>
            </a:pPr>
            <a:r>
              <a:rPr lang="tr-TR" dirty="0" err="1" smtClean="0"/>
              <a:t>Jones</a:t>
            </a:r>
            <a:r>
              <a:rPr lang="tr-TR" dirty="0" smtClean="0"/>
              <a:t> her bir </a:t>
            </a:r>
            <a:r>
              <a:rPr lang="tr-TR" dirty="0" err="1" smtClean="0"/>
              <a:t>güdüleyicinin</a:t>
            </a:r>
            <a:r>
              <a:rPr lang="tr-TR" dirty="0" smtClean="0"/>
              <a:t> tüm gruba yönelik ve herkes için eşit derecede olmasını belirtmektedir. Sınıfın bazı bireyleri için olan </a:t>
            </a:r>
            <a:r>
              <a:rPr lang="tr-TR" dirty="0" err="1" smtClean="0"/>
              <a:t>güdüleyiciler</a:t>
            </a:r>
            <a:r>
              <a:rPr lang="tr-TR" dirty="0" smtClean="0"/>
              <a:t> iyi sınıf davranışını sağlamayacaktır.  </a:t>
            </a:r>
          </a:p>
          <a:p>
            <a:r>
              <a:rPr lang="tr-TR" dirty="0" err="1" smtClean="0"/>
              <a:t>Premack</a:t>
            </a:r>
            <a:r>
              <a:rPr lang="tr-TR" dirty="0" smtClean="0"/>
              <a:t> İlkesi (Gerçek teşvikler)</a:t>
            </a:r>
          </a:p>
          <a:p>
            <a:r>
              <a:rPr lang="tr-TR" dirty="0" smtClean="0"/>
              <a:t>Etkili yardım sağlama:</a:t>
            </a:r>
          </a:p>
          <a:p>
            <a:pPr lvl="1"/>
            <a:r>
              <a:rPr lang="tr-TR" dirty="0" smtClean="0"/>
              <a:t>Bağımlı olma sendromu. Bu, öğretmenlerin öğrenciler üzerinde durmadıkları ve sürekli yardım sağlamadıkları durumlarda öğrencilerin ödevlerini yapmada başarısızlığını ifade eder</a:t>
            </a:r>
          </a:p>
          <a:p>
            <a:pPr lvl="1"/>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2000"/>
                                        <p:tgtEl>
                                          <p:spTgt spid="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İpuçları</a:t>
            </a:r>
            <a:endParaRPr lang="tr-TR" dirty="0"/>
          </a:p>
        </p:txBody>
      </p:sp>
      <p:sp>
        <p:nvSpPr>
          <p:cNvPr id="3" name="2 İçerik Yer Tutucusu"/>
          <p:cNvSpPr>
            <a:spLocks noGrp="1"/>
          </p:cNvSpPr>
          <p:nvPr>
            <p:ph idx="1"/>
          </p:nvPr>
        </p:nvSpPr>
        <p:spPr/>
        <p:txBody>
          <a:bodyPr/>
          <a:lstStyle/>
          <a:p>
            <a:r>
              <a:rPr lang="tr-TR" dirty="0" smtClean="0"/>
              <a:t>Öğrencilerin öğretmene kolay ulaşabilmeleri ve öğretmenin rahat göz teması sağlayabilmesi için sınıfın oturma düzenini ayarlayın. Yarım daire şeklinde…</a:t>
            </a:r>
          </a:p>
          <a:p>
            <a:r>
              <a:rPr lang="tr-TR" dirty="0" smtClean="0"/>
              <a:t>Etkin yardım sağlayın.</a:t>
            </a:r>
            <a:endParaRPr lang="tr-TR"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1136650"/>
            <a:ext cx="7772400" cy="1065213"/>
          </a:xfrm>
        </p:spPr>
        <p:txBody>
          <a:bodyPr>
            <a:normAutofit fontScale="90000"/>
          </a:bodyPr>
          <a:lstStyle/>
          <a:p>
            <a:r>
              <a:rPr lang="tr-TR" dirty="0" err="1"/>
              <a:t>Curwin</a:t>
            </a:r>
            <a:r>
              <a:rPr lang="tr-TR" dirty="0"/>
              <a:t> ve </a:t>
            </a:r>
            <a:r>
              <a:rPr lang="tr-TR" dirty="0" err="1"/>
              <a:t>Mendler</a:t>
            </a:r>
            <a:r>
              <a:rPr lang="tr-TR" dirty="0"/>
              <a:t> Modeli</a:t>
            </a:r>
          </a:p>
        </p:txBody>
      </p:sp>
      <p:sp>
        <p:nvSpPr>
          <p:cNvPr id="3075" name="Rectangle 3"/>
          <p:cNvSpPr>
            <a:spLocks noGrp="1" noChangeArrowheads="1"/>
          </p:cNvSpPr>
          <p:nvPr>
            <p:ph type="subTitle" idx="1"/>
          </p:nvPr>
        </p:nvSpPr>
        <p:spPr/>
        <p:txBody>
          <a:bodyPr/>
          <a:lstStyle/>
          <a:p>
            <a:r>
              <a:rPr lang="tr-TR" dirty="0"/>
              <a:t>Değer ve Ümit Verme Yoluyla Disiplin Sağlama</a:t>
            </a:r>
          </a:p>
          <a:p>
            <a:r>
              <a:rPr lang="tr-TR" dirty="0" smtClean="0"/>
              <a:t>(Sadegül Akbaba </a:t>
            </a:r>
            <a:r>
              <a:rPr lang="tr-TR" dirty="0" err="1" smtClean="0"/>
              <a:t>Altun</a:t>
            </a:r>
            <a:r>
              <a:rPr lang="tr-TR"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500" fill="hold"/>
                                        <p:tgtEl>
                                          <p:spTgt spid="3074"/>
                                        </p:tgtEl>
                                        <p:attrNameLst>
                                          <p:attrName>ppt_w</p:attrName>
                                        </p:attrNameLst>
                                      </p:cBhvr>
                                      <p:tavLst>
                                        <p:tav tm="0">
                                          <p:val>
                                            <p:fltVal val="0"/>
                                          </p:val>
                                        </p:tav>
                                        <p:tav tm="100000">
                                          <p:val>
                                            <p:strVal val="#ppt_w"/>
                                          </p:val>
                                        </p:tav>
                                      </p:tavLst>
                                    </p:anim>
                                    <p:anim calcmode="lin" valueType="num">
                                      <p:cBhvr>
                                        <p:cTn id="8" dur="500" fill="hold"/>
                                        <p:tgtEl>
                                          <p:spTgt spid="307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3075">
                                            <p:txEl>
                                              <p:pRg st="0" end="0"/>
                                            </p:txEl>
                                          </p:spTgt>
                                        </p:tgtEl>
                                        <p:attrNameLst>
                                          <p:attrName>style.visibility</p:attrName>
                                        </p:attrNameLst>
                                      </p:cBhvr>
                                      <p:to>
                                        <p:strVal val="visible"/>
                                      </p:to>
                                    </p:set>
                                    <p:animEffect transition="in" filter="box(out)">
                                      <p:cBhvr>
                                        <p:cTn id="13" dur="500"/>
                                        <p:tgtEl>
                                          <p:spTgt spid="307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3075">
                                            <p:txEl>
                                              <p:pRg st="1" end="1"/>
                                            </p:txEl>
                                          </p:spTgt>
                                        </p:tgtEl>
                                        <p:attrNameLst>
                                          <p:attrName>style.visibility</p:attrName>
                                        </p:attrNameLst>
                                      </p:cBhvr>
                                      <p:to>
                                        <p:strVal val="visible"/>
                                      </p:to>
                                    </p:set>
                                    <p:animEffect transition="in" filter="box(out)">
                                      <p:cBhvr>
                                        <p:cTn id="18"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utoUpdateAnimBg="0"/>
      <p:bldP spid="3075" grpId="0" build="p"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r>
              <a:rPr lang="tr-TR" dirty="0" smtClean="0"/>
              <a:t>Sınıfta bir çok olumsuz öğrenci davranışı akademik beklentilerin düşük olmasından kaynaklanmaktadır. Öğretmenler etkili öğretimsel faaliyetlerden sorumludur ve bunu yaparken sınıf içi etkileşimi sağlayarak olumsuz davranışları en aza indirmelidir (</a:t>
            </a:r>
            <a:r>
              <a:rPr lang="tr-TR" dirty="0" err="1" smtClean="0"/>
              <a:t>Curwin</a:t>
            </a:r>
            <a:r>
              <a:rPr lang="tr-TR" dirty="0" smtClean="0"/>
              <a:t> ve </a:t>
            </a:r>
            <a:r>
              <a:rPr lang="tr-TR" dirty="0" err="1" smtClean="0"/>
              <a:t>Mendler</a:t>
            </a:r>
            <a:r>
              <a:rPr lang="tr-TR" dirty="0" smtClean="0"/>
              <a:t>, 1988)</a:t>
            </a:r>
          </a:p>
          <a:p>
            <a:r>
              <a:rPr lang="tr-TR" dirty="0" smtClean="0"/>
              <a:t>Disiplin problemlerinin çoğu özel sınıf kurallarının oluşturulmasının veya bu kurallara uyulmadığında oluşacak olası sorunların ihmal edilmesinden kaynaklanmaktadır.</a:t>
            </a:r>
            <a:endParaRPr lang="tr-TR"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İçerik Yer Tutucusu"/>
          <p:cNvSpPr>
            <a:spLocks noGrp="1"/>
          </p:cNvSpPr>
          <p:nvPr>
            <p:ph idx="1"/>
          </p:nvPr>
        </p:nvSpPr>
        <p:spPr>
          <a:xfrm>
            <a:off x="457200" y="1052736"/>
            <a:ext cx="8229600" cy="5271864"/>
          </a:xfrm>
        </p:spPr>
        <p:txBody>
          <a:bodyPr>
            <a:normAutofit fontScale="85000" lnSpcReduction="20000"/>
          </a:bodyPr>
          <a:lstStyle/>
          <a:p>
            <a:r>
              <a:rPr lang="tr-TR" dirty="0" err="1" smtClean="0"/>
              <a:t>Curwin</a:t>
            </a:r>
            <a:r>
              <a:rPr lang="tr-TR" dirty="0" smtClean="0"/>
              <a:t> ve </a:t>
            </a:r>
            <a:r>
              <a:rPr lang="tr-TR" dirty="0" err="1" smtClean="0"/>
              <a:t>Mendler</a:t>
            </a:r>
            <a:r>
              <a:rPr lang="tr-TR" dirty="0" smtClean="0"/>
              <a:t>, sınıfta baş edilmesi zor öğrencilerin istenmeyen davranışlarını önlemek üzere öğretmenlere şunları önermektedir.</a:t>
            </a:r>
          </a:p>
          <a:p>
            <a:r>
              <a:rPr lang="tr-TR" dirty="0" err="1" smtClean="0"/>
              <a:t>Hiperaktif</a:t>
            </a:r>
            <a:r>
              <a:rPr lang="tr-TR" dirty="0" smtClean="0"/>
              <a:t> öğrenciler: kendinize yakın oturtun. Ders sırasında hareket edebilecekleri alanın sınırlarını çiziniz.</a:t>
            </a:r>
          </a:p>
          <a:p>
            <a:r>
              <a:rPr lang="tr-TR" dirty="0" smtClean="0"/>
              <a:t>Dikkati çabuk dağılan öğrenciler: Duvar kenarına oturtunuz</a:t>
            </a:r>
          </a:p>
          <a:p>
            <a:r>
              <a:rPr lang="tr-TR" dirty="0" smtClean="0"/>
              <a:t>İş yapmak istemeyen öğrenciler:  yapılacak işlerin listesini zaman limiti ile birlikte yaz.</a:t>
            </a:r>
          </a:p>
          <a:p>
            <a:r>
              <a:rPr lang="tr-TR" dirty="0" smtClean="0"/>
              <a:t>Hafızası zayıf öğrenciler: İşi küçük parçalara ayır. Talimatları en fazla ikişer ikişer ver</a:t>
            </a:r>
          </a:p>
          <a:p>
            <a:r>
              <a:rPr lang="tr-TR" dirty="0" smtClean="0"/>
              <a:t>Motivasyonu düşük öğrenciler: Her bir gelişmeyi kaydetmek üzere tablo hazırla</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2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20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20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tr-TR"/>
              <a:t>Sınıf disiplinine katkıları</a:t>
            </a:r>
          </a:p>
        </p:txBody>
      </p:sp>
      <p:sp>
        <p:nvSpPr>
          <p:cNvPr id="5123" name="Rectangle 3"/>
          <p:cNvSpPr>
            <a:spLocks noGrp="1" noChangeArrowheads="1"/>
          </p:cNvSpPr>
          <p:nvPr>
            <p:ph idx="1"/>
          </p:nvPr>
        </p:nvSpPr>
        <p:spPr/>
        <p:txBody>
          <a:bodyPr>
            <a:normAutofit fontScale="85000" lnSpcReduction="10000"/>
          </a:bodyPr>
          <a:lstStyle/>
          <a:p>
            <a:r>
              <a:rPr lang="tr-TR" dirty="0"/>
              <a:t> “ümitsiz” olarak </a:t>
            </a:r>
            <a:r>
              <a:rPr lang="tr-TR" dirty="0" smtClean="0"/>
              <a:t>tanımlanan öğrencilere </a:t>
            </a:r>
            <a:r>
              <a:rPr lang="tr-TR" sz="3400" dirty="0"/>
              <a:t>özel önem ve dikkat verilmeden</a:t>
            </a:r>
            <a:r>
              <a:rPr lang="tr-TR" dirty="0"/>
              <a:t> davranıldığında başarısızlık kaçınılmazdır. </a:t>
            </a:r>
          </a:p>
          <a:p>
            <a:pPr algn="just"/>
            <a:r>
              <a:rPr lang="tr-TR" dirty="0"/>
              <a:t>ümitsiz öğrencilerin neye gereksinim duyduklarını açıklarlar ve bu </a:t>
            </a:r>
            <a:r>
              <a:rPr lang="tr-TR" dirty="0" smtClean="0"/>
              <a:t>öğrencilerin </a:t>
            </a:r>
            <a:r>
              <a:rPr lang="tr-TR" dirty="0" err="1" smtClean="0"/>
              <a:t>davranılşarını</a:t>
            </a:r>
            <a:r>
              <a:rPr lang="tr-TR" dirty="0" smtClean="0"/>
              <a:t> </a:t>
            </a:r>
            <a:r>
              <a:rPr lang="tr-TR" dirty="0"/>
              <a:t>düzeltmede öğretmenlere yardım edecek stratejiler sağlarlar. </a:t>
            </a:r>
            <a:endParaRPr lang="tr-TR" dirty="0" smtClean="0"/>
          </a:p>
          <a:p>
            <a:pPr algn="just"/>
            <a:r>
              <a:rPr lang="tr-TR" dirty="0" smtClean="0"/>
              <a:t>Bu modelde öğretmenler öğrencilere, hareketlerinin bir sonucu olarak seçenekler sunarlar, espri güçlerini kullanırlar. Öğretmenler, öğrencilerin sınıf içinde gösterdikleri davranışlardan sorumludurlar. </a:t>
            </a:r>
            <a:endParaRPr lang="tr-TR" dirty="0"/>
          </a:p>
          <a:p>
            <a:pPr algn="just"/>
            <a:endParaRPr lang="tr-TR" dirty="0"/>
          </a:p>
          <a:p>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box(out)">
                                      <p:cBhvr>
                                        <p:cTn id="7" dur="500"/>
                                        <p:tgtEl>
                                          <p:spTgt spid="51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5123">
                                            <p:txEl>
                                              <p:pRg st="1" end="1"/>
                                            </p:txEl>
                                          </p:spTgt>
                                        </p:tgtEl>
                                        <p:attrNameLst>
                                          <p:attrName>style.visibility</p:attrName>
                                        </p:attrNameLst>
                                      </p:cBhvr>
                                      <p:to>
                                        <p:strVal val="visible"/>
                                      </p:to>
                                    </p:set>
                                    <p:animEffect transition="in" filter="box(out)">
                                      <p:cBhvr>
                                        <p:cTn id="12" dur="500"/>
                                        <p:tgtEl>
                                          <p:spTgt spid="51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5123">
                                            <p:txEl>
                                              <p:pRg st="2" end="2"/>
                                            </p:txEl>
                                          </p:spTgt>
                                        </p:tgtEl>
                                        <p:attrNameLst>
                                          <p:attrName>style.visibility</p:attrName>
                                        </p:attrNameLst>
                                      </p:cBhvr>
                                      <p:to>
                                        <p:strVal val="visible"/>
                                      </p:to>
                                    </p:set>
                                    <p:animEffect transition="in" filter="box(out)">
                                      <p:cBhvr>
                                        <p:cTn id="17" dur="500"/>
                                        <p:tgtEl>
                                          <p:spTgt spid="51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build="p"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95536" y="692696"/>
            <a:ext cx="8229600" cy="1143000"/>
          </a:xfrm>
        </p:spPr>
        <p:txBody>
          <a:bodyPr/>
          <a:lstStyle/>
          <a:p>
            <a:r>
              <a:rPr lang="tr-TR" dirty="0" smtClean="0"/>
              <a:t>Beş önemli prensip</a:t>
            </a:r>
            <a:endParaRPr lang="tr-TR" dirty="0"/>
          </a:p>
        </p:txBody>
      </p:sp>
      <p:sp>
        <p:nvSpPr>
          <p:cNvPr id="3" name="2 İçerik Yer Tutucusu"/>
          <p:cNvSpPr>
            <a:spLocks noGrp="1"/>
          </p:cNvSpPr>
          <p:nvPr>
            <p:ph idx="1"/>
          </p:nvPr>
        </p:nvSpPr>
        <p:spPr/>
        <p:txBody>
          <a:bodyPr/>
          <a:lstStyle/>
          <a:p>
            <a:pPr lvl="1">
              <a:lnSpc>
                <a:spcPct val="90000"/>
              </a:lnSpc>
            </a:pPr>
            <a:r>
              <a:rPr lang="tr-TR" dirty="0" smtClean="0"/>
              <a:t>Disiplin öğretimin önemli bir parçasıdır.</a:t>
            </a:r>
          </a:p>
          <a:p>
            <a:pPr lvl="1">
              <a:lnSpc>
                <a:spcPct val="90000"/>
              </a:lnSpc>
            </a:pPr>
            <a:r>
              <a:rPr lang="tr-TR" dirty="0" smtClean="0"/>
              <a:t>Kısa süreli çözümler  nadiren etkilidir. </a:t>
            </a:r>
          </a:p>
          <a:p>
            <a:pPr lvl="1">
              <a:lnSpc>
                <a:spcPct val="90000"/>
              </a:lnSpc>
            </a:pPr>
            <a:r>
              <a:rPr lang="tr-TR" dirty="0" smtClean="0"/>
              <a:t>Öğrencilere her zaman değer verilmelidir.</a:t>
            </a:r>
          </a:p>
          <a:p>
            <a:pPr lvl="1">
              <a:lnSpc>
                <a:spcPct val="90000"/>
              </a:lnSpc>
            </a:pPr>
            <a:r>
              <a:rPr lang="tr-TR" dirty="0" smtClean="0"/>
              <a:t>Disiplin öğrenme motivasyonunu kesintiye uğratmamalıdır.</a:t>
            </a:r>
          </a:p>
          <a:p>
            <a:pPr lvl="1">
              <a:lnSpc>
                <a:spcPct val="90000"/>
              </a:lnSpc>
            </a:pPr>
            <a:r>
              <a:rPr lang="tr-TR" dirty="0" smtClean="0"/>
              <a:t>Sorumluluk, boyun eğmeden çok daha önemlidir. </a:t>
            </a:r>
            <a:endParaRPr lang="en-US" dirty="0" smtClean="0"/>
          </a:p>
          <a:p>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4"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5" dur="10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1"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2" dur="10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p:cTn id="27"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8"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9" dur="1000"/>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 calcmode="lin" valueType="num">
                                      <p:cBhvr>
                                        <p:cTn id="34"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5"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6" dur="1000"/>
                                        <p:tgtEl>
                                          <p:spTgt spid="3">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5" presetClass="entr" presetSubtype="0" fill="hold" grpId="0"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 calcmode="lin" valueType="num">
                                      <p:cBhvr>
                                        <p:cTn id="41"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42"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43"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95536" y="0"/>
            <a:ext cx="8229600" cy="1143000"/>
          </a:xfrm>
        </p:spPr>
        <p:txBody>
          <a:bodyPr/>
          <a:lstStyle/>
          <a:p>
            <a:r>
              <a:rPr lang="tr-TR" dirty="0"/>
              <a:t>Sınıf disiplinine katkıları</a:t>
            </a:r>
          </a:p>
        </p:txBody>
      </p:sp>
      <p:sp>
        <p:nvSpPr>
          <p:cNvPr id="4099" name="Rectangle 3"/>
          <p:cNvSpPr>
            <a:spLocks noGrp="1" noChangeArrowheads="1"/>
          </p:cNvSpPr>
          <p:nvPr>
            <p:ph idx="1"/>
          </p:nvPr>
        </p:nvSpPr>
        <p:spPr>
          <a:xfrm>
            <a:off x="250825" y="1844824"/>
            <a:ext cx="8207375" cy="4536926"/>
          </a:xfrm>
        </p:spPr>
        <p:txBody>
          <a:bodyPr/>
          <a:lstStyle/>
          <a:p>
            <a:r>
              <a:rPr lang="tr-TR" sz="2600" dirty="0"/>
              <a:t>En büyük katkıları, öğrenciye en üst derecede değer ve ümit vererek sınıf davranışını geliştirme stratejileri olmuştur.</a:t>
            </a:r>
          </a:p>
          <a:p>
            <a:r>
              <a:rPr lang="tr-TR" sz="2600" dirty="0"/>
              <a:t> Fikirleri özellikle kronikleşen istenmeyen davranışlı öğrencilerle çalışan öğretmenlere faydalı  olmaktadır. </a:t>
            </a:r>
          </a:p>
          <a:p>
            <a:r>
              <a:rPr lang="tr-TR" sz="2600" dirty="0" err="1"/>
              <a:t>Curwin</a:t>
            </a:r>
            <a:r>
              <a:rPr lang="tr-TR" sz="2600" dirty="0"/>
              <a:t> ve </a:t>
            </a:r>
            <a:r>
              <a:rPr lang="tr-TR" sz="2600" dirty="0" err="1"/>
              <a:t>Mendler’in</a:t>
            </a:r>
            <a:r>
              <a:rPr lang="tr-TR" sz="2600" dirty="0"/>
              <a:t> belirttiğine göre sınıfın yaklaşık yüzde 5’ini oluşturan bu öğrenciler, </a:t>
            </a:r>
          </a:p>
          <a:p>
            <a:r>
              <a:rPr lang="tr-TR" sz="2600" dirty="0"/>
              <a:t>özellikle öğretimi engellerler,</a:t>
            </a:r>
          </a:p>
          <a:p>
            <a:r>
              <a:rPr lang="tr-TR" sz="2600" dirty="0"/>
              <a:t> öğrenmeye zarar verirler ve </a:t>
            </a:r>
          </a:p>
          <a:p>
            <a:r>
              <a:rPr lang="tr-TR" sz="2600" dirty="0"/>
              <a:t>öğretmene hayatı çekilmez hale getirirler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500" fill="hold"/>
                                        <p:tgtEl>
                                          <p:spTgt spid="4098"/>
                                        </p:tgtEl>
                                        <p:attrNameLst>
                                          <p:attrName>ppt_w</p:attrName>
                                        </p:attrNameLst>
                                      </p:cBhvr>
                                      <p:tavLst>
                                        <p:tav tm="0">
                                          <p:val>
                                            <p:fltVal val="0"/>
                                          </p:val>
                                        </p:tav>
                                        <p:tav tm="100000">
                                          <p:val>
                                            <p:strVal val="#ppt_w"/>
                                          </p:val>
                                        </p:tav>
                                      </p:tavLst>
                                    </p:anim>
                                    <p:anim calcmode="lin" valueType="num">
                                      <p:cBhvr>
                                        <p:cTn id="8" dur="500" fill="hold"/>
                                        <p:tgtEl>
                                          <p:spTgt spid="409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4099">
                                            <p:txEl>
                                              <p:pRg st="0" end="0"/>
                                            </p:txEl>
                                          </p:spTgt>
                                        </p:tgtEl>
                                        <p:attrNameLst>
                                          <p:attrName>style.visibility</p:attrName>
                                        </p:attrNameLst>
                                      </p:cBhvr>
                                      <p:to>
                                        <p:strVal val="visible"/>
                                      </p:to>
                                    </p:set>
                                    <p:animEffect transition="in" filter="box(out)">
                                      <p:cBhvr>
                                        <p:cTn id="13" dur="500"/>
                                        <p:tgtEl>
                                          <p:spTgt spid="4099">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4099">
                                            <p:txEl>
                                              <p:pRg st="1" end="1"/>
                                            </p:txEl>
                                          </p:spTgt>
                                        </p:tgtEl>
                                        <p:attrNameLst>
                                          <p:attrName>style.visibility</p:attrName>
                                        </p:attrNameLst>
                                      </p:cBhvr>
                                      <p:to>
                                        <p:strVal val="visible"/>
                                      </p:to>
                                    </p:set>
                                    <p:animEffect transition="in" filter="box(out)">
                                      <p:cBhvr>
                                        <p:cTn id="18" dur="500"/>
                                        <p:tgtEl>
                                          <p:spTgt spid="4099">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32" fill="hold" grpId="0" nodeType="clickEffect">
                                  <p:stCondLst>
                                    <p:cond delay="0"/>
                                  </p:stCondLst>
                                  <p:childTnLst>
                                    <p:set>
                                      <p:cBhvr>
                                        <p:cTn id="22" dur="1" fill="hold">
                                          <p:stCondLst>
                                            <p:cond delay="0"/>
                                          </p:stCondLst>
                                        </p:cTn>
                                        <p:tgtEl>
                                          <p:spTgt spid="4099">
                                            <p:txEl>
                                              <p:pRg st="2" end="2"/>
                                            </p:txEl>
                                          </p:spTgt>
                                        </p:tgtEl>
                                        <p:attrNameLst>
                                          <p:attrName>style.visibility</p:attrName>
                                        </p:attrNameLst>
                                      </p:cBhvr>
                                      <p:to>
                                        <p:strVal val="visible"/>
                                      </p:to>
                                    </p:set>
                                    <p:animEffect transition="in" filter="box(out)">
                                      <p:cBhvr>
                                        <p:cTn id="23" dur="500"/>
                                        <p:tgtEl>
                                          <p:spTgt spid="409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32" fill="hold" grpId="0" nodeType="clickEffect">
                                  <p:stCondLst>
                                    <p:cond delay="0"/>
                                  </p:stCondLst>
                                  <p:childTnLst>
                                    <p:set>
                                      <p:cBhvr>
                                        <p:cTn id="27" dur="1" fill="hold">
                                          <p:stCondLst>
                                            <p:cond delay="0"/>
                                          </p:stCondLst>
                                        </p:cTn>
                                        <p:tgtEl>
                                          <p:spTgt spid="4099">
                                            <p:txEl>
                                              <p:pRg st="3" end="3"/>
                                            </p:txEl>
                                          </p:spTgt>
                                        </p:tgtEl>
                                        <p:attrNameLst>
                                          <p:attrName>style.visibility</p:attrName>
                                        </p:attrNameLst>
                                      </p:cBhvr>
                                      <p:to>
                                        <p:strVal val="visible"/>
                                      </p:to>
                                    </p:set>
                                    <p:animEffect transition="in" filter="box(out)">
                                      <p:cBhvr>
                                        <p:cTn id="28" dur="500"/>
                                        <p:tgtEl>
                                          <p:spTgt spid="4099">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32" fill="hold" grpId="0" nodeType="clickEffect">
                                  <p:stCondLst>
                                    <p:cond delay="0"/>
                                  </p:stCondLst>
                                  <p:childTnLst>
                                    <p:set>
                                      <p:cBhvr>
                                        <p:cTn id="32" dur="1" fill="hold">
                                          <p:stCondLst>
                                            <p:cond delay="0"/>
                                          </p:stCondLst>
                                        </p:cTn>
                                        <p:tgtEl>
                                          <p:spTgt spid="4099">
                                            <p:txEl>
                                              <p:pRg st="4" end="4"/>
                                            </p:txEl>
                                          </p:spTgt>
                                        </p:tgtEl>
                                        <p:attrNameLst>
                                          <p:attrName>style.visibility</p:attrName>
                                        </p:attrNameLst>
                                      </p:cBhvr>
                                      <p:to>
                                        <p:strVal val="visible"/>
                                      </p:to>
                                    </p:set>
                                    <p:animEffect transition="in" filter="box(out)">
                                      <p:cBhvr>
                                        <p:cTn id="33" dur="500"/>
                                        <p:tgtEl>
                                          <p:spTgt spid="4099">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4" presetClass="entr" presetSubtype="32" fill="hold" grpId="0" nodeType="clickEffect">
                                  <p:stCondLst>
                                    <p:cond delay="0"/>
                                  </p:stCondLst>
                                  <p:childTnLst>
                                    <p:set>
                                      <p:cBhvr>
                                        <p:cTn id="37" dur="1" fill="hold">
                                          <p:stCondLst>
                                            <p:cond delay="0"/>
                                          </p:stCondLst>
                                        </p:cTn>
                                        <p:tgtEl>
                                          <p:spTgt spid="4099">
                                            <p:txEl>
                                              <p:pRg st="5" end="5"/>
                                            </p:txEl>
                                          </p:spTgt>
                                        </p:tgtEl>
                                        <p:attrNameLst>
                                          <p:attrName>style.visibility</p:attrName>
                                        </p:attrNameLst>
                                      </p:cBhvr>
                                      <p:to>
                                        <p:strVal val="visible"/>
                                      </p:to>
                                    </p:set>
                                    <p:animEffect transition="in" filter="box(out)">
                                      <p:cBhvr>
                                        <p:cTn id="38" dur="500"/>
                                        <p:tgtEl>
                                          <p:spTgt spid="40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utoUpdateAnimBg="0"/>
      <p:bldP spid="4099" grpId="0" build="p"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tr-TR"/>
              <a:t>Temel kavramlar</a:t>
            </a:r>
          </a:p>
        </p:txBody>
      </p:sp>
      <p:sp>
        <p:nvSpPr>
          <p:cNvPr id="7171" name="Rectangle 3"/>
          <p:cNvSpPr>
            <a:spLocks noGrp="1" noChangeArrowheads="1"/>
          </p:cNvSpPr>
          <p:nvPr>
            <p:ph idx="1"/>
          </p:nvPr>
        </p:nvSpPr>
        <p:spPr/>
        <p:txBody>
          <a:bodyPr/>
          <a:lstStyle/>
          <a:p>
            <a:pPr>
              <a:lnSpc>
                <a:spcPct val="80000"/>
              </a:lnSpc>
            </a:pPr>
            <a:r>
              <a:rPr lang="tr-TR" sz="2100" dirty="0"/>
              <a:t>Davranışsal tehlike,</a:t>
            </a:r>
          </a:p>
          <a:p>
            <a:pPr>
              <a:lnSpc>
                <a:spcPct val="80000"/>
              </a:lnSpc>
            </a:pPr>
            <a:r>
              <a:rPr lang="tr-TR" sz="2100" dirty="0"/>
              <a:t> ümit, </a:t>
            </a:r>
          </a:p>
          <a:p>
            <a:pPr>
              <a:lnSpc>
                <a:spcPct val="80000"/>
              </a:lnSpc>
            </a:pPr>
            <a:r>
              <a:rPr lang="tr-TR" sz="2100" dirty="0"/>
              <a:t>değer, </a:t>
            </a:r>
          </a:p>
          <a:p>
            <a:pPr>
              <a:lnSpc>
                <a:spcPct val="80000"/>
              </a:lnSpc>
            </a:pPr>
            <a:r>
              <a:rPr lang="tr-TR" sz="2100" dirty="0"/>
              <a:t>okul profesyonelleri ve alıcılar, </a:t>
            </a:r>
          </a:p>
          <a:p>
            <a:pPr>
              <a:lnSpc>
                <a:spcPct val="80000"/>
              </a:lnSpc>
            </a:pPr>
            <a:r>
              <a:rPr lang="tr-TR" sz="2100" dirty="0"/>
              <a:t>etkili disiplinin önemli prensipleri,</a:t>
            </a:r>
          </a:p>
          <a:p>
            <a:pPr>
              <a:lnSpc>
                <a:spcPct val="80000"/>
              </a:lnSpc>
            </a:pPr>
            <a:r>
              <a:rPr lang="tr-TR" sz="2100" dirty="0"/>
              <a:t> </a:t>
            </a:r>
            <a:r>
              <a:rPr lang="tr-TR" sz="2100" dirty="0" smtClean="0"/>
              <a:t>uzun </a:t>
            </a:r>
            <a:r>
              <a:rPr lang="tr-TR" sz="2100" dirty="0"/>
              <a:t>dönemli çözümler, </a:t>
            </a:r>
          </a:p>
          <a:p>
            <a:pPr>
              <a:lnSpc>
                <a:spcPct val="80000"/>
              </a:lnSpc>
            </a:pPr>
            <a:r>
              <a:rPr lang="tr-TR" sz="2100" dirty="0"/>
              <a:t>Sorumluluk-itaat, </a:t>
            </a:r>
          </a:p>
          <a:p>
            <a:pPr>
              <a:lnSpc>
                <a:spcPct val="80000"/>
              </a:lnSpc>
            </a:pPr>
            <a:r>
              <a:rPr lang="tr-TR" sz="2100" dirty="0"/>
              <a:t>disiplinin boyutları, </a:t>
            </a:r>
          </a:p>
          <a:p>
            <a:pPr>
              <a:lnSpc>
                <a:spcPct val="80000"/>
              </a:lnSpc>
            </a:pPr>
            <a:r>
              <a:rPr lang="tr-TR" sz="2100" dirty="0"/>
              <a:t>sonuçlar, </a:t>
            </a:r>
          </a:p>
          <a:p>
            <a:pPr>
              <a:lnSpc>
                <a:spcPct val="80000"/>
              </a:lnSpc>
            </a:pPr>
            <a:r>
              <a:rPr lang="tr-TR" sz="2100" dirty="0"/>
              <a:t>baş kaldırma kuralı, </a:t>
            </a:r>
          </a:p>
          <a:p>
            <a:pPr>
              <a:lnSpc>
                <a:spcPct val="80000"/>
              </a:lnSpc>
            </a:pPr>
            <a:r>
              <a:rPr lang="tr-TR" sz="2100" dirty="0"/>
              <a:t>sosyal sözleşme, </a:t>
            </a:r>
          </a:p>
          <a:p>
            <a:pPr>
              <a:lnSpc>
                <a:spcPct val="80000"/>
              </a:lnSpc>
            </a:pPr>
            <a:r>
              <a:rPr lang="tr-TR" sz="2100" dirty="0"/>
              <a:t>artışı önleme, </a:t>
            </a:r>
          </a:p>
          <a:p>
            <a:pPr>
              <a:lnSpc>
                <a:spcPct val="80000"/>
              </a:lnSpc>
            </a:pPr>
            <a:r>
              <a:rPr lang="tr-TR" sz="2100" dirty="0"/>
              <a:t>sorunlu öğrenciyi motive etme.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p:cTn id="7" dur="500" fill="hold"/>
                                        <p:tgtEl>
                                          <p:spTgt spid="7170"/>
                                        </p:tgtEl>
                                        <p:attrNameLst>
                                          <p:attrName>ppt_w</p:attrName>
                                        </p:attrNameLst>
                                      </p:cBhvr>
                                      <p:tavLst>
                                        <p:tav tm="0">
                                          <p:val>
                                            <p:fltVal val="0"/>
                                          </p:val>
                                        </p:tav>
                                        <p:tav tm="100000">
                                          <p:val>
                                            <p:strVal val="#ppt_w"/>
                                          </p:val>
                                        </p:tav>
                                      </p:tavLst>
                                    </p:anim>
                                    <p:anim calcmode="lin" valueType="num">
                                      <p:cBhvr>
                                        <p:cTn id="8" dur="500" fill="hold"/>
                                        <p:tgtEl>
                                          <p:spTgt spid="717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7171">
                                            <p:txEl>
                                              <p:pRg st="0" end="0"/>
                                            </p:txEl>
                                          </p:spTgt>
                                        </p:tgtEl>
                                        <p:attrNameLst>
                                          <p:attrName>style.visibility</p:attrName>
                                        </p:attrNameLst>
                                      </p:cBhvr>
                                      <p:to>
                                        <p:strVal val="visible"/>
                                      </p:to>
                                    </p:set>
                                    <p:animEffect transition="in" filter="box(out)">
                                      <p:cBhvr>
                                        <p:cTn id="13" dur="500"/>
                                        <p:tgtEl>
                                          <p:spTgt spid="7171">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7171">
                                            <p:txEl>
                                              <p:pRg st="1" end="1"/>
                                            </p:txEl>
                                          </p:spTgt>
                                        </p:tgtEl>
                                        <p:attrNameLst>
                                          <p:attrName>style.visibility</p:attrName>
                                        </p:attrNameLst>
                                      </p:cBhvr>
                                      <p:to>
                                        <p:strVal val="visible"/>
                                      </p:to>
                                    </p:set>
                                    <p:animEffect transition="in" filter="box(out)">
                                      <p:cBhvr>
                                        <p:cTn id="18" dur="500"/>
                                        <p:tgtEl>
                                          <p:spTgt spid="7171">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32" fill="hold" grpId="0" nodeType="clickEffect">
                                  <p:stCondLst>
                                    <p:cond delay="0"/>
                                  </p:stCondLst>
                                  <p:childTnLst>
                                    <p:set>
                                      <p:cBhvr>
                                        <p:cTn id="22" dur="1" fill="hold">
                                          <p:stCondLst>
                                            <p:cond delay="0"/>
                                          </p:stCondLst>
                                        </p:cTn>
                                        <p:tgtEl>
                                          <p:spTgt spid="7171">
                                            <p:txEl>
                                              <p:pRg st="2" end="2"/>
                                            </p:txEl>
                                          </p:spTgt>
                                        </p:tgtEl>
                                        <p:attrNameLst>
                                          <p:attrName>style.visibility</p:attrName>
                                        </p:attrNameLst>
                                      </p:cBhvr>
                                      <p:to>
                                        <p:strVal val="visible"/>
                                      </p:to>
                                    </p:set>
                                    <p:animEffect transition="in" filter="box(out)">
                                      <p:cBhvr>
                                        <p:cTn id="23" dur="500"/>
                                        <p:tgtEl>
                                          <p:spTgt spid="717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32" fill="hold" grpId="0" nodeType="clickEffect">
                                  <p:stCondLst>
                                    <p:cond delay="0"/>
                                  </p:stCondLst>
                                  <p:childTnLst>
                                    <p:set>
                                      <p:cBhvr>
                                        <p:cTn id="27" dur="1" fill="hold">
                                          <p:stCondLst>
                                            <p:cond delay="0"/>
                                          </p:stCondLst>
                                        </p:cTn>
                                        <p:tgtEl>
                                          <p:spTgt spid="7171">
                                            <p:txEl>
                                              <p:pRg st="3" end="3"/>
                                            </p:txEl>
                                          </p:spTgt>
                                        </p:tgtEl>
                                        <p:attrNameLst>
                                          <p:attrName>style.visibility</p:attrName>
                                        </p:attrNameLst>
                                      </p:cBhvr>
                                      <p:to>
                                        <p:strVal val="visible"/>
                                      </p:to>
                                    </p:set>
                                    <p:animEffect transition="in" filter="box(out)">
                                      <p:cBhvr>
                                        <p:cTn id="28" dur="500"/>
                                        <p:tgtEl>
                                          <p:spTgt spid="7171">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32" fill="hold" grpId="0" nodeType="clickEffect">
                                  <p:stCondLst>
                                    <p:cond delay="0"/>
                                  </p:stCondLst>
                                  <p:childTnLst>
                                    <p:set>
                                      <p:cBhvr>
                                        <p:cTn id="32" dur="1" fill="hold">
                                          <p:stCondLst>
                                            <p:cond delay="0"/>
                                          </p:stCondLst>
                                        </p:cTn>
                                        <p:tgtEl>
                                          <p:spTgt spid="7171">
                                            <p:txEl>
                                              <p:pRg st="4" end="4"/>
                                            </p:txEl>
                                          </p:spTgt>
                                        </p:tgtEl>
                                        <p:attrNameLst>
                                          <p:attrName>style.visibility</p:attrName>
                                        </p:attrNameLst>
                                      </p:cBhvr>
                                      <p:to>
                                        <p:strVal val="visible"/>
                                      </p:to>
                                    </p:set>
                                    <p:animEffect transition="in" filter="box(out)">
                                      <p:cBhvr>
                                        <p:cTn id="33" dur="500"/>
                                        <p:tgtEl>
                                          <p:spTgt spid="7171">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4" presetClass="entr" presetSubtype="32" fill="hold" grpId="0" nodeType="clickEffect">
                                  <p:stCondLst>
                                    <p:cond delay="0"/>
                                  </p:stCondLst>
                                  <p:childTnLst>
                                    <p:set>
                                      <p:cBhvr>
                                        <p:cTn id="37" dur="1" fill="hold">
                                          <p:stCondLst>
                                            <p:cond delay="0"/>
                                          </p:stCondLst>
                                        </p:cTn>
                                        <p:tgtEl>
                                          <p:spTgt spid="7171">
                                            <p:txEl>
                                              <p:pRg st="5" end="5"/>
                                            </p:txEl>
                                          </p:spTgt>
                                        </p:tgtEl>
                                        <p:attrNameLst>
                                          <p:attrName>style.visibility</p:attrName>
                                        </p:attrNameLst>
                                      </p:cBhvr>
                                      <p:to>
                                        <p:strVal val="visible"/>
                                      </p:to>
                                    </p:set>
                                    <p:animEffect transition="in" filter="box(out)">
                                      <p:cBhvr>
                                        <p:cTn id="38" dur="500"/>
                                        <p:tgtEl>
                                          <p:spTgt spid="7171">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4" presetClass="entr" presetSubtype="32" fill="hold" grpId="0" nodeType="clickEffect">
                                  <p:stCondLst>
                                    <p:cond delay="0"/>
                                  </p:stCondLst>
                                  <p:childTnLst>
                                    <p:set>
                                      <p:cBhvr>
                                        <p:cTn id="42" dur="1" fill="hold">
                                          <p:stCondLst>
                                            <p:cond delay="0"/>
                                          </p:stCondLst>
                                        </p:cTn>
                                        <p:tgtEl>
                                          <p:spTgt spid="7171">
                                            <p:txEl>
                                              <p:pRg st="6" end="6"/>
                                            </p:txEl>
                                          </p:spTgt>
                                        </p:tgtEl>
                                        <p:attrNameLst>
                                          <p:attrName>style.visibility</p:attrName>
                                        </p:attrNameLst>
                                      </p:cBhvr>
                                      <p:to>
                                        <p:strVal val="visible"/>
                                      </p:to>
                                    </p:set>
                                    <p:animEffect transition="in" filter="box(out)">
                                      <p:cBhvr>
                                        <p:cTn id="43" dur="500"/>
                                        <p:tgtEl>
                                          <p:spTgt spid="7171">
                                            <p:txEl>
                                              <p:pRg st="6" end="6"/>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4" presetClass="entr" presetSubtype="32" fill="hold" grpId="0" nodeType="clickEffect">
                                  <p:stCondLst>
                                    <p:cond delay="0"/>
                                  </p:stCondLst>
                                  <p:childTnLst>
                                    <p:set>
                                      <p:cBhvr>
                                        <p:cTn id="47" dur="1" fill="hold">
                                          <p:stCondLst>
                                            <p:cond delay="0"/>
                                          </p:stCondLst>
                                        </p:cTn>
                                        <p:tgtEl>
                                          <p:spTgt spid="7171">
                                            <p:txEl>
                                              <p:pRg st="7" end="7"/>
                                            </p:txEl>
                                          </p:spTgt>
                                        </p:tgtEl>
                                        <p:attrNameLst>
                                          <p:attrName>style.visibility</p:attrName>
                                        </p:attrNameLst>
                                      </p:cBhvr>
                                      <p:to>
                                        <p:strVal val="visible"/>
                                      </p:to>
                                    </p:set>
                                    <p:animEffect transition="in" filter="box(out)">
                                      <p:cBhvr>
                                        <p:cTn id="48" dur="500"/>
                                        <p:tgtEl>
                                          <p:spTgt spid="7171">
                                            <p:txEl>
                                              <p:pRg st="7" end="7"/>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32" fill="hold" grpId="0" nodeType="clickEffect">
                                  <p:stCondLst>
                                    <p:cond delay="0"/>
                                  </p:stCondLst>
                                  <p:childTnLst>
                                    <p:set>
                                      <p:cBhvr>
                                        <p:cTn id="52" dur="1" fill="hold">
                                          <p:stCondLst>
                                            <p:cond delay="0"/>
                                          </p:stCondLst>
                                        </p:cTn>
                                        <p:tgtEl>
                                          <p:spTgt spid="7171">
                                            <p:txEl>
                                              <p:pRg st="8" end="8"/>
                                            </p:txEl>
                                          </p:spTgt>
                                        </p:tgtEl>
                                        <p:attrNameLst>
                                          <p:attrName>style.visibility</p:attrName>
                                        </p:attrNameLst>
                                      </p:cBhvr>
                                      <p:to>
                                        <p:strVal val="visible"/>
                                      </p:to>
                                    </p:set>
                                    <p:animEffect transition="in" filter="box(out)">
                                      <p:cBhvr>
                                        <p:cTn id="53" dur="500"/>
                                        <p:tgtEl>
                                          <p:spTgt spid="7171">
                                            <p:txEl>
                                              <p:pRg st="8" end="8"/>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4" presetClass="entr" presetSubtype="32" fill="hold" grpId="0" nodeType="clickEffect">
                                  <p:stCondLst>
                                    <p:cond delay="0"/>
                                  </p:stCondLst>
                                  <p:childTnLst>
                                    <p:set>
                                      <p:cBhvr>
                                        <p:cTn id="57" dur="1" fill="hold">
                                          <p:stCondLst>
                                            <p:cond delay="0"/>
                                          </p:stCondLst>
                                        </p:cTn>
                                        <p:tgtEl>
                                          <p:spTgt spid="7171">
                                            <p:txEl>
                                              <p:pRg st="9" end="9"/>
                                            </p:txEl>
                                          </p:spTgt>
                                        </p:tgtEl>
                                        <p:attrNameLst>
                                          <p:attrName>style.visibility</p:attrName>
                                        </p:attrNameLst>
                                      </p:cBhvr>
                                      <p:to>
                                        <p:strVal val="visible"/>
                                      </p:to>
                                    </p:set>
                                    <p:animEffect transition="in" filter="box(out)">
                                      <p:cBhvr>
                                        <p:cTn id="58" dur="500"/>
                                        <p:tgtEl>
                                          <p:spTgt spid="7171">
                                            <p:txEl>
                                              <p:pRg st="9" end="9"/>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4" presetClass="entr" presetSubtype="32" fill="hold" grpId="0" nodeType="clickEffect">
                                  <p:stCondLst>
                                    <p:cond delay="0"/>
                                  </p:stCondLst>
                                  <p:childTnLst>
                                    <p:set>
                                      <p:cBhvr>
                                        <p:cTn id="62" dur="1" fill="hold">
                                          <p:stCondLst>
                                            <p:cond delay="0"/>
                                          </p:stCondLst>
                                        </p:cTn>
                                        <p:tgtEl>
                                          <p:spTgt spid="7171">
                                            <p:txEl>
                                              <p:pRg st="10" end="10"/>
                                            </p:txEl>
                                          </p:spTgt>
                                        </p:tgtEl>
                                        <p:attrNameLst>
                                          <p:attrName>style.visibility</p:attrName>
                                        </p:attrNameLst>
                                      </p:cBhvr>
                                      <p:to>
                                        <p:strVal val="visible"/>
                                      </p:to>
                                    </p:set>
                                    <p:animEffect transition="in" filter="box(out)">
                                      <p:cBhvr>
                                        <p:cTn id="63" dur="500"/>
                                        <p:tgtEl>
                                          <p:spTgt spid="7171">
                                            <p:txEl>
                                              <p:pRg st="10" end="10"/>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4" presetClass="entr" presetSubtype="32" fill="hold" grpId="0" nodeType="clickEffect">
                                  <p:stCondLst>
                                    <p:cond delay="0"/>
                                  </p:stCondLst>
                                  <p:childTnLst>
                                    <p:set>
                                      <p:cBhvr>
                                        <p:cTn id="67" dur="1" fill="hold">
                                          <p:stCondLst>
                                            <p:cond delay="0"/>
                                          </p:stCondLst>
                                        </p:cTn>
                                        <p:tgtEl>
                                          <p:spTgt spid="7171">
                                            <p:txEl>
                                              <p:pRg st="11" end="11"/>
                                            </p:txEl>
                                          </p:spTgt>
                                        </p:tgtEl>
                                        <p:attrNameLst>
                                          <p:attrName>style.visibility</p:attrName>
                                        </p:attrNameLst>
                                      </p:cBhvr>
                                      <p:to>
                                        <p:strVal val="visible"/>
                                      </p:to>
                                    </p:set>
                                    <p:animEffect transition="in" filter="box(out)">
                                      <p:cBhvr>
                                        <p:cTn id="68" dur="500"/>
                                        <p:tgtEl>
                                          <p:spTgt spid="7171">
                                            <p:txEl>
                                              <p:pRg st="11" end="11"/>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4" presetClass="entr" presetSubtype="32" fill="hold" grpId="0" nodeType="clickEffect">
                                  <p:stCondLst>
                                    <p:cond delay="0"/>
                                  </p:stCondLst>
                                  <p:childTnLst>
                                    <p:set>
                                      <p:cBhvr>
                                        <p:cTn id="72" dur="1" fill="hold">
                                          <p:stCondLst>
                                            <p:cond delay="0"/>
                                          </p:stCondLst>
                                        </p:cTn>
                                        <p:tgtEl>
                                          <p:spTgt spid="7171">
                                            <p:txEl>
                                              <p:pRg st="12" end="12"/>
                                            </p:txEl>
                                          </p:spTgt>
                                        </p:tgtEl>
                                        <p:attrNameLst>
                                          <p:attrName>style.visibility</p:attrName>
                                        </p:attrNameLst>
                                      </p:cBhvr>
                                      <p:to>
                                        <p:strVal val="visible"/>
                                      </p:to>
                                    </p:set>
                                    <p:animEffect transition="in" filter="box(out)">
                                      <p:cBhvr>
                                        <p:cTn id="73" dur="500"/>
                                        <p:tgtEl>
                                          <p:spTgt spid="7171">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utoUpdateAnimBg="0"/>
      <p:bldP spid="7171" grpId="0" build="p"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tr-TR"/>
              <a:t>Davranışsal tehlike</a:t>
            </a:r>
          </a:p>
        </p:txBody>
      </p:sp>
      <p:sp>
        <p:nvSpPr>
          <p:cNvPr id="8195" name="Rectangle 3"/>
          <p:cNvSpPr>
            <a:spLocks noGrp="1" noChangeArrowheads="1"/>
          </p:cNvSpPr>
          <p:nvPr>
            <p:ph idx="1"/>
          </p:nvPr>
        </p:nvSpPr>
        <p:spPr/>
        <p:txBody>
          <a:bodyPr/>
          <a:lstStyle/>
          <a:p>
            <a:pPr>
              <a:lnSpc>
                <a:spcPct val="90000"/>
              </a:lnSpc>
            </a:pPr>
            <a:r>
              <a:rPr lang="tr-TR" sz="2100"/>
              <a:t>Davranışsal tehlike, birçok nedenle okulda ciddi başarısızlık tehlikesi olduğuna inanılan öğrencilere verilen bir etikettir</a:t>
            </a:r>
          </a:p>
          <a:p>
            <a:pPr>
              <a:lnSpc>
                <a:spcPct val="90000"/>
              </a:lnSpc>
            </a:pPr>
            <a:r>
              <a:rPr lang="tr-TR" sz="2100"/>
              <a:t>öğretmenlerin kontrolsüz olarak düşündükleri kişilerdir. Bu öğrenciler </a:t>
            </a:r>
          </a:p>
          <a:p>
            <a:pPr>
              <a:lnSpc>
                <a:spcPct val="90000"/>
              </a:lnSpc>
            </a:pPr>
            <a:r>
              <a:rPr lang="tr-TR" sz="2100"/>
              <a:t>sıklıkla tembel, </a:t>
            </a:r>
          </a:p>
          <a:p>
            <a:pPr>
              <a:lnSpc>
                <a:spcPct val="90000"/>
              </a:lnSpc>
            </a:pPr>
            <a:r>
              <a:rPr lang="tr-TR" sz="2100"/>
              <a:t>ilgisiz,</a:t>
            </a:r>
          </a:p>
          <a:p>
            <a:pPr>
              <a:lnSpc>
                <a:spcPct val="90000"/>
              </a:lnSpc>
            </a:pPr>
            <a:r>
              <a:rPr lang="tr-TR" sz="2100"/>
              <a:t>öfkeli, </a:t>
            </a:r>
          </a:p>
          <a:p>
            <a:pPr>
              <a:lnSpc>
                <a:spcPct val="90000"/>
              </a:lnSpc>
            </a:pPr>
            <a:r>
              <a:rPr lang="tr-TR" sz="2100"/>
              <a:t>saldırgan, </a:t>
            </a:r>
          </a:p>
          <a:p>
            <a:pPr>
              <a:lnSpc>
                <a:spcPct val="90000"/>
              </a:lnSpc>
            </a:pPr>
            <a:r>
              <a:rPr lang="tr-TR" sz="2100"/>
              <a:t>sorumsuz, </a:t>
            </a:r>
          </a:p>
          <a:p>
            <a:pPr>
              <a:lnSpc>
                <a:spcPct val="90000"/>
              </a:lnSpc>
            </a:pPr>
            <a:r>
              <a:rPr lang="tr-TR" sz="2100"/>
              <a:t>yıkıcı ve </a:t>
            </a:r>
          </a:p>
          <a:p>
            <a:pPr>
              <a:lnSpc>
                <a:spcPct val="90000"/>
              </a:lnSpc>
            </a:pPr>
            <a:r>
              <a:rPr lang="tr-TR" sz="2100"/>
              <a:t>çekingen olarak belirtilirler.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500" fill="hold"/>
                                        <p:tgtEl>
                                          <p:spTgt spid="8194"/>
                                        </p:tgtEl>
                                        <p:attrNameLst>
                                          <p:attrName>ppt_w</p:attrName>
                                        </p:attrNameLst>
                                      </p:cBhvr>
                                      <p:tavLst>
                                        <p:tav tm="0">
                                          <p:val>
                                            <p:fltVal val="0"/>
                                          </p:val>
                                        </p:tav>
                                        <p:tav tm="100000">
                                          <p:val>
                                            <p:strVal val="#ppt_w"/>
                                          </p:val>
                                        </p:tav>
                                      </p:tavLst>
                                    </p:anim>
                                    <p:anim calcmode="lin" valueType="num">
                                      <p:cBhvr>
                                        <p:cTn id="8" dur="500" fill="hold"/>
                                        <p:tgtEl>
                                          <p:spTgt spid="819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8195">
                                            <p:txEl>
                                              <p:pRg st="0" end="0"/>
                                            </p:txEl>
                                          </p:spTgt>
                                        </p:tgtEl>
                                        <p:attrNameLst>
                                          <p:attrName>style.visibility</p:attrName>
                                        </p:attrNameLst>
                                      </p:cBhvr>
                                      <p:to>
                                        <p:strVal val="visible"/>
                                      </p:to>
                                    </p:set>
                                    <p:animEffect transition="in" filter="box(out)">
                                      <p:cBhvr>
                                        <p:cTn id="13" dur="500"/>
                                        <p:tgtEl>
                                          <p:spTgt spid="819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8195">
                                            <p:txEl>
                                              <p:pRg st="1" end="1"/>
                                            </p:txEl>
                                          </p:spTgt>
                                        </p:tgtEl>
                                        <p:attrNameLst>
                                          <p:attrName>style.visibility</p:attrName>
                                        </p:attrNameLst>
                                      </p:cBhvr>
                                      <p:to>
                                        <p:strVal val="visible"/>
                                      </p:to>
                                    </p:set>
                                    <p:animEffect transition="in" filter="box(out)">
                                      <p:cBhvr>
                                        <p:cTn id="18" dur="500"/>
                                        <p:tgtEl>
                                          <p:spTgt spid="819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32" fill="hold" grpId="0" nodeType="clickEffect">
                                  <p:stCondLst>
                                    <p:cond delay="0"/>
                                  </p:stCondLst>
                                  <p:childTnLst>
                                    <p:set>
                                      <p:cBhvr>
                                        <p:cTn id="22" dur="1" fill="hold">
                                          <p:stCondLst>
                                            <p:cond delay="0"/>
                                          </p:stCondLst>
                                        </p:cTn>
                                        <p:tgtEl>
                                          <p:spTgt spid="8195">
                                            <p:txEl>
                                              <p:pRg st="2" end="2"/>
                                            </p:txEl>
                                          </p:spTgt>
                                        </p:tgtEl>
                                        <p:attrNameLst>
                                          <p:attrName>style.visibility</p:attrName>
                                        </p:attrNameLst>
                                      </p:cBhvr>
                                      <p:to>
                                        <p:strVal val="visible"/>
                                      </p:to>
                                    </p:set>
                                    <p:animEffect transition="in" filter="box(out)">
                                      <p:cBhvr>
                                        <p:cTn id="23" dur="500"/>
                                        <p:tgtEl>
                                          <p:spTgt spid="819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32" fill="hold" grpId="0" nodeType="clickEffect">
                                  <p:stCondLst>
                                    <p:cond delay="0"/>
                                  </p:stCondLst>
                                  <p:childTnLst>
                                    <p:set>
                                      <p:cBhvr>
                                        <p:cTn id="27" dur="1" fill="hold">
                                          <p:stCondLst>
                                            <p:cond delay="0"/>
                                          </p:stCondLst>
                                        </p:cTn>
                                        <p:tgtEl>
                                          <p:spTgt spid="8195">
                                            <p:txEl>
                                              <p:pRg st="3" end="3"/>
                                            </p:txEl>
                                          </p:spTgt>
                                        </p:tgtEl>
                                        <p:attrNameLst>
                                          <p:attrName>style.visibility</p:attrName>
                                        </p:attrNameLst>
                                      </p:cBhvr>
                                      <p:to>
                                        <p:strVal val="visible"/>
                                      </p:to>
                                    </p:set>
                                    <p:animEffect transition="in" filter="box(out)">
                                      <p:cBhvr>
                                        <p:cTn id="28" dur="500"/>
                                        <p:tgtEl>
                                          <p:spTgt spid="8195">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32" fill="hold" grpId="0" nodeType="clickEffect">
                                  <p:stCondLst>
                                    <p:cond delay="0"/>
                                  </p:stCondLst>
                                  <p:childTnLst>
                                    <p:set>
                                      <p:cBhvr>
                                        <p:cTn id="32" dur="1" fill="hold">
                                          <p:stCondLst>
                                            <p:cond delay="0"/>
                                          </p:stCondLst>
                                        </p:cTn>
                                        <p:tgtEl>
                                          <p:spTgt spid="8195">
                                            <p:txEl>
                                              <p:pRg st="4" end="4"/>
                                            </p:txEl>
                                          </p:spTgt>
                                        </p:tgtEl>
                                        <p:attrNameLst>
                                          <p:attrName>style.visibility</p:attrName>
                                        </p:attrNameLst>
                                      </p:cBhvr>
                                      <p:to>
                                        <p:strVal val="visible"/>
                                      </p:to>
                                    </p:set>
                                    <p:animEffect transition="in" filter="box(out)">
                                      <p:cBhvr>
                                        <p:cTn id="33" dur="500"/>
                                        <p:tgtEl>
                                          <p:spTgt spid="8195">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4" presetClass="entr" presetSubtype="32" fill="hold" grpId="0" nodeType="clickEffect">
                                  <p:stCondLst>
                                    <p:cond delay="0"/>
                                  </p:stCondLst>
                                  <p:childTnLst>
                                    <p:set>
                                      <p:cBhvr>
                                        <p:cTn id="37" dur="1" fill="hold">
                                          <p:stCondLst>
                                            <p:cond delay="0"/>
                                          </p:stCondLst>
                                        </p:cTn>
                                        <p:tgtEl>
                                          <p:spTgt spid="8195">
                                            <p:txEl>
                                              <p:pRg st="5" end="5"/>
                                            </p:txEl>
                                          </p:spTgt>
                                        </p:tgtEl>
                                        <p:attrNameLst>
                                          <p:attrName>style.visibility</p:attrName>
                                        </p:attrNameLst>
                                      </p:cBhvr>
                                      <p:to>
                                        <p:strVal val="visible"/>
                                      </p:to>
                                    </p:set>
                                    <p:animEffect transition="in" filter="box(out)">
                                      <p:cBhvr>
                                        <p:cTn id="38" dur="500"/>
                                        <p:tgtEl>
                                          <p:spTgt spid="8195">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4" presetClass="entr" presetSubtype="32" fill="hold" grpId="0" nodeType="clickEffect">
                                  <p:stCondLst>
                                    <p:cond delay="0"/>
                                  </p:stCondLst>
                                  <p:childTnLst>
                                    <p:set>
                                      <p:cBhvr>
                                        <p:cTn id="42" dur="1" fill="hold">
                                          <p:stCondLst>
                                            <p:cond delay="0"/>
                                          </p:stCondLst>
                                        </p:cTn>
                                        <p:tgtEl>
                                          <p:spTgt spid="8195">
                                            <p:txEl>
                                              <p:pRg st="6" end="6"/>
                                            </p:txEl>
                                          </p:spTgt>
                                        </p:tgtEl>
                                        <p:attrNameLst>
                                          <p:attrName>style.visibility</p:attrName>
                                        </p:attrNameLst>
                                      </p:cBhvr>
                                      <p:to>
                                        <p:strVal val="visible"/>
                                      </p:to>
                                    </p:set>
                                    <p:animEffect transition="in" filter="box(out)">
                                      <p:cBhvr>
                                        <p:cTn id="43" dur="500"/>
                                        <p:tgtEl>
                                          <p:spTgt spid="8195">
                                            <p:txEl>
                                              <p:pRg st="6" end="6"/>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4" presetClass="entr" presetSubtype="32" fill="hold" grpId="0" nodeType="clickEffect">
                                  <p:stCondLst>
                                    <p:cond delay="0"/>
                                  </p:stCondLst>
                                  <p:childTnLst>
                                    <p:set>
                                      <p:cBhvr>
                                        <p:cTn id="47" dur="1" fill="hold">
                                          <p:stCondLst>
                                            <p:cond delay="0"/>
                                          </p:stCondLst>
                                        </p:cTn>
                                        <p:tgtEl>
                                          <p:spTgt spid="8195">
                                            <p:txEl>
                                              <p:pRg st="7" end="7"/>
                                            </p:txEl>
                                          </p:spTgt>
                                        </p:tgtEl>
                                        <p:attrNameLst>
                                          <p:attrName>style.visibility</p:attrName>
                                        </p:attrNameLst>
                                      </p:cBhvr>
                                      <p:to>
                                        <p:strVal val="visible"/>
                                      </p:to>
                                    </p:set>
                                    <p:animEffect transition="in" filter="box(out)">
                                      <p:cBhvr>
                                        <p:cTn id="48" dur="500"/>
                                        <p:tgtEl>
                                          <p:spTgt spid="8195">
                                            <p:txEl>
                                              <p:pRg st="7" end="7"/>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32" fill="hold" grpId="0" nodeType="clickEffect">
                                  <p:stCondLst>
                                    <p:cond delay="0"/>
                                  </p:stCondLst>
                                  <p:childTnLst>
                                    <p:set>
                                      <p:cBhvr>
                                        <p:cTn id="52" dur="1" fill="hold">
                                          <p:stCondLst>
                                            <p:cond delay="0"/>
                                          </p:stCondLst>
                                        </p:cTn>
                                        <p:tgtEl>
                                          <p:spTgt spid="8195">
                                            <p:txEl>
                                              <p:pRg st="8" end="8"/>
                                            </p:txEl>
                                          </p:spTgt>
                                        </p:tgtEl>
                                        <p:attrNameLst>
                                          <p:attrName>style.visibility</p:attrName>
                                        </p:attrNameLst>
                                      </p:cBhvr>
                                      <p:to>
                                        <p:strVal val="visible"/>
                                      </p:to>
                                    </p:set>
                                    <p:animEffect transition="in" filter="box(out)">
                                      <p:cBhvr>
                                        <p:cTn id="53" dur="500"/>
                                        <p:tgtEl>
                                          <p:spTgt spid="819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utoUpdateAnimBg="0"/>
      <p:bldP spid="8195" grpId="0" build="p"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tr-TR"/>
              <a:t>Davranışsal tehlike</a:t>
            </a:r>
          </a:p>
        </p:txBody>
      </p:sp>
      <p:sp>
        <p:nvSpPr>
          <p:cNvPr id="9219" name="Rectangle 3"/>
          <p:cNvSpPr>
            <a:spLocks noGrp="1" noChangeArrowheads="1"/>
          </p:cNvSpPr>
          <p:nvPr>
            <p:ph idx="1"/>
          </p:nvPr>
        </p:nvSpPr>
        <p:spPr/>
        <p:txBody>
          <a:bodyPr/>
          <a:lstStyle/>
          <a:p>
            <a:r>
              <a:rPr lang="tr-TR"/>
              <a:t>Onların “tutum sorunu” olduğu söylenir. </a:t>
            </a:r>
          </a:p>
          <a:p>
            <a:r>
              <a:rPr lang="tr-TR"/>
              <a:t>Öğrenmek için çaba sarf etmezler, </a:t>
            </a:r>
          </a:p>
          <a:p>
            <a:r>
              <a:rPr lang="tr-TR"/>
              <a:t>Öğretmenin istek ve emirlerini önemsemezler,</a:t>
            </a:r>
          </a:p>
          <a:p>
            <a:r>
              <a:rPr lang="tr-TR"/>
              <a:t>Sınıfta olumsuzluğu pekiştirirler. </a:t>
            </a:r>
          </a:p>
          <a:p>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box(out)">
                                      <p:cBhvr>
                                        <p:cTn id="7" dur="500"/>
                                        <p:tgtEl>
                                          <p:spTgt spid="9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9219">
                                            <p:txEl>
                                              <p:pRg st="1" end="1"/>
                                            </p:txEl>
                                          </p:spTgt>
                                        </p:tgtEl>
                                        <p:attrNameLst>
                                          <p:attrName>style.visibility</p:attrName>
                                        </p:attrNameLst>
                                      </p:cBhvr>
                                      <p:to>
                                        <p:strVal val="visible"/>
                                      </p:to>
                                    </p:set>
                                    <p:animEffect transition="in" filter="box(out)">
                                      <p:cBhvr>
                                        <p:cTn id="12" dur="500"/>
                                        <p:tgtEl>
                                          <p:spTgt spid="92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9219">
                                            <p:txEl>
                                              <p:pRg st="2" end="2"/>
                                            </p:txEl>
                                          </p:spTgt>
                                        </p:tgtEl>
                                        <p:attrNameLst>
                                          <p:attrName>style.visibility</p:attrName>
                                        </p:attrNameLst>
                                      </p:cBhvr>
                                      <p:to>
                                        <p:strVal val="visible"/>
                                      </p:to>
                                    </p:set>
                                    <p:animEffect transition="in" filter="box(out)">
                                      <p:cBhvr>
                                        <p:cTn id="17" dur="500"/>
                                        <p:tgtEl>
                                          <p:spTgt spid="92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9219">
                                            <p:txEl>
                                              <p:pRg st="3" end="3"/>
                                            </p:txEl>
                                          </p:spTgt>
                                        </p:tgtEl>
                                        <p:attrNameLst>
                                          <p:attrName>style.visibility</p:attrName>
                                        </p:attrNameLst>
                                      </p:cBhvr>
                                      <p:to>
                                        <p:strVal val="visible"/>
                                      </p:to>
                                    </p:set>
                                    <p:animEffect transition="in" filter="box(out)">
                                      <p:cBhvr>
                                        <p:cTn id="22" dur="500"/>
                                        <p:tgtEl>
                                          <p:spTgt spid="92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tr-TR"/>
              <a:t>Davranışsal tehlike</a:t>
            </a:r>
          </a:p>
        </p:txBody>
      </p:sp>
      <p:sp>
        <p:nvSpPr>
          <p:cNvPr id="10243" name="Rectangle 3"/>
          <p:cNvSpPr>
            <a:spLocks noGrp="1" noChangeArrowheads="1"/>
          </p:cNvSpPr>
          <p:nvPr>
            <p:ph idx="1"/>
          </p:nvPr>
        </p:nvSpPr>
        <p:spPr>
          <a:xfrm>
            <a:off x="714375" y="1752600"/>
            <a:ext cx="7556500" cy="3879850"/>
          </a:xfrm>
        </p:spPr>
        <p:txBody>
          <a:bodyPr>
            <a:normAutofit fontScale="92500" lnSpcReduction="10000"/>
          </a:bodyPr>
          <a:lstStyle/>
          <a:p>
            <a:pPr algn="just"/>
            <a:r>
              <a:rPr lang="tr-TR"/>
              <a:t>Curwin ve Mendler onları şöyle tanımlar:</a:t>
            </a:r>
          </a:p>
          <a:p>
            <a:pPr lvl="1" algn="just"/>
            <a:r>
              <a:rPr lang="tr-TR"/>
              <a:t>Onlar başarısızdırlar.</a:t>
            </a:r>
          </a:p>
          <a:p>
            <a:pPr lvl="1" algn="just"/>
            <a:r>
              <a:rPr lang="tr-TR"/>
              <a:t>Okul tarafından verilen ceza ve sonuçların çoğunu anlarlar ve tepki vermezler. </a:t>
            </a:r>
          </a:p>
          <a:p>
            <a:pPr lvl="1" algn="just"/>
            <a:r>
              <a:rPr lang="tr-TR"/>
              <a:t>Onların okul hakkında düşük ben-anlayışları vardır. </a:t>
            </a:r>
          </a:p>
          <a:p>
            <a:pPr lvl="1" algn="just"/>
            <a:r>
              <a:rPr lang="tr-TR"/>
              <a:t>Okulda başarılı olma ümidi azdır veya hiç yoktur. </a:t>
            </a:r>
          </a:p>
          <a:p>
            <a:pPr lvl="1" algn="just"/>
            <a:r>
              <a:rPr lang="tr-TR"/>
              <a:t>Benzer öğrencilerle arkadaşlık kurarlar veya destek görürler. </a:t>
            </a:r>
          </a:p>
          <a:p>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box(out)">
                                      <p:cBhvr>
                                        <p:cTn id="7" dur="500"/>
                                        <p:tgtEl>
                                          <p:spTgt spid="10243">
                                            <p:txEl>
                                              <p:pRg st="0" end="0"/>
                                            </p:txEl>
                                          </p:spTgt>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10243">
                                            <p:txEl>
                                              <p:pRg st="1" end="1"/>
                                            </p:txEl>
                                          </p:spTgt>
                                        </p:tgtEl>
                                        <p:attrNameLst>
                                          <p:attrName>style.visibility</p:attrName>
                                        </p:attrNameLst>
                                      </p:cBhvr>
                                      <p:to>
                                        <p:strVal val="visible"/>
                                      </p:to>
                                    </p:set>
                                    <p:animEffect transition="in" filter="box(out)">
                                      <p:cBhvr>
                                        <p:cTn id="10" dur="500"/>
                                        <p:tgtEl>
                                          <p:spTgt spid="10243">
                                            <p:txEl>
                                              <p:pRg st="1" end="1"/>
                                            </p:txEl>
                                          </p:spTgt>
                                        </p:tgtEl>
                                      </p:cBhvr>
                                    </p:animEffect>
                                  </p:childTnLst>
                                </p:cTn>
                              </p:par>
                              <p:par>
                                <p:cTn id="11" presetID="4" presetClass="entr" presetSubtype="32" fill="hold" grpId="0" nodeType="withEffect">
                                  <p:stCondLst>
                                    <p:cond delay="0"/>
                                  </p:stCondLst>
                                  <p:childTnLst>
                                    <p:set>
                                      <p:cBhvr>
                                        <p:cTn id="12" dur="1" fill="hold">
                                          <p:stCondLst>
                                            <p:cond delay="0"/>
                                          </p:stCondLst>
                                        </p:cTn>
                                        <p:tgtEl>
                                          <p:spTgt spid="10243">
                                            <p:txEl>
                                              <p:pRg st="2" end="2"/>
                                            </p:txEl>
                                          </p:spTgt>
                                        </p:tgtEl>
                                        <p:attrNameLst>
                                          <p:attrName>style.visibility</p:attrName>
                                        </p:attrNameLst>
                                      </p:cBhvr>
                                      <p:to>
                                        <p:strVal val="visible"/>
                                      </p:to>
                                    </p:set>
                                    <p:animEffect transition="in" filter="box(out)">
                                      <p:cBhvr>
                                        <p:cTn id="13" dur="500"/>
                                        <p:tgtEl>
                                          <p:spTgt spid="10243">
                                            <p:txEl>
                                              <p:pRg st="2" end="2"/>
                                            </p:txEl>
                                          </p:spTgt>
                                        </p:tgtEl>
                                      </p:cBhvr>
                                    </p:animEffect>
                                  </p:childTnLst>
                                </p:cTn>
                              </p:par>
                              <p:par>
                                <p:cTn id="14" presetID="4" presetClass="entr" presetSubtype="32" fill="hold" grpId="0" nodeType="withEffect">
                                  <p:stCondLst>
                                    <p:cond delay="0"/>
                                  </p:stCondLst>
                                  <p:childTnLst>
                                    <p:set>
                                      <p:cBhvr>
                                        <p:cTn id="15" dur="1" fill="hold">
                                          <p:stCondLst>
                                            <p:cond delay="0"/>
                                          </p:stCondLst>
                                        </p:cTn>
                                        <p:tgtEl>
                                          <p:spTgt spid="10243">
                                            <p:txEl>
                                              <p:pRg st="3" end="3"/>
                                            </p:txEl>
                                          </p:spTgt>
                                        </p:tgtEl>
                                        <p:attrNameLst>
                                          <p:attrName>style.visibility</p:attrName>
                                        </p:attrNameLst>
                                      </p:cBhvr>
                                      <p:to>
                                        <p:strVal val="visible"/>
                                      </p:to>
                                    </p:set>
                                    <p:animEffect transition="in" filter="box(out)">
                                      <p:cBhvr>
                                        <p:cTn id="16" dur="500"/>
                                        <p:tgtEl>
                                          <p:spTgt spid="10243">
                                            <p:txEl>
                                              <p:pRg st="3" end="3"/>
                                            </p:txEl>
                                          </p:spTgt>
                                        </p:tgtEl>
                                      </p:cBhvr>
                                    </p:animEffect>
                                  </p:childTnLst>
                                </p:cTn>
                              </p:par>
                              <p:par>
                                <p:cTn id="17" presetID="4" presetClass="entr" presetSubtype="32" fill="hold" grpId="0" nodeType="withEffect">
                                  <p:stCondLst>
                                    <p:cond delay="0"/>
                                  </p:stCondLst>
                                  <p:childTnLst>
                                    <p:set>
                                      <p:cBhvr>
                                        <p:cTn id="18" dur="1" fill="hold">
                                          <p:stCondLst>
                                            <p:cond delay="0"/>
                                          </p:stCondLst>
                                        </p:cTn>
                                        <p:tgtEl>
                                          <p:spTgt spid="10243">
                                            <p:txEl>
                                              <p:pRg st="4" end="4"/>
                                            </p:txEl>
                                          </p:spTgt>
                                        </p:tgtEl>
                                        <p:attrNameLst>
                                          <p:attrName>style.visibility</p:attrName>
                                        </p:attrNameLst>
                                      </p:cBhvr>
                                      <p:to>
                                        <p:strVal val="visible"/>
                                      </p:to>
                                    </p:set>
                                    <p:animEffect transition="in" filter="box(out)">
                                      <p:cBhvr>
                                        <p:cTn id="19" dur="500"/>
                                        <p:tgtEl>
                                          <p:spTgt spid="10243">
                                            <p:txEl>
                                              <p:pRg st="4" end="4"/>
                                            </p:txEl>
                                          </p:spTgt>
                                        </p:tgtEl>
                                      </p:cBhvr>
                                    </p:animEffect>
                                  </p:childTnLst>
                                </p:cTn>
                              </p:par>
                              <p:par>
                                <p:cTn id="20" presetID="4" presetClass="entr" presetSubtype="32" fill="hold" grpId="0" nodeType="withEffect">
                                  <p:stCondLst>
                                    <p:cond delay="0"/>
                                  </p:stCondLst>
                                  <p:childTnLst>
                                    <p:set>
                                      <p:cBhvr>
                                        <p:cTn id="21" dur="1" fill="hold">
                                          <p:stCondLst>
                                            <p:cond delay="0"/>
                                          </p:stCondLst>
                                        </p:cTn>
                                        <p:tgtEl>
                                          <p:spTgt spid="10243">
                                            <p:txEl>
                                              <p:pRg st="5" end="5"/>
                                            </p:txEl>
                                          </p:spTgt>
                                        </p:tgtEl>
                                        <p:attrNameLst>
                                          <p:attrName>style.visibility</p:attrName>
                                        </p:attrNameLst>
                                      </p:cBhvr>
                                      <p:to>
                                        <p:strVal val="visible"/>
                                      </p:to>
                                    </p:set>
                                    <p:animEffect transition="in" filter="box(out)">
                                      <p:cBhvr>
                                        <p:cTn id="22" dur="500"/>
                                        <p:tgtEl>
                                          <p:spTgt spid="102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tr-TR"/>
              <a:t>Davranışsal tehlike artmakta</a:t>
            </a:r>
          </a:p>
        </p:txBody>
      </p:sp>
      <p:sp>
        <p:nvSpPr>
          <p:cNvPr id="11267" name="Rectangle 3"/>
          <p:cNvSpPr>
            <a:spLocks noGrp="1" noChangeArrowheads="1"/>
          </p:cNvSpPr>
          <p:nvPr>
            <p:ph idx="1"/>
          </p:nvPr>
        </p:nvSpPr>
        <p:spPr/>
        <p:txBody>
          <a:bodyPr/>
          <a:lstStyle/>
          <a:p>
            <a:pPr>
              <a:lnSpc>
                <a:spcPct val="90000"/>
              </a:lnSpc>
            </a:pPr>
            <a:r>
              <a:rPr lang="tr-TR" sz="2600"/>
              <a:t>Davranışsal tehlikede olan öğrencilerin sayısı gittikçe artmaktadır. </a:t>
            </a:r>
          </a:p>
          <a:p>
            <a:pPr>
              <a:lnSpc>
                <a:spcPct val="90000"/>
              </a:lnSpc>
            </a:pPr>
            <a:r>
              <a:rPr lang="tr-TR" sz="2600"/>
              <a:t>Bu artışın nedenleri:</a:t>
            </a:r>
          </a:p>
          <a:p>
            <a:pPr>
              <a:lnSpc>
                <a:spcPct val="90000"/>
              </a:lnSpc>
            </a:pPr>
            <a:r>
              <a:rPr lang="tr-TR" sz="2600"/>
              <a:t>1) duygusal, sosyal ve zihinsel güveni sağlamada ailenin başarısızlığı,</a:t>
            </a:r>
          </a:p>
          <a:p>
            <a:pPr>
              <a:lnSpc>
                <a:spcPct val="90000"/>
              </a:lnSpc>
            </a:pPr>
            <a:r>
              <a:rPr lang="tr-TR" sz="2600"/>
              <a:t>2) toplumda artan şiddet,</a:t>
            </a:r>
          </a:p>
          <a:p>
            <a:pPr>
              <a:lnSpc>
                <a:spcPct val="90000"/>
              </a:lnSpc>
            </a:pPr>
            <a:r>
              <a:rPr lang="tr-TR" sz="2600"/>
              <a:t>3) alkol ve kokain bağımlısı çocukların doğumu, </a:t>
            </a:r>
          </a:p>
          <a:p>
            <a:pPr>
              <a:lnSpc>
                <a:spcPct val="90000"/>
              </a:lnSpc>
            </a:pPr>
            <a:r>
              <a:rPr lang="tr-TR" sz="2600"/>
              <a:t>4) çocukların örnek alabilecekleri model eksikliği, </a:t>
            </a:r>
          </a:p>
          <a:p>
            <a:pPr>
              <a:lnSpc>
                <a:spcPct val="90000"/>
              </a:lnSpc>
            </a:pPr>
            <a:r>
              <a:rPr lang="tr-TR" sz="2600"/>
              <a:t>5) kişisel zevke göre doğru ve yanlış duygusunun yerleşmesi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box(out)">
                                      <p:cBhvr>
                                        <p:cTn id="7" dur="500"/>
                                        <p:tgtEl>
                                          <p:spTgt spid="112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1267">
                                            <p:txEl>
                                              <p:pRg st="1" end="1"/>
                                            </p:txEl>
                                          </p:spTgt>
                                        </p:tgtEl>
                                        <p:attrNameLst>
                                          <p:attrName>style.visibility</p:attrName>
                                        </p:attrNameLst>
                                      </p:cBhvr>
                                      <p:to>
                                        <p:strVal val="visible"/>
                                      </p:to>
                                    </p:set>
                                    <p:animEffect transition="in" filter="box(out)">
                                      <p:cBhvr>
                                        <p:cTn id="12" dur="500"/>
                                        <p:tgtEl>
                                          <p:spTgt spid="112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1267">
                                            <p:txEl>
                                              <p:pRg st="2" end="2"/>
                                            </p:txEl>
                                          </p:spTgt>
                                        </p:tgtEl>
                                        <p:attrNameLst>
                                          <p:attrName>style.visibility</p:attrName>
                                        </p:attrNameLst>
                                      </p:cBhvr>
                                      <p:to>
                                        <p:strVal val="visible"/>
                                      </p:to>
                                    </p:set>
                                    <p:animEffect transition="in" filter="box(out)">
                                      <p:cBhvr>
                                        <p:cTn id="17" dur="500"/>
                                        <p:tgtEl>
                                          <p:spTgt spid="1126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1267">
                                            <p:txEl>
                                              <p:pRg st="3" end="3"/>
                                            </p:txEl>
                                          </p:spTgt>
                                        </p:tgtEl>
                                        <p:attrNameLst>
                                          <p:attrName>style.visibility</p:attrName>
                                        </p:attrNameLst>
                                      </p:cBhvr>
                                      <p:to>
                                        <p:strVal val="visible"/>
                                      </p:to>
                                    </p:set>
                                    <p:animEffect transition="in" filter="box(out)">
                                      <p:cBhvr>
                                        <p:cTn id="22" dur="500"/>
                                        <p:tgtEl>
                                          <p:spTgt spid="1126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11267">
                                            <p:txEl>
                                              <p:pRg st="4" end="4"/>
                                            </p:txEl>
                                          </p:spTgt>
                                        </p:tgtEl>
                                        <p:attrNameLst>
                                          <p:attrName>style.visibility</p:attrName>
                                        </p:attrNameLst>
                                      </p:cBhvr>
                                      <p:to>
                                        <p:strVal val="visible"/>
                                      </p:to>
                                    </p:set>
                                    <p:animEffect transition="in" filter="box(out)">
                                      <p:cBhvr>
                                        <p:cTn id="27" dur="500"/>
                                        <p:tgtEl>
                                          <p:spTgt spid="1126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11267">
                                            <p:txEl>
                                              <p:pRg st="5" end="5"/>
                                            </p:txEl>
                                          </p:spTgt>
                                        </p:tgtEl>
                                        <p:attrNameLst>
                                          <p:attrName>style.visibility</p:attrName>
                                        </p:attrNameLst>
                                      </p:cBhvr>
                                      <p:to>
                                        <p:strVal val="visible"/>
                                      </p:to>
                                    </p:set>
                                    <p:animEffect transition="in" filter="box(out)">
                                      <p:cBhvr>
                                        <p:cTn id="32" dur="500"/>
                                        <p:tgtEl>
                                          <p:spTgt spid="1126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11267">
                                            <p:txEl>
                                              <p:pRg st="6" end="6"/>
                                            </p:txEl>
                                          </p:spTgt>
                                        </p:tgtEl>
                                        <p:attrNameLst>
                                          <p:attrName>style.visibility</p:attrName>
                                        </p:attrNameLst>
                                      </p:cBhvr>
                                      <p:to>
                                        <p:strVal val="visible"/>
                                      </p:to>
                                    </p:set>
                                    <p:animEffect transition="in" filter="box(out)">
                                      <p:cBhvr>
                                        <p:cTn id="37" dur="500"/>
                                        <p:tgtEl>
                                          <p:spTgt spid="1126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tr-TR"/>
              <a:t>Davranışsal tehlike</a:t>
            </a:r>
          </a:p>
        </p:txBody>
      </p:sp>
      <p:sp>
        <p:nvSpPr>
          <p:cNvPr id="12291" name="Rectangle 3"/>
          <p:cNvSpPr>
            <a:spLocks noGrp="1" noChangeArrowheads="1"/>
          </p:cNvSpPr>
          <p:nvPr>
            <p:ph idx="1"/>
          </p:nvPr>
        </p:nvSpPr>
        <p:spPr/>
        <p:txBody>
          <a:bodyPr/>
          <a:lstStyle/>
          <a:p>
            <a:pPr algn="just"/>
            <a:r>
              <a:rPr lang="tr-TR"/>
              <a:t>Ümitsiz öğrenciler sınıfta nasıl davranacakları konusunda endişe duymazlar. </a:t>
            </a:r>
          </a:p>
          <a:p>
            <a:pPr algn="just"/>
            <a:r>
              <a:rPr lang="tr-TR"/>
              <a:t>Başarısız olup olmamaları, </a:t>
            </a:r>
          </a:p>
          <a:p>
            <a:pPr algn="just"/>
            <a:r>
              <a:rPr lang="tr-TR"/>
              <a:t>Öğretmeni sıkıp sıkmamaları, </a:t>
            </a:r>
          </a:p>
          <a:p>
            <a:pPr algn="just"/>
            <a:r>
              <a:rPr lang="tr-TR"/>
              <a:t> Dersi kesip kesmemeleri onları endişelendirmez. </a:t>
            </a:r>
          </a:p>
          <a:p>
            <a:pPr algn="just"/>
            <a:endParaRPr lang="tr-TR"/>
          </a:p>
          <a:p>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box(out)">
                                      <p:cBhvr>
                                        <p:cTn id="7" dur="500"/>
                                        <p:tgtEl>
                                          <p:spTgt spid="122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2291">
                                            <p:txEl>
                                              <p:pRg st="1" end="1"/>
                                            </p:txEl>
                                          </p:spTgt>
                                        </p:tgtEl>
                                        <p:attrNameLst>
                                          <p:attrName>style.visibility</p:attrName>
                                        </p:attrNameLst>
                                      </p:cBhvr>
                                      <p:to>
                                        <p:strVal val="visible"/>
                                      </p:to>
                                    </p:set>
                                    <p:animEffect transition="in" filter="box(out)">
                                      <p:cBhvr>
                                        <p:cTn id="12" dur="500"/>
                                        <p:tgtEl>
                                          <p:spTgt spid="1229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2291">
                                            <p:txEl>
                                              <p:pRg st="2" end="2"/>
                                            </p:txEl>
                                          </p:spTgt>
                                        </p:tgtEl>
                                        <p:attrNameLst>
                                          <p:attrName>style.visibility</p:attrName>
                                        </p:attrNameLst>
                                      </p:cBhvr>
                                      <p:to>
                                        <p:strVal val="visible"/>
                                      </p:to>
                                    </p:set>
                                    <p:animEffect transition="in" filter="box(out)">
                                      <p:cBhvr>
                                        <p:cTn id="17" dur="500"/>
                                        <p:tgtEl>
                                          <p:spTgt spid="1229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2291">
                                            <p:txEl>
                                              <p:pRg st="3" end="3"/>
                                            </p:txEl>
                                          </p:spTgt>
                                        </p:tgtEl>
                                        <p:attrNameLst>
                                          <p:attrName>style.visibility</p:attrName>
                                        </p:attrNameLst>
                                      </p:cBhvr>
                                      <p:to>
                                        <p:strVal val="visible"/>
                                      </p:to>
                                    </p:set>
                                    <p:animEffect transition="in" filter="box(out)">
                                      <p:cBhvr>
                                        <p:cTn id="22" dur="500"/>
                                        <p:tgtEl>
                                          <p:spTgt spid="122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tr-TR"/>
              <a:t>ümit</a:t>
            </a:r>
          </a:p>
        </p:txBody>
      </p:sp>
      <p:sp>
        <p:nvSpPr>
          <p:cNvPr id="13315" name="Rectangle 3"/>
          <p:cNvSpPr>
            <a:spLocks noGrp="1" noChangeArrowheads="1"/>
          </p:cNvSpPr>
          <p:nvPr>
            <p:ph idx="1"/>
          </p:nvPr>
        </p:nvSpPr>
        <p:spPr/>
        <p:txBody>
          <a:bodyPr/>
          <a:lstStyle/>
          <a:p>
            <a:r>
              <a:rPr lang="tr-TR"/>
              <a:t>Öğretmenler, öğrencilerin ümit duygularını tekrar elde etmelerini sağlayarak çok iyi bir iş yapabilir. </a:t>
            </a:r>
          </a:p>
          <a:p>
            <a:r>
              <a:rPr lang="tr-TR"/>
              <a:t>Ümit kaybedildiği zaman çalışmak için hiçbir neden yoktur.</a:t>
            </a:r>
          </a:p>
          <a:p>
            <a:r>
              <a:rPr lang="tr-TR"/>
              <a:t> Davranışsal tehlikede olan öğrencilerin büyük bir kısmı ümidi kaybetmiştir. </a:t>
            </a: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p:cTn id="7" dur="500" fill="hold"/>
                                        <p:tgtEl>
                                          <p:spTgt spid="13314"/>
                                        </p:tgtEl>
                                        <p:attrNameLst>
                                          <p:attrName>ppt_w</p:attrName>
                                        </p:attrNameLst>
                                      </p:cBhvr>
                                      <p:tavLst>
                                        <p:tav tm="0">
                                          <p:val>
                                            <p:fltVal val="0"/>
                                          </p:val>
                                        </p:tav>
                                        <p:tav tm="100000">
                                          <p:val>
                                            <p:strVal val="#ppt_w"/>
                                          </p:val>
                                        </p:tav>
                                      </p:tavLst>
                                    </p:anim>
                                    <p:anim calcmode="lin" valueType="num">
                                      <p:cBhvr>
                                        <p:cTn id="8" dur="500" fill="hold"/>
                                        <p:tgtEl>
                                          <p:spTgt spid="1331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3315">
                                            <p:txEl>
                                              <p:pRg st="0" end="0"/>
                                            </p:txEl>
                                          </p:spTgt>
                                        </p:tgtEl>
                                        <p:attrNameLst>
                                          <p:attrName>style.visibility</p:attrName>
                                        </p:attrNameLst>
                                      </p:cBhvr>
                                      <p:to>
                                        <p:strVal val="visible"/>
                                      </p:to>
                                    </p:set>
                                    <p:anim calcmode="lin" valueType="num">
                                      <p:cBhvr>
                                        <p:cTn id="13" dur="500" fill="hold"/>
                                        <p:tgtEl>
                                          <p:spTgt spid="13315">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3315">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3315">
                                            <p:txEl>
                                              <p:pRg st="1" end="1"/>
                                            </p:txEl>
                                          </p:spTgt>
                                        </p:tgtEl>
                                        <p:attrNameLst>
                                          <p:attrName>style.visibility</p:attrName>
                                        </p:attrNameLst>
                                      </p:cBhvr>
                                      <p:to>
                                        <p:strVal val="visible"/>
                                      </p:to>
                                    </p:set>
                                    <p:anim calcmode="lin" valueType="num">
                                      <p:cBhvr>
                                        <p:cTn id="19" dur="500" fill="hold"/>
                                        <p:tgtEl>
                                          <p:spTgt spid="13315">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13315">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13315">
                                            <p:txEl>
                                              <p:pRg st="2" end="2"/>
                                            </p:txEl>
                                          </p:spTgt>
                                        </p:tgtEl>
                                        <p:attrNameLst>
                                          <p:attrName>style.visibility</p:attrName>
                                        </p:attrNameLst>
                                      </p:cBhvr>
                                      <p:to>
                                        <p:strVal val="visible"/>
                                      </p:to>
                                    </p:set>
                                    <p:anim calcmode="lin" valueType="num">
                                      <p:cBhvr>
                                        <p:cTn id="25" dur="500" fill="hold"/>
                                        <p:tgtEl>
                                          <p:spTgt spid="13315">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13315">
                                            <p:txEl>
                                              <p:pRg st="2" end="2"/>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13315" grpId="0" build="p"/>
    </p:bld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tr-TR"/>
              <a:t>ümit</a:t>
            </a:r>
          </a:p>
        </p:txBody>
      </p:sp>
      <p:sp>
        <p:nvSpPr>
          <p:cNvPr id="14339" name="Rectangle 3"/>
          <p:cNvSpPr>
            <a:spLocks noGrp="1" noChangeArrowheads="1"/>
          </p:cNvSpPr>
          <p:nvPr>
            <p:ph idx="1"/>
          </p:nvPr>
        </p:nvSpPr>
        <p:spPr/>
        <p:txBody>
          <a:bodyPr/>
          <a:lstStyle/>
          <a:p>
            <a:r>
              <a:rPr lang="tr-TR"/>
              <a:t>Curwin ve Mendler böyle öğrencilere ümitlerini tekrar kazanmalarına yardımcı olunabileceğini ve davranışlarının düzelebileceğini iddia etmektedirler. </a:t>
            </a:r>
          </a:p>
          <a:p>
            <a:r>
              <a:rPr lang="tr-TR"/>
              <a:t>Onların söylediğine göre bu, çok cazip öğrenmeler sağlayarak başarılabilir</a:t>
            </a:r>
          </a:p>
          <a:p>
            <a:r>
              <a:rPr lang="tr-TR"/>
              <a:t>Öğrenme cazip olmamalı aynı zamanda öğrenciye başarıyı da sağlamalıdır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box(out)">
                                      <p:cBhvr>
                                        <p:cTn id="7" dur="500"/>
                                        <p:tgtEl>
                                          <p:spTgt spid="143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4339">
                                            <p:txEl>
                                              <p:pRg st="1" end="1"/>
                                            </p:txEl>
                                          </p:spTgt>
                                        </p:tgtEl>
                                        <p:attrNameLst>
                                          <p:attrName>style.visibility</p:attrName>
                                        </p:attrNameLst>
                                      </p:cBhvr>
                                      <p:to>
                                        <p:strVal val="visible"/>
                                      </p:to>
                                    </p:set>
                                    <p:animEffect transition="in" filter="box(out)">
                                      <p:cBhvr>
                                        <p:cTn id="12" dur="500"/>
                                        <p:tgtEl>
                                          <p:spTgt spid="143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animEffect transition="in" filter="box(out)">
                                      <p:cBhvr>
                                        <p:cTn id="17" dur="500"/>
                                        <p:tgtEl>
                                          <p:spTgt spid="143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tr-TR"/>
              <a:t>Başarılı olmak için </a:t>
            </a:r>
          </a:p>
        </p:txBody>
      </p:sp>
      <p:sp>
        <p:nvSpPr>
          <p:cNvPr id="15363" name="Rectangle 3"/>
          <p:cNvSpPr>
            <a:spLocks noGrp="1" noChangeArrowheads="1"/>
          </p:cNvSpPr>
          <p:nvPr>
            <p:ph idx="1"/>
          </p:nvPr>
        </p:nvSpPr>
        <p:spPr/>
        <p:txBody>
          <a:bodyPr/>
          <a:lstStyle/>
          <a:p>
            <a:pPr>
              <a:lnSpc>
                <a:spcPct val="90000"/>
              </a:lnSpc>
            </a:pPr>
            <a:r>
              <a:rPr lang="tr-TR" sz="2600"/>
              <a:t>Öğretmenler; programı tekrar düzenleme yollarını,</a:t>
            </a:r>
          </a:p>
          <a:p>
            <a:pPr>
              <a:lnSpc>
                <a:spcPct val="90000"/>
              </a:lnSpc>
            </a:pPr>
            <a:r>
              <a:rPr lang="tr-TR" sz="2600"/>
              <a:t> Farklı biçimlerde düşünmeyi teşvik etmeyi,  </a:t>
            </a:r>
          </a:p>
          <a:p>
            <a:pPr>
              <a:lnSpc>
                <a:spcPct val="90000"/>
              </a:lnSpc>
            </a:pPr>
            <a:r>
              <a:rPr lang="tr-TR" sz="2600"/>
              <a:t>Farklı öğrenme sitilleri ve duyusal durumlar oluşturmayı,</a:t>
            </a:r>
          </a:p>
          <a:p>
            <a:pPr>
              <a:lnSpc>
                <a:spcPct val="90000"/>
              </a:lnSpc>
            </a:pPr>
            <a:r>
              <a:rPr lang="tr-TR" sz="2600"/>
              <a:t> Yaratıcı ve sanatsal ifadeler sağlamayı, </a:t>
            </a:r>
          </a:p>
          <a:p>
            <a:pPr>
              <a:lnSpc>
                <a:spcPct val="90000"/>
              </a:lnSpc>
            </a:pPr>
            <a:r>
              <a:rPr lang="tr-TR" sz="2600"/>
              <a:t>Öğrencilerin çalışma isteğine zarar vermeden teşvik edici dönüt sağlayan dereceleme sistemini kullanmayı deneyebilirler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5362"/>
                                        </p:tgtEl>
                                        <p:attrNameLst>
                                          <p:attrName>style.visibility</p:attrName>
                                        </p:attrNameLst>
                                      </p:cBhvr>
                                      <p:to>
                                        <p:strVal val="visible"/>
                                      </p:to>
                                    </p:set>
                                    <p:anim calcmode="lin" valueType="num">
                                      <p:cBhvr>
                                        <p:cTn id="7" dur="500" fill="hold"/>
                                        <p:tgtEl>
                                          <p:spTgt spid="15362"/>
                                        </p:tgtEl>
                                        <p:attrNameLst>
                                          <p:attrName>ppt_w</p:attrName>
                                        </p:attrNameLst>
                                      </p:cBhvr>
                                      <p:tavLst>
                                        <p:tav tm="0">
                                          <p:val>
                                            <p:fltVal val="0"/>
                                          </p:val>
                                        </p:tav>
                                        <p:tav tm="100000">
                                          <p:val>
                                            <p:strVal val="#ppt_w"/>
                                          </p:val>
                                        </p:tav>
                                      </p:tavLst>
                                    </p:anim>
                                    <p:anim calcmode="lin" valueType="num">
                                      <p:cBhvr>
                                        <p:cTn id="8" dur="500" fill="hold"/>
                                        <p:tgtEl>
                                          <p:spTgt spid="1536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15363">
                                            <p:txEl>
                                              <p:pRg st="0" end="0"/>
                                            </p:txEl>
                                          </p:spTgt>
                                        </p:tgtEl>
                                        <p:attrNameLst>
                                          <p:attrName>style.visibility</p:attrName>
                                        </p:attrNameLst>
                                      </p:cBhvr>
                                      <p:to>
                                        <p:strVal val="visible"/>
                                      </p:to>
                                    </p:set>
                                    <p:animEffect transition="in" filter="box(out)">
                                      <p:cBhvr>
                                        <p:cTn id="13" dur="500"/>
                                        <p:tgtEl>
                                          <p:spTgt spid="1536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15363">
                                            <p:txEl>
                                              <p:pRg st="1" end="1"/>
                                            </p:txEl>
                                          </p:spTgt>
                                        </p:tgtEl>
                                        <p:attrNameLst>
                                          <p:attrName>style.visibility</p:attrName>
                                        </p:attrNameLst>
                                      </p:cBhvr>
                                      <p:to>
                                        <p:strVal val="visible"/>
                                      </p:to>
                                    </p:set>
                                    <p:animEffect transition="in" filter="box(out)">
                                      <p:cBhvr>
                                        <p:cTn id="18" dur="500"/>
                                        <p:tgtEl>
                                          <p:spTgt spid="1536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32" fill="hold" grpId="0" nodeType="clickEffect">
                                  <p:stCondLst>
                                    <p:cond delay="0"/>
                                  </p:stCondLst>
                                  <p:childTnLst>
                                    <p:set>
                                      <p:cBhvr>
                                        <p:cTn id="22" dur="1" fill="hold">
                                          <p:stCondLst>
                                            <p:cond delay="0"/>
                                          </p:stCondLst>
                                        </p:cTn>
                                        <p:tgtEl>
                                          <p:spTgt spid="15363">
                                            <p:txEl>
                                              <p:pRg st="2" end="2"/>
                                            </p:txEl>
                                          </p:spTgt>
                                        </p:tgtEl>
                                        <p:attrNameLst>
                                          <p:attrName>style.visibility</p:attrName>
                                        </p:attrNameLst>
                                      </p:cBhvr>
                                      <p:to>
                                        <p:strVal val="visible"/>
                                      </p:to>
                                    </p:set>
                                    <p:animEffect transition="in" filter="box(out)">
                                      <p:cBhvr>
                                        <p:cTn id="23" dur="500"/>
                                        <p:tgtEl>
                                          <p:spTgt spid="1536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32" fill="hold" grpId="0" nodeType="clickEffect">
                                  <p:stCondLst>
                                    <p:cond delay="0"/>
                                  </p:stCondLst>
                                  <p:childTnLst>
                                    <p:set>
                                      <p:cBhvr>
                                        <p:cTn id="27" dur="1" fill="hold">
                                          <p:stCondLst>
                                            <p:cond delay="0"/>
                                          </p:stCondLst>
                                        </p:cTn>
                                        <p:tgtEl>
                                          <p:spTgt spid="15363">
                                            <p:txEl>
                                              <p:pRg st="3" end="3"/>
                                            </p:txEl>
                                          </p:spTgt>
                                        </p:tgtEl>
                                        <p:attrNameLst>
                                          <p:attrName>style.visibility</p:attrName>
                                        </p:attrNameLst>
                                      </p:cBhvr>
                                      <p:to>
                                        <p:strVal val="visible"/>
                                      </p:to>
                                    </p:set>
                                    <p:animEffect transition="in" filter="box(out)">
                                      <p:cBhvr>
                                        <p:cTn id="28" dur="500"/>
                                        <p:tgtEl>
                                          <p:spTgt spid="1536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32" fill="hold" grpId="0" nodeType="clickEffect">
                                  <p:stCondLst>
                                    <p:cond delay="0"/>
                                  </p:stCondLst>
                                  <p:childTnLst>
                                    <p:set>
                                      <p:cBhvr>
                                        <p:cTn id="32" dur="1" fill="hold">
                                          <p:stCondLst>
                                            <p:cond delay="0"/>
                                          </p:stCondLst>
                                        </p:cTn>
                                        <p:tgtEl>
                                          <p:spTgt spid="15363">
                                            <p:txEl>
                                              <p:pRg st="4" end="4"/>
                                            </p:txEl>
                                          </p:spTgt>
                                        </p:tgtEl>
                                        <p:attrNameLst>
                                          <p:attrName>style.visibility</p:attrName>
                                        </p:attrNameLst>
                                      </p:cBhvr>
                                      <p:to>
                                        <p:strVal val="visible"/>
                                      </p:to>
                                    </p:set>
                                    <p:animEffect transition="in" filter="box(out)">
                                      <p:cBhvr>
                                        <p:cTn id="33" dur="500"/>
                                        <p:tgtEl>
                                          <p:spTgt spid="153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utoUpdateAnimBg="0"/>
      <p:bldP spid="15363" grpId="0" build="p"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tr-TR"/>
              <a:t>Değer </a:t>
            </a:r>
          </a:p>
        </p:txBody>
      </p:sp>
      <p:sp>
        <p:nvSpPr>
          <p:cNvPr id="16387" name="Rectangle 3"/>
          <p:cNvSpPr>
            <a:spLocks noGrp="1" noChangeArrowheads="1"/>
          </p:cNvSpPr>
          <p:nvPr>
            <p:ph idx="1"/>
          </p:nvPr>
        </p:nvSpPr>
        <p:spPr/>
        <p:txBody>
          <a:bodyPr/>
          <a:lstStyle/>
          <a:p>
            <a:r>
              <a:rPr lang="tr-TR" sz="2600"/>
              <a:t> Değer hayat ve kendisi için saygıyı ifade eder Curwin ve Mendler’in çalışmalarının merkezinde yer almaktadır. </a:t>
            </a:r>
          </a:p>
          <a:p>
            <a:r>
              <a:rPr lang="tr-TR" sz="2600"/>
              <a:t>Öğrenciler kendilerini değerli hissetmek için değerlerine verilecek zararı önleme yolunda her şeyi yaparlar. </a:t>
            </a:r>
          </a:p>
          <a:p>
            <a:r>
              <a:rPr lang="tr-TR" sz="2600"/>
              <a:t>Çok ciddi istenmeyen davranışlar öğrencilerin bu zarardan kaçınma girişimlerinden kaynaklanır. </a:t>
            </a:r>
          </a:p>
          <a:p>
            <a:endParaRPr lang="tr-TR" sz="26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6386"/>
                                        </p:tgtEl>
                                        <p:attrNameLst>
                                          <p:attrName>style.visibility</p:attrName>
                                        </p:attrNameLst>
                                      </p:cBhvr>
                                      <p:to>
                                        <p:strVal val="visible"/>
                                      </p:to>
                                    </p:set>
                                    <p:anim calcmode="lin" valueType="num">
                                      <p:cBhvr>
                                        <p:cTn id="7" dur="500" fill="hold"/>
                                        <p:tgtEl>
                                          <p:spTgt spid="16386"/>
                                        </p:tgtEl>
                                        <p:attrNameLst>
                                          <p:attrName>ppt_w</p:attrName>
                                        </p:attrNameLst>
                                      </p:cBhvr>
                                      <p:tavLst>
                                        <p:tav tm="0">
                                          <p:val>
                                            <p:fltVal val="0"/>
                                          </p:val>
                                        </p:tav>
                                        <p:tav tm="100000">
                                          <p:val>
                                            <p:strVal val="#ppt_w"/>
                                          </p:val>
                                        </p:tav>
                                      </p:tavLst>
                                    </p:anim>
                                    <p:anim calcmode="lin" valueType="num">
                                      <p:cBhvr>
                                        <p:cTn id="8" dur="500" fill="hold"/>
                                        <p:tgtEl>
                                          <p:spTgt spid="1638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16387">
                                            <p:txEl>
                                              <p:pRg st="0" end="0"/>
                                            </p:txEl>
                                          </p:spTgt>
                                        </p:tgtEl>
                                        <p:attrNameLst>
                                          <p:attrName>style.visibility</p:attrName>
                                        </p:attrNameLst>
                                      </p:cBhvr>
                                      <p:to>
                                        <p:strVal val="visible"/>
                                      </p:to>
                                    </p:set>
                                    <p:animEffect transition="in" filter="box(out)">
                                      <p:cBhvr>
                                        <p:cTn id="13" dur="500"/>
                                        <p:tgtEl>
                                          <p:spTgt spid="16387">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16387">
                                            <p:txEl>
                                              <p:pRg st="1" end="1"/>
                                            </p:txEl>
                                          </p:spTgt>
                                        </p:tgtEl>
                                        <p:attrNameLst>
                                          <p:attrName>style.visibility</p:attrName>
                                        </p:attrNameLst>
                                      </p:cBhvr>
                                      <p:to>
                                        <p:strVal val="visible"/>
                                      </p:to>
                                    </p:set>
                                    <p:animEffect transition="in" filter="box(out)">
                                      <p:cBhvr>
                                        <p:cTn id="18" dur="500"/>
                                        <p:tgtEl>
                                          <p:spTgt spid="16387">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32" fill="hold" grpId="0" nodeType="clickEffect">
                                  <p:stCondLst>
                                    <p:cond delay="0"/>
                                  </p:stCondLst>
                                  <p:childTnLst>
                                    <p:set>
                                      <p:cBhvr>
                                        <p:cTn id="22" dur="1" fill="hold">
                                          <p:stCondLst>
                                            <p:cond delay="0"/>
                                          </p:stCondLst>
                                        </p:cTn>
                                        <p:tgtEl>
                                          <p:spTgt spid="16387">
                                            <p:txEl>
                                              <p:pRg st="2" end="2"/>
                                            </p:txEl>
                                          </p:spTgt>
                                        </p:tgtEl>
                                        <p:attrNameLst>
                                          <p:attrName>style.visibility</p:attrName>
                                        </p:attrNameLst>
                                      </p:cBhvr>
                                      <p:to>
                                        <p:strVal val="visible"/>
                                      </p:to>
                                    </p:set>
                                    <p:animEffect transition="in" filter="box(out)">
                                      <p:cBhvr>
                                        <p:cTn id="23" dur="500"/>
                                        <p:tgtEl>
                                          <p:spTgt spid="163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utoUpdateAnimBg="0"/>
      <p:bldP spid="16387" grpId="0" build="p" autoUpdateAnimBg="0"/>
    </p:bld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tr-TR"/>
              <a:t>Değer </a:t>
            </a:r>
          </a:p>
        </p:txBody>
      </p:sp>
      <p:sp>
        <p:nvSpPr>
          <p:cNvPr id="17411" name="Rectangle 3"/>
          <p:cNvSpPr>
            <a:spLocks noGrp="1" noChangeArrowheads="1"/>
          </p:cNvSpPr>
          <p:nvPr>
            <p:ph idx="1"/>
          </p:nvPr>
        </p:nvSpPr>
        <p:spPr/>
        <p:txBody>
          <a:bodyPr/>
          <a:lstStyle/>
          <a:p>
            <a:r>
              <a:rPr lang="tr-TR"/>
              <a:t>“Değerle disiplin sağlama” adlı kitaplarında kronik davranış sorunlu öğrencilerin </a:t>
            </a:r>
            <a:r>
              <a:rPr lang="tr-TR" b="1"/>
              <a:t>kendilerini kaybedenler</a:t>
            </a:r>
            <a:r>
              <a:rPr lang="tr-TR"/>
              <a:t> olarak gördüklerini ve normal yollarla kabul edilmeyi bıraktıklarını, kendi kendilerine tekrar </a:t>
            </a:r>
            <a:r>
              <a:rPr lang="tr-TR" b="1"/>
              <a:t>başarısız olmaktan ziyade çalışmamanın</a:t>
            </a:r>
            <a:r>
              <a:rPr lang="tr-TR"/>
              <a:t> daha iyi olduğunu söylediklerini, aptal olarak görünmek yerine </a:t>
            </a:r>
            <a:r>
              <a:rPr lang="tr-TR" b="1"/>
              <a:t>sıkıntı vericiler olarak</a:t>
            </a:r>
            <a:r>
              <a:rPr lang="tr-TR"/>
              <a:t> tanınmanın daha iyi olacağını belirtmektedirler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box(out)">
                                      <p:cBhvr>
                                        <p:cTn id="7" dur="500"/>
                                        <p:tgtEl>
                                          <p:spTgt spid="174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autoUpdateAnimBg="0"/>
    </p:bld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tr-TR"/>
              <a:t>Değer </a:t>
            </a:r>
          </a:p>
        </p:txBody>
      </p:sp>
      <p:sp>
        <p:nvSpPr>
          <p:cNvPr id="18435" name="Rectangle 3"/>
          <p:cNvSpPr>
            <a:spLocks noGrp="1" noChangeArrowheads="1"/>
          </p:cNvSpPr>
          <p:nvPr>
            <p:ph idx="1"/>
          </p:nvPr>
        </p:nvSpPr>
        <p:spPr/>
        <p:txBody>
          <a:bodyPr/>
          <a:lstStyle/>
          <a:p>
            <a:r>
              <a:rPr lang="tr-TR"/>
              <a:t>Kronik istenmeyen davranışlı öğrenciler ne pahasına olursa olsun hatta </a:t>
            </a:r>
            <a:r>
              <a:rPr lang="tr-TR" b="1"/>
              <a:t>zora  girdiklerinde  değerlerini korumaya çalışırlar</a:t>
            </a:r>
          </a:p>
          <a:p>
            <a:r>
              <a:rPr lang="tr-TR"/>
              <a:t>Bu yüzden öğretmenler </a:t>
            </a:r>
            <a:r>
              <a:rPr lang="tr-TR" b="1"/>
              <a:t>değeri korumaya ve mümkün olduğunca desteklemeye</a:t>
            </a:r>
            <a:r>
              <a:rPr lang="tr-TR"/>
              <a:t> çaba göstermelidir.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box(out)">
                                      <p:cBhvr>
                                        <p:cTn id="7" dur="500"/>
                                        <p:tgtEl>
                                          <p:spTgt spid="184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box(out)">
                                      <p:cBhvr>
                                        <p:cTn id="12" dur="500"/>
                                        <p:tgtEl>
                                          <p:spTgt spid="184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utoUpdateAnimBg="0"/>
    </p:bld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tr-TR"/>
              <a:t>Okullar niçin var?</a:t>
            </a:r>
          </a:p>
        </p:txBody>
      </p:sp>
      <p:sp>
        <p:nvSpPr>
          <p:cNvPr id="19459" name="Rectangle 3"/>
          <p:cNvSpPr>
            <a:spLocks noGrp="1" noChangeArrowheads="1"/>
          </p:cNvSpPr>
          <p:nvPr>
            <p:ph idx="1"/>
          </p:nvPr>
        </p:nvSpPr>
        <p:spPr/>
        <p:txBody>
          <a:bodyPr/>
          <a:lstStyle/>
          <a:p>
            <a:pPr>
              <a:lnSpc>
                <a:spcPct val="90000"/>
              </a:lnSpc>
            </a:pPr>
            <a:r>
              <a:rPr lang="tr-TR" sz="2400"/>
              <a:t>Curwin ve Mendler’e göre </a:t>
            </a:r>
            <a:r>
              <a:rPr lang="tr-TR" sz="2400" b="1"/>
              <a:t>okullar öğrenciler için vardır</a:t>
            </a:r>
            <a:r>
              <a:rPr lang="tr-TR" sz="2400"/>
              <a:t> öğretmenler için değil. </a:t>
            </a:r>
          </a:p>
          <a:p>
            <a:pPr>
              <a:lnSpc>
                <a:spcPct val="90000"/>
              </a:lnSpc>
            </a:pPr>
            <a:r>
              <a:rPr lang="tr-TR" sz="2400"/>
              <a:t>Meslek olarak </a:t>
            </a:r>
            <a:r>
              <a:rPr lang="tr-TR" sz="2400" b="1"/>
              <a:t>öğretmenler öğrencilere yardım</a:t>
            </a:r>
            <a:r>
              <a:rPr lang="tr-TR" sz="2400"/>
              <a:t> etmek için oradadırlar. Bunu anlayarak mesleğe girmelidirler. </a:t>
            </a:r>
          </a:p>
          <a:p>
            <a:pPr>
              <a:lnSpc>
                <a:spcPct val="90000"/>
              </a:lnSpc>
            </a:pPr>
            <a:r>
              <a:rPr lang="tr-TR" sz="2400"/>
              <a:t>Öğretmenler </a:t>
            </a:r>
            <a:r>
              <a:rPr lang="tr-TR" sz="2400" b="1"/>
              <a:t>çatışmacı olmaktan ziyada öğrencinin değerini destekleyici</a:t>
            </a:r>
            <a:r>
              <a:rPr lang="tr-TR" sz="2400"/>
              <a:t> olarak rollerini görebildiklerinde bu amaca ulaşmaları çok daha kolay olur.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9458"/>
                                        </p:tgtEl>
                                        <p:attrNameLst>
                                          <p:attrName>style.visibility</p:attrName>
                                        </p:attrNameLst>
                                      </p:cBhvr>
                                      <p:to>
                                        <p:strVal val="visible"/>
                                      </p:to>
                                    </p:set>
                                    <p:anim calcmode="lin" valueType="num">
                                      <p:cBhvr>
                                        <p:cTn id="7" dur="500" fill="hold"/>
                                        <p:tgtEl>
                                          <p:spTgt spid="19458"/>
                                        </p:tgtEl>
                                        <p:attrNameLst>
                                          <p:attrName>ppt_w</p:attrName>
                                        </p:attrNameLst>
                                      </p:cBhvr>
                                      <p:tavLst>
                                        <p:tav tm="0">
                                          <p:val>
                                            <p:fltVal val="0"/>
                                          </p:val>
                                        </p:tav>
                                        <p:tav tm="100000">
                                          <p:val>
                                            <p:strVal val="#ppt_w"/>
                                          </p:val>
                                        </p:tav>
                                      </p:tavLst>
                                    </p:anim>
                                    <p:anim calcmode="lin" valueType="num">
                                      <p:cBhvr>
                                        <p:cTn id="8" dur="500" fill="hold"/>
                                        <p:tgtEl>
                                          <p:spTgt spid="1945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19459">
                                            <p:txEl>
                                              <p:pRg st="0" end="0"/>
                                            </p:txEl>
                                          </p:spTgt>
                                        </p:tgtEl>
                                        <p:attrNameLst>
                                          <p:attrName>style.visibility</p:attrName>
                                        </p:attrNameLst>
                                      </p:cBhvr>
                                      <p:to>
                                        <p:strVal val="visible"/>
                                      </p:to>
                                    </p:set>
                                    <p:animEffect transition="in" filter="box(out)">
                                      <p:cBhvr>
                                        <p:cTn id="13" dur="500"/>
                                        <p:tgtEl>
                                          <p:spTgt spid="19459">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19459">
                                            <p:txEl>
                                              <p:pRg st="1" end="1"/>
                                            </p:txEl>
                                          </p:spTgt>
                                        </p:tgtEl>
                                        <p:attrNameLst>
                                          <p:attrName>style.visibility</p:attrName>
                                        </p:attrNameLst>
                                      </p:cBhvr>
                                      <p:to>
                                        <p:strVal val="visible"/>
                                      </p:to>
                                    </p:set>
                                    <p:animEffect transition="in" filter="box(out)">
                                      <p:cBhvr>
                                        <p:cTn id="18" dur="500"/>
                                        <p:tgtEl>
                                          <p:spTgt spid="19459">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32" fill="hold" grpId="0" nodeType="clickEffect">
                                  <p:stCondLst>
                                    <p:cond delay="0"/>
                                  </p:stCondLst>
                                  <p:childTnLst>
                                    <p:set>
                                      <p:cBhvr>
                                        <p:cTn id="22" dur="1" fill="hold">
                                          <p:stCondLst>
                                            <p:cond delay="0"/>
                                          </p:stCondLst>
                                        </p:cTn>
                                        <p:tgtEl>
                                          <p:spTgt spid="19459">
                                            <p:txEl>
                                              <p:pRg st="2" end="2"/>
                                            </p:txEl>
                                          </p:spTgt>
                                        </p:tgtEl>
                                        <p:attrNameLst>
                                          <p:attrName>style.visibility</p:attrName>
                                        </p:attrNameLst>
                                      </p:cBhvr>
                                      <p:to>
                                        <p:strVal val="visible"/>
                                      </p:to>
                                    </p:set>
                                    <p:animEffect transition="in" filter="box(out)">
                                      <p:cBhvr>
                                        <p:cTn id="23" dur="500"/>
                                        <p:tgtEl>
                                          <p:spTgt spid="1945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utoUpdateAnimBg="0"/>
      <p:bldP spid="19459" grpId="0" build="p" autoUpdateAnimBg="0"/>
    </p:bld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fontScale="90000"/>
          </a:bodyPr>
          <a:lstStyle/>
          <a:p>
            <a:r>
              <a:rPr lang="tr-TR">
                <a:solidFill>
                  <a:schemeClr val="tx1"/>
                </a:solidFill>
              </a:rPr>
              <a:t>Öğrenciler Niçin Kuralları İhlal Ederler?</a:t>
            </a:r>
          </a:p>
        </p:txBody>
      </p:sp>
      <p:sp>
        <p:nvSpPr>
          <p:cNvPr id="20483" name="Rectangle 3"/>
          <p:cNvSpPr>
            <a:spLocks noGrp="1" noChangeArrowheads="1"/>
          </p:cNvSpPr>
          <p:nvPr>
            <p:ph idx="1"/>
          </p:nvPr>
        </p:nvSpPr>
        <p:spPr/>
        <p:txBody>
          <a:bodyPr/>
          <a:lstStyle/>
          <a:p>
            <a:r>
              <a:rPr lang="tr-TR" sz="2600"/>
              <a:t>Tüm öğrenciler ara sıra istenmeyen şekilde davranabilirler. </a:t>
            </a:r>
            <a:r>
              <a:rPr lang="tr-TR" sz="2600" i="1"/>
              <a:t>İzinsiz konuşurlar, birbirlerine alaycı isimlerle seslenirler, gerekli olmadığı zaman gülerler.</a:t>
            </a:r>
            <a:r>
              <a:rPr lang="tr-TR" sz="2600"/>
              <a:t> </a:t>
            </a:r>
          </a:p>
          <a:p>
            <a:r>
              <a:rPr lang="tr-TR" sz="2600" b="1"/>
              <a:t>Bazıları sıkılmadan</a:t>
            </a:r>
            <a:r>
              <a:rPr lang="tr-TR" sz="2600"/>
              <a:t> istenmeyen davranışta bulunurlar. Çünkü, konuşma gibi bazı istenmeyen davranışları </a:t>
            </a:r>
            <a:r>
              <a:rPr lang="tr-TR" sz="2600" b="1"/>
              <a:t>cazip... bulurlar</a:t>
            </a:r>
            <a:r>
              <a:rPr lang="tr-TR" sz="2600"/>
              <a:t>. </a:t>
            </a:r>
          </a:p>
          <a:p>
            <a:r>
              <a:rPr lang="tr-TR" sz="2600"/>
              <a:t>Bazıları </a:t>
            </a:r>
            <a:r>
              <a:rPr lang="tr-TR" sz="2600" b="1"/>
              <a:t>deneyim olsun</a:t>
            </a:r>
            <a:r>
              <a:rPr lang="tr-TR" sz="2600"/>
              <a:t> diye kuralları bozarlar. Bu çeşit istenmeyen davranışlar nispeten iyidir.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0482"/>
                                        </p:tgtEl>
                                        <p:attrNameLst>
                                          <p:attrName>style.visibility</p:attrName>
                                        </p:attrNameLst>
                                      </p:cBhvr>
                                      <p:to>
                                        <p:strVal val="visible"/>
                                      </p:to>
                                    </p:set>
                                    <p:anim calcmode="lin" valueType="num">
                                      <p:cBhvr>
                                        <p:cTn id="7" dur="500" fill="hold"/>
                                        <p:tgtEl>
                                          <p:spTgt spid="20482"/>
                                        </p:tgtEl>
                                        <p:attrNameLst>
                                          <p:attrName>ppt_w</p:attrName>
                                        </p:attrNameLst>
                                      </p:cBhvr>
                                      <p:tavLst>
                                        <p:tav tm="0">
                                          <p:val>
                                            <p:fltVal val="0"/>
                                          </p:val>
                                        </p:tav>
                                        <p:tav tm="100000">
                                          <p:val>
                                            <p:strVal val="#ppt_w"/>
                                          </p:val>
                                        </p:tav>
                                      </p:tavLst>
                                    </p:anim>
                                    <p:anim calcmode="lin" valueType="num">
                                      <p:cBhvr>
                                        <p:cTn id="8" dur="500" fill="hold"/>
                                        <p:tgtEl>
                                          <p:spTgt spid="2048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20483">
                                            <p:txEl>
                                              <p:pRg st="0" end="0"/>
                                            </p:txEl>
                                          </p:spTgt>
                                        </p:tgtEl>
                                        <p:attrNameLst>
                                          <p:attrName>style.visibility</p:attrName>
                                        </p:attrNameLst>
                                      </p:cBhvr>
                                      <p:to>
                                        <p:strVal val="visible"/>
                                      </p:to>
                                    </p:set>
                                    <p:animEffect transition="in" filter="box(out)">
                                      <p:cBhvr>
                                        <p:cTn id="13" dur="500"/>
                                        <p:tgtEl>
                                          <p:spTgt spid="2048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20483">
                                            <p:txEl>
                                              <p:pRg st="1" end="1"/>
                                            </p:txEl>
                                          </p:spTgt>
                                        </p:tgtEl>
                                        <p:attrNameLst>
                                          <p:attrName>style.visibility</p:attrName>
                                        </p:attrNameLst>
                                      </p:cBhvr>
                                      <p:to>
                                        <p:strVal val="visible"/>
                                      </p:to>
                                    </p:set>
                                    <p:animEffect transition="in" filter="box(out)">
                                      <p:cBhvr>
                                        <p:cTn id="18" dur="500"/>
                                        <p:tgtEl>
                                          <p:spTgt spid="2048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32" fill="hold" grpId="0" nodeType="clickEffect">
                                  <p:stCondLst>
                                    <p:cond delay="0"/>
                                  </p:stCondLst>
                                  <p:childTnLst>
                                    <p:set>
                                      <p:cBhvr>
                                        <p:cTn id="22" dur="1" fill="hold">
                                          <p:stCondLst>
                                            <p:cond delay="0"/>
                                          </p:stCondLst>
                                        </p:cTn>
                                        <p:tgtEl>
                                          <p:spTgt spid="20483">
                                            <p:txEl>
                                              <p:pRg st="2" end="2"/>
                                            </p:txEl>
                                          </p:spTgt>
                                        </p:tgtEl>
                                        <p:attrNameLst>
                                          <p:attrName>style.visibility</p:attrName>
                                        </p:attrNameLst>
                                      </p:cBhvr>
                                      <p:to>
                                        <p:strVal val="visible"/>
                                      </p:to>
                                    </p:set>
                                    <p:animEffect transition="in" filter="box(out)">
                                      <p:cBhvr>
                                        <p:cTn id="23" dur="500"/>
                                        <p:tgtEl>
                                          <p:spTgt spid="204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utoUpdateAnimBg="0"/>
      <p:bldP spid="20483" grpId="0" build="p" autoUpdateAnimBg="0"/>
    </p:bld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fontScale="90000"/>
          </a:bodyPr>
          <a:lstStyle/>
          <a:p>
            <a:r>
              <a:rPr lang="tr-TR">
                <a:solidFill>
                  <a:schemeClr val="tx1"/>
                </a:solidFill>
              </a:rPr>
              <a:t>Öğrenciler Niçin Kuralları İhlal Ederler?</a:t>
            </a:r>
          </a:p>
        </p:txBody>
      </p:sp>
      <p:sp>
        <p:nvSpPr>
          <p:cNvPr id="21507" name="Rectangle 3"/>
          <p:cNvSpPr>
            <a:spLocks noGrp="1" noChangeArrowheads="1"/>
          </p:cNvSpPr>
          <p:nvPr>
            <p:ph idx="1"/>
          </p:nvPr>
        </p:nvSpPr>
        <p:spPr/>
        <p:txBody>
          <a:bodyPr/>
          <a:lstStyle/>
          <a:p>
            <a:r>
              <a:rPr lang="tr-TR" sz="2400"/>
              <a:t>Davranışsal tehlikede bulunan öğrenciler çok ciddi nedenlerden, genellikle </a:t>
            </a:r>
            <a:r>
              <a:rPr lang="tr-TR" sz="2400" b="1"/>
              <a:t>değerleri zarara uğratılmış duygusuyla</a:t>
            </a:r>
            <a:r>
              <a:rPr lang="tr-TR" sz="2400"/>
              <a:t> ilişkili olarak kuralları bozarlar</a:t>
            </a:r>
          </a:p>
          <a:p>
            <a:r>
              <a:rPr lang="tr-TR" sz="2400"/>
              <a:t>Bu öğrenciler öğrenmede iyi olamadıklarını, fakat kötü olmada kötü olduklarını, böyle yaparak </a:t>
            </a:r>
            <a:r>
              <a:rPr lang="tr-TR" sz="2400" b="1"/>
              <a:t>ilgi ve güç gereksinimlerini karşılayabildiklerini</a:t>
            </a:r>
            <a:r>
              <a:rPr lang="tr-TR" sz="2400"/>
              <a:t> belirtirler.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box(out)">
                                      <p:cBhvr>
                                        <p:cTn id="7" dur="500"/>
                                        <p:tgtEl>
                                          <p:spTgt spid="215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1507">
                                            <p:txEl>
                                              <p:pRg st="1" end="1"/>
                                            </p:txEl>
                                          </p:spTgt>
                                        </p:tgtEl>
                                        <p:attrNameLst>
                                          <p:attrName>style.visibility</p:attrName>
                                        </p:attrNameLst>
                                      </p:cBhvr>
                                      <p:to>
                                        <p:strVal val="visible"/>
                                      </p:to>
                                    </p:set>
                                    <p:animEffect transition="in" filter="box(out)">
                                      <p:cBhvr>
                                        <p:cTn id="12" dur="500"/>
                                        <p:tgtEl>
                                          <p:spTgt spid="215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p:bld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fontScale="90000"/>
          </a:bodyPr>
          <a:lstStyle/>
          <a:p>
            <a:r>
              <a:rPr lang="tr-TR">
                <a:solidFill>
                  <a:schemeClr val="tx1"/>
                </a:solidFill>
              </a:rPr>
              <a:t>Tehlikedeki Öğrencilerin  Disiplini Niçin Zordur</a:t>
            </a:r>
          </a:p>
        </p:txBody>
      </p:sp>
      <p:sp>
        <p:nvSpPr>
          <p:cNvPr id="22531" name="Rectangle 3"/>
          <p:cNvSpPr>
            <a:spLocks noGrp="1" noChangeArrowheads="1"/>
          </p:cNvSpPr>
          <p:nvPr>
            <p:ph idx="1"/>
          </p:nvPr>
        </p:nvSpPr>
        <p:spPr>
          <a:xfrm>
            <a:off x="457200" y="1600200"/>
            <a:ext cx="8291513" cy="5257800"/>
          </a:xfrm>
        </p:spPr>
        <p:txBody>
          <a:bodyPr/>
          <a:lstStyle/>
          <a:p>
            <a:r>
              <a:rPr lang="tr-TR" sz="2400"/>
              <a:t>Onların genellikle, her zaman olmamakla birlikte </a:t>
            </a:r>
            <a:r>
              <a:rPr lang="tr-TR" sz="2400" b="1"/>
              <a:t>akademik başarısızlık geçmişleri</a:t>
            </a:r>
            <a:r>
              <a:rPr lang="tr-TR" sz="2400"/>
              <a:t> vardır. </a:t>
            </a:r>
          </a:p>
          <a:p>
            <a:r>
              <a:rPr lang="tr-TR" sz="2400"/>
              <a:t>Başarı nedeniyle </a:t>
            </a:r>
            <a:r>
              <a:rPr lang="tr-TR" sz="2400" b="1"/>
              <a:t>değerlerini koruyamadıklarından, çekilerek veya endişelenmemiş gibi davranarak</a:t>
            </a:r>
            <a:r>
              <a:rPr lang="tr-TR" sz="2400"/>
              <a:t> kendilerini korurlar.</a:t>
            </a:r>
          </a:p>
          <a:p>
            <a:r>
              <a:rPr lang="tr-TR" sz="2400"/>
              <a:t>Hiçbir yerde </a:t>
            </a:r>
            <a:r>
              <a:rPr lang="tr-TR" sz="2400" b="1"/>
              <a:t>işe yaramayan kurallara uymak yerine istenmeyen davranışta bulunmanın</a:t>
            </a:r>
            <a:r>
              <a:rPr lang="tr-TR" sz="2400"/>
              <a:t> daha iyi olduğu düşüncesini öğrenmişlerdir.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slide(fromBottom)">
                                      <p:cBhvr>
                                        <p:cTn id="7" dur="500"/>
                                        <p:tgtEl>
                                          <p:spTgt spid="225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22531">
                                            <p:txEl>
                                              <p:pRg st="1" end="1"/>
                                            </p:txEl>
                                          </p:spTgt>
                                        </p:tgtEl>
                                        <p:attrNameLst>
                                          <p:attrName>style.visibility</p:attrName>
                                        </p:attrNameLst>
                                      </p:cBhvr>
                                      <p:to>
                                        <p:strVal val="visible"/>
                                      </p:to>
                                    </p:set>
                                    <p:animEffect transition="in" filter="slide(fromBottom)">
                                      <p:cBhvr>
                                        <p:cTn id="12" dur="500"/>
                                        <p:tgtEl>
                                          <p:spTgt spid="2253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22531">
                                            <p:txEl>
                                              <p:pRg st="2" end="2"/>
                                            </p:txEl>
                                          </p:spTgt>
                                        </p:tgtEl>
                                        <p:attrNameLst>
                                          <p:attrName>style.visibility</p:attrName>
                                        </p:attrNameLst>
                                      </p:cBhvr>
                                      <p:to>
                                        <p:strVal val="visible"/>
                                      </p:to>
                                    </p:set>
                                    <p:animEffect transition="in" filter="slide(fromBottom)">
                                      <p:cBhvr>
                                        <p:cTn id="17" dur="500"/>
                                        <p:tgtEl>
                                          <p:spTgt spid="225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fontScale="90000"/>
          </a:bodyPr>
          <a:lstStyle/>
          <a:p>
            <a:r>
              <a:rPr lang="tr-TR">
                <a:solidFill>
                  <a:schemeClr val="tx1"/>
                </a:solidFill>
              </a:rPr>
              <a:t>Tehlikedeki Öğrencilerin  Disiplini Niçin Zordur</a:t>
            </a:r>
          </a:p>
        </p:txBody>
      </p:sp>
      <p:sp>
        <p:nvSpPr>
          <p:cNvPr id="23555" name="Rectangle 3"/>
          <p:cNvSpPr>
            <a:spLocks noGrp="1" noChangeArrowheads="1"/>
          </p:cNvSpPr>
          <p:nvPr>
            <p:ph idx="1"/>
          </p:nvPr>
        </p:nvSpPr>
        <p:spPr/>
        <p:txBody>
          <a:bodyPr/>
          <a:lstStyle/>
          <a:p>
            <a:r>
              <a:rPr lang="tr-TR" sz="2400"/>
              <a:t>Öğrencinin değeri okulda sürekli olarak zarar gördüğü zaman, diğerlerinin kınamaları olumlu teşvik etkisi yapar.</a:t>
            </a:r>
          </a:p>
          <a:p>
            <a:r>
              <a:rPr lang="tr-TR" sz="2400"/>
              <a:t>hiç bir </a:t>
            </a:r>
            <a:r>
              <a:rPr lang="tr-TR" sz="2400" b="1"/>
              <a:t>öğrenci oyun alanından uzaklaştırılarak, oyun alanında nasıl oynanacağını</a:t>
            </a:r>
            <a:r>
              <a:rPr lang="tr-TR" sz="2400"/>
              <a:t> öğrenemez</a:t>
            </a:r>
          </a:p>
          <a:p>
            <a:r>
              <a:rPr lang="tr-TR" sz="2400"/>
              <a:t>Davranışsal tehlikede olan öğrenciler, </a:t>
            </a:r>
            <a:r>
              <a:rPr lang="tr-TR" sz="2400" b="1"/>
              <a:t>“disiplin sorunlu”</a:t>
            </a:r>
            <a:r>
              <a:rPr lang="tr-TR" sz="2400"/>
              <a:t> olarak etiketlendiklerini bilirler ve kabul ederler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box(out)">
                                      <p:cBhvr>
                                        <p:cTn id="7" dur="500"/>
                                        <p:tgtEl>
                                          <p:spTgt spid="235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3555">
                                            <p:txEl>
                                              <p:pRg st="1" end="1"/>
                                            </p:txEl>
                                          </p:spTgt>
                                        </p:tgtEl>
                                        <p:attrNameLst>
                                          <p:attrName>style.visibility</p:attrName>
                                        </p:attrNameLst>
                                      </p:cBhvr>
                                      <p:to>
                                        <p:strVal val="visible"/>
                                      </p:to>
                                    </p:set>
                                    <p:animEffect transition="in" filter="box(out)">
                                      <p:cBhvr>
                                        <p:cTn id="12" dur="500"/>
                                        <p:tgtEl>
                                          <p:spTgt spid="235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3555">
                                            <p:txEl>
                                              <p:pRg st="2" end="2"/>
                                            </p:txEl>
                                          </p:spTgt>
                                        </p:tgtEl>
                                        <p:attrNameLst>
                                          <p:attrName>style.visibility</p:attrName>
                                        </p:attrNameLst>
                                      </p:cBhvr>
                                      <p:to>
                                        <p:strVal val="visible"/>
                                      </p:to>
                                    </p:set>
                                    <p:animEffect transition="in" filter="box(out)">
                                      <p:cBhvr>
                                        <p:cTn id="17" dur="500"/>
                                        <p:tgtEl>
                                          <p:spTgt spid="235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autoUpdateAnimBg="0"/>
    </p:bld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1143000"/>
            <a:ext cx="7772400" cy="1143000"/>
          </a:xfrm>
        </p:spPr>
        <p:txBody>
          <a:bodyPr>
            <a:normAutofit fontScale="90000"/>
          </a:bodyPr>
          <a:lstStyle/>
          <a:p>
            <a:r>
              <a:rPr lang="tr-TR" dirty="0">
                <a:solidFill>
                  <a:schemeClr val="tx1"/>
                </a:solidFill>
              </a:rPr>
              <a:t/>
            </a:r>
            <a:br>
              <a:rPr lang="tr-TR" dirty="0">
                <a:solidFill>
                  <a:schemeClr val="tx1"/>
                </a:solidFill>
              </a:rPr>
            </a:br>
            <a:r>
              <a:rPr lang="tr-TR" sz="3600" dirty="0">
                <a:solidFill>
                  <a:schemeClr val="tx1"/>
                </a:solidFill>
              </a:rPr>
              <a:t/>
            </a:r>
            <a:br>
              <a:rPr lang="tr-TR" sz="3600" dirty="0">
                <a:solidFill>
                  <a:schemeClr val="tx1"/>
                </a:solidFill>
              </a:rPr>
            </a:br>
            <a:r>
              <a:rPr lang="tr-TR" sz="3600" dirty="0" smtClean="0">
                <a:solidFill>
                  <a:schemeClr val="tx1"/>
                </a:solidFill>
              </a:rPr>
              <a:t> Kendini kötü bireyler olarak gören öğrencilere öğretmenler nasıl yardım edebilir?</a:t>
            </a:r>
            <a:endParaRPr lang="tr-TR" sz="3600" dirty="0">
              <a:solidFill>
                <a:schemeClr val="tx1"/>
              </a:solidFill>
            </a:endParaRPr>
          </a:p>
        </p:txBody>
      </p:sp>
      <p:sp>
        <p:nvSpPr>
          <p:cNvPr id="24579" name="Rectangle 3"/>
          <p:cNvSpPr>
            <a:spLocks noGrp="1" noChangeArrowheads="1"/>
          </p:cNvSpPr>
          <p:nvPr>
            <p:ph idx="1"/>
          </p:nvPr>
        </p:nvSpPr>
        <p:spPr/>
        <p:txBody>
          <a:bodyPr/>
          <a:lstStyle/>
          <a:p>
            <a:pPr>
              <a:lnSpc>
                <a:spcPct val="90000"/>
              </a:lnSpc>
            </a:pPr>
            <a:endParaRPr lang="tr-TR" sz="2600" dirty="0"/>
          </a:p>
          <a:p>
            <a:pPr>
              <a:lnSpc>
                <a:spcPct val="90000"/>
              </a:lnSpc>
            </a:pPr>
            <a:r>
              <a:rPr lang="tr-TR" sz="2600" dirty="0"/>
              <a:t>Geleneksel disiplin metotları davranışsal tehlikede olan öğrenciler üzerinde etkisizdir</a:t>
            </a:r>
          </a:p>
          <a:p>
            <a:pPr>
              <a:lnSpc>
                <a:spcPct val="90000"/>
              </a:lnSpc>
            </a:pPr>
            <a:r>
              <a:rPr lang="tr-TR" sz="2600" b="1" i="1" dirty="0"/>
              <a:t>Bu öğrenciler azarlanmaya, alaya alınmaya, alıkoymaya, fazladan yazma ödevleri vermeye,tahtaya isimlerini yazılmasına, müdür odasına gönderilmeye bağışıklık kazanmışlardır.</a:t>
            </a:r>
            <a:r>
              <a:rPr lang="tr-TR" sz="2600" b="1" dirty="0"/>
              <a:t> </a:t>
            </a:r>
          </a:p>
          <a:p>
            <a:pPr>
              <a:lnSpc>
                <a:spcPct val="90000"/>
              </a:lnSpc>
            </a:pPr>
            <a:r>
              <a:rPr lang="tr-TR" sz="2600" dirty="0"/>
              <a:t>Onlara zaten bildikleri yanlış yaptıkları şeyleri söylemek iyi değildir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p:cTn id="7" dur="500" fill="hold"/>
                                        <p:tgtEl>
                                          <p:spTgt spid="24578"/>
                                        </p:tgtEl>
                                        <p:attrNameLst>
                                          <p:attrName>ppt_w</p:attrName>
                                        </p:attrNameLst>
                                      </p:cBhvr>
                                      <p:tavLst>
                                        <p:tav tm="0">
                                          <p:val>
                                            <p:fltVal val="0"/>
                                          </p:val>
                                        </p:tav>
                                        <p:tav tm="100000">
                                          <p:val>
                                            <p:strVal val="#ppt_w"/>
                                          </p:val>
                                        </p:tav>
                                      </p:tavLst>
                                    </p:anim>
                                    <p:anim calcmode="lin" valueType="num">
                                      <p:cBhvr>
                                        <p:cTn id="8" dur="500" fill="hold"/>
                                        <p:tgtEl>
                                          <p:spTgt spid="2457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24579">
                                            <p:txEl>
                                              <p:pRg st="1" end="1"/>
                                            </p:txEl>
                                          </p:spTgt>
                                        </p:tgtEl>
                                        <p:attrNameLst>
                                          <p:attrName>style.visibility</p:attrName>
                                        </p:attrNameLst>
                                      </p:cBhvr>
                                      <p:to>
                                        <p:strVal val="visible"/>
                                      </p:to>
                                    </p:set>
                                    <p:animEffect transition="in" filter="box(out)">
                                      <p:cBhvr>
                                        <p:cTn id="13" dur="500"/>
                                        <p:tgtEl>
                                          <p:spTgt spid="24579">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24579">
                                            <p:txEl>
                                              <p:pRg st="2" end="2"/>
                                            </p:txEl>
                                          </p:spTgt>
                                        </p:tgtEl>
                                        <p:attrNameLst>
                                          <p:attrName>style.visibility</p:attrName>
                                        </p:attrNameLst>
                                      </p:cBhvr>
                                      <p:to>
                                        <p:strVal val="visible"/>
                                      </p:to>
                                    </p:set>
                                    <p:animEffect transition="in" filter="box(out)">
                                      <p:cBhvr>
                                        <p:cTn id="18" dur="500"/>
                                        <p:tgtEl>
                                          <p:spTgt spid="24579">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32" fill="hold" grpId="0" nodeType="clickEffect">
                                  <p:stCondLst>
                                    <p:cond delay="0"/>
                                  </p:stCondLst>
                                  <p:childTnLst>
                                    <p:set>
                                      <p:cBhvr>
                                        <p:cTn id="22" dur="1" fill="hold">
                                          <p:stCondLst>
                                            <p:cond delay="0"/>
                                          </p:stCondLst>
                                        </p:cTn>
                                        <p:tgtEl>
                                          <p:spTgt spid="24579">
                                            <p:txEl>
                                              <p:pRg st="3" end="3"/>
                                            </p:txEl>
                                          </p:spTgt>
                                        </p:tgtEl>
                                        <p:attrNameLst>
                                          <p:attrName>style.visibility</p:attrName>
                                        </p:attrNameLst>
                                      </p:cBhvr>
                                      <p:to>
                                        <p:strVal val="visible"/>
                                      </p:to>
                                    </p:set>
                                    <p:animEffect transition="in" filter="box(out)">
                                      <p:cBhvr>
                                        <p:cTn id="23" dur="500"/>
                                        <p:tgtEl>
                                          <p:spTgt spid="245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autoUpdateAnimBg="0"/>
      <p:bldP spid="24579" grpId="0" build="p" autoUpdateAnimBg="0"/>
    </p:bld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tr-TR"/>
              <a:t>Nasıl yardım ederiz?</a:t>
            </a:r>
          </a:p>
        </p:txBody>
      </p:sp>
      <p:sp>
        <p:nvSpPr>
          <p:cNvPr id="25603" name="Rectangle 3"/>
          <p:cNvSpPr>
            <a:spLocks noGrp="1" noChangeArrowheads="1"/>
          </p:cNvSpPr>
          <p:nvPr>
            <p:ph idx="1"/>
          </p:nvPr>
        </p:nvSpPr>
        <p:spPr/>
        <p:txBody>
          <a:bodyPr>
            <a:normAutofit/>
          </a:bodyPr>
          <a:lstStyle/>
          <a:p>
            <a:pPr algn="just"/>
            <a:r>
              <a:rPr lang="tr-TR" sz="2600" dirty="0"/>
              <a:t>Tehlikedeki </a:t>
            </a:r>
            <a:r>
              <a:rPr lang="tr-TR" sz="2600" dirty="0" smtClean="0"/>
              <a:t>öğrencilerin daha </a:t>
            </a:r>
            <a:r>
              <a:rPr lang="tr-TR" sz="2600" dirty="0"/>
              <a:t>fazla rezil edilmemesi gerekir. </a:t>
            </a:r>
          </a:p>
          <a:p>
            <a:pPr algn="just"/>
            <a:r>
              <a:rPr lang="tr-TR" sz="2600" dirty="0"/>
              <a:t>Cezalandırıcı davranışlar işbirliği motivasyonlarına zarar verir.</a:t>
            </a:r>
          </a:p>
          <a:p>
            <a:pPr algn="just"/>
            <a:r>
              <a:rPr lang="tr-TR" sz="2600" dirty="0"/>
              <a:t>En iyi davranış biçimlerini yapmaya isteksizdirler. </a:t>
            </a:r>
          </a:p>
          <a:p>
            <a:pPr algn="just"/>
            <a:r>
              <a:rPr lang="tr-TR" sz="2600" dirty="0"/>
              <a:t>Bu yüzden öğretmenler ümidi sağlamada başarılı olamazlar. </a:t>
            </a:r>
          </a:p>
          <a:p>
            <a:pPr algn="just"/>
            <a:r>
              <a:rPr lang="tr-TR" sz="2600" dirty="0"/>
              <a:t>Kronik kural bozanlarla baş etmenin asla kolay olmayacağını </a:t>
            </a:r>
            <a:r>
              <a:rPr lang="tr-TR" sz="2600" dirty="0" smtClean="0"/>
              <a:t>belirtmişlerdir</a:t>
            </a:r>
            <a:r>
              <a:rPr lang="tr-TR" dirty="0"/>
              <a:t>.</a:t>
            </a:r>
            <a:endParaRPr lang="tr-TR" sz="26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5602"/>
                                        </p:tgtEl>
                                        <p:attrNameLst>
                                          <p:attrName>style.visibility</p:attrName>
                                        </p:attrNameLst>
                                      </p:cBhvr>
                                      <p:to>
                                        <p:strVal val="visible"/>
                                      </p:to>
                                    </p:set>
                                    <p:anim calcmode="lin" valueType="num">
                                      <p:cBhvr>
                                        <p:cTn id="7" dur="500" fill="hold"/>
                                        <p:tgtEl>
                                          <p:spTgt spid="25602"/>
                                        </p:tgtEl>
                                        <p:attrNameLst>
                                          <p:attrName>ppt_w</p:attrName>
                                        </p:attrNameLst>
                                      </p:cBhvr>
                                      <p:tavLst>
                                        <p:tav tm="0">
                                          <p:val>
                                            <p:fltVal val="0"/>
                                          </p:val>
                                        </p:tav>
                                        <p:tav tm="100000">
                                          <p:val>
                                            <p:strVal val="#ppt_w"/>
                                          </p:val>
                                        </p:tav>
                                      </p:tavLst>
                                    </p:anim>
                                    <p:anim calcmode="lin" valueType="num">
                                      <p:cBhvr>
                                        <p:cTn id="8" dur="500" fill="hold"/>
                                        <p:tgtEl>
                                          <p:spTgt spid="2560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25603">
                                            <p:txEl>
                                              <p:pRg st="0" end="0"/>
                                            </p:txEl>
                                          </p:spTgt>
                                        </p:tgtEl>
                                        <p:attrNameLst>
                                          <p:attrName>style.visibility</p:attrName>
                                        </p:attrNameLst>
                                      </p:cBhvr>
                                      <p:to>
                                        <p:strVal val="visible"/>
                                      </p:to>
                                    </p:set>
                                    <p:animEffect transition="in" filter="box(out)">
                                      <p:cBhvr>
                                        <p:cTn id="13" dur="500"/>
                                        <p:tgtEl>
                                          <p:spTgt spid="2560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25603">
                                            <p:txEl>
                                              <p:pRg st="1" end="1"/>
                                            </p:txEl>
                                          </p:spTgt>
                                        </p:tgtEl>
                                        <p:attrNameLst>
                                          <p:attrName>style.visibility</p:attrName>
                                        </p:attrNameLst>
                                      </p:cBhvr>
                                      <p:to>
                                        <p:strVal val="visible"/>
                                      </p:to>
                                    </p:set>
                                    <p:animEffect transition="in" filter="box(out)">
                                      <p:cBhvr>
                                        <p:cTn id="18" dur="500"/>
                                        <p:tgtEl>
                                          <p:spTgt spid="2560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32" fill="hold" grpId="0" nodeType="clickEffect">
                                  <p:stCondLst>
                                    <p:cond delay="0"/>
                                  </p:stCondLst>
                                  <p:childTnLst>
                                    <p:set>
                                      <p:cBhvr>
                                        <p:cTn id="22" dur="1" fill="hold">
                                          <p:stCondLst>
                                            <p:cond delay="0"/>
                                          </p:stCondLst>
                                        </p:cTn>
                                        <p:tgtEl>
                                          <p:spTgt spid="25603">
                                            <p:txEl>
                                              <p:pRg st="2" end="2"/>
                                            </p:txEl>
                                          </p:spTgt>
                                        </p:tgtEl>
                                        <p:attrNameLst>
                                          <p:attrName>style.visibility</p:attrName>
                                        </p:attrNameLst>
                                      </p:cBhvr>
                                      <p:to>
                                        <p:strVal val="visible"/>
                                      </p:to>
                                    </p:set>
                                    <p:animEffect transition="in" filter="box(out)">
                                      <p:cBhvr>
                                        <p:cTn id="23" dur="500"/>
                                        <p:tgtEl>
                                          <p:spTgt spid="2560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32" fill="hold" grpId="0" nodeType="clickEffect">
                                  <p:stCondLst>
                                    <p:cond delay="0"/>
                                  </p:stCondLst>
                                  <p:childTnLst>
                                    <p:set>
                                      <p:cBhvr>
                                        <p:cTn id="27" dur="1" fill="hold">
                                          <p:stCondLst>
                                            <p:cond delay="0"/>
                                          </p:stCondLst>
                                        </p:cTn>
                                        <p:tgtEl>
                                          <p:spTgt spid="25603">
                                            <p:txEl>
                                              <p:pRg st="3" end="3"/>
                                            </p:txEl>
                                          </p:spTgt>
                                        </p:tgtEl>
                                        <p:attrNameLst>
                                          <p:attrName>style.visibility</p:attrName>
                                        </p:attrNameLst>
                                      </p:cBhvr>
                                      <p:to>
                                        <p:strVal val="visible"/>
                                      </p:to>
                                    </p:set>
                                    <p:animEffect transition="in" filter="box(out)">
                                      <p:cBhvr>
                                        <p:cTn id="28" dur="500"/>
                                        <p:tgtEl>
                                          <p:spTgt spid="2560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32" fill="hold" grpId="0" nodeType="clickEffect">
                                  <p:stCondLst>
                                    <p:cond delay="0"/>
                                  </p:stCondLst>
                                  <p:childTnLst>
                                    <p:set>
                                      <p:cBhvr>
                                        <p:cTn id="32" dur="1" fill="hold">
                                          <p:stCondLst>
                                            <p:cond delay="0"/>
                                          </p:stCondLst>
                                        </p:cTn>
                                        <p:tgtEl>
                                          <p:spTgt spid="25603">
                                            <p:txEl>
                                              <p:pRg st="4" end="4"/>
                                            </p:txEl>
                                          </p:spTgt>
                                        </p:tgtEl>
                                        <p:attrNameLst>
                                          <p:attrName>style.visibility</p:attrName>
                                        </p:attrNameLst>
                                      </p:cBhvr>
                                      <p:to>
                                        <p:strVal val="visible"/>
                                      </p:to>
                                    </p:set>
                                    <p:animEffect transition="in" filter="box(out)">
                                      <p:cBhvr>
                                        <p:cTn id="33" dur="500"/>
                                        <p:tgtEl>
                                          <p:spTgt spid="2560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utoUpdateAnimBg="0"/>
      <p:bldP spid="25603" grpId="0" build="p" autoUpdateAnimBg="0"/>
    </p:bld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tr-TR">
                <a:solidFill>
                  <a:schemeClr val="tx1"/>
                </a:solidFill>
              </a:rPr>
              <a:t>Önemli prensipler</a:t>
            </a:r>
          </a:p>
        </p:txBody>
      </p:sp>
      <p:sp>
        <p:nvSpPr>
          <p:cNvPr id="26627" name="Rectangle 3"/>
          <p:cNvSpPr>
            <a:spLocks noGrp="1" noChangeArrowheads="1"/>
          </p:cNvSpPr>
          <p:nvPr>
            <p:ph idx="1"/>
          </p:nvPr>
        </p:nvSpPr>
        <p:spPr/>
        <p:txBody>
          <a:bodyPr/>
          <a:lstStyle/>
          <a:p>
            <a:pPr algn="just"/>
            <a:r>
              <a:rPr lang="tr-TR"/>
              <a:t>1. Öğrenci davranışlarıyla ilgilenmek öğretimin önemli bir parçasıdır.</a:t>
            </a:r>
          </a:p>
          <a:p>
            <a:pPr algn="just"/>
            <a:r>
              <a:rPr lang="tr-TR"/>
              <a:t>2. Kısa dönemli çözümler sıklıkla uzun dönemli felaketlere yol açar. (tahtaya isimlerin yazılması, azarlama, iğneleyici söz söyleme, engelleme gibi çözümler sıklıkla uzun dönemli felaketlere yol açar.). Çünkü bunlar öğrencinin kendi imajına saldırıdırlar. </a:t>
            </a:r>
          </a:p>
          <a:p>
            <a:pPr algn="just"/>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6626"/>
                                        </p:tgtEl>
                                        <p:attrNameLst>
                                          <p:attrName>style.visibility</p:attrName>
                                        </p:attrNameLst>
                                      </p:cBhvr>
                                      <p:to>
                                        <p:strVal val="visible"/>
                                      </p:to>
                                    </p:set>
                                    <p:anim calcmode="lin" valueType="num">
                                      <p:cBhvr>
                                        <p:cTn id="7" dur="500" fill="hold"/>
                                        <p:tgtEl>
                                          <p:spTgt spid="26626"/>
                                        </p:tgtEl>
                                        <p:attrNameLst>
                                          <p:attrName>ppt_w</p:attrName>
                                        </p:attrNameLst>
                                      </p:cBhvr>
                                      <p:tavLst>
                                        <p:tav tm="0">
                                          <p:val>
                                            <p:fltVal val="0"/>
                                          </p:val>
                                        </p:tav>
                                        <p:tav tm="100000">
                                          <p:val>
                                            <p:strVal val="#ppt_w"/>
                                          </p:val>
                                        </p:tav>
                                      </p:tavLst>
                                    </p:anim>
                                    <p:anim calcmode="lin" valueType="num">
                                      <p:cBhvr>
                                        <p:cTn id="8" dur="500" fill="hold"/>
                                        <p:tgtEl>
                                          <p:spTgt spid="2662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26627">
                                            <p:txEl>
                                              <p:pRg st="0" end="0"/>
                                            </p:txEl>
                                          </p:spTgt>
                                        </p:tgtEl>
                                        <p:attrNameLst>
                                          <p:attrName>style.visibility</p:attrName>
                                        </p:attrNameLst>
                                      </p:cBhvr>
                                      <p:to>
                                        <p:strVal val="visible"/>
                                      </p:to>
                                    </p:set>
                                    <p:animEffect transition="in" filter="box(out)">
                                      <p:cBhvr>
                                        <p:cTn id="13" dur="500"/>
                                        <p:tgtEl>
                                          <p:spTgt spid="26627">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26627">
                                            <p:txEl>
                                              <p:pRg st="1" end="1"/>
                                            </p:txEl>
                                          </p:spTgt>
                                        </p:tgtEl>
                                        <p:attrNameLst>
                                          <p:attrName>style.visibility</p:attrName>
                                        </p:attrNameLst>
                                      </p:cBhvr>
                                      <p:to>
                                        <p:strVal val="visible"/>
                                      </p:to>
                                    </p:set>
                                    <p:animEffect transition="in" filter="box(out)">
                                      <p:cBhvr>
                                        <p:cTn id="18" dur="500"/>
                                        <p:tgtEl>
                                          <p:spTgt spid="2662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utoUpdateAnimBg="0"/>
      <p:bldP spid="26627" grpId="0" build="p" autoUpdateAnimBg="0"/>
    </p:bld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tr-TR"/>
              <a:t>Önemli prensipler</a:t>
            </a:r>
          </a:p>
        </p:txBody>
      </p:sp>
      <p:sp>
        <p:nvSpPr>
          <p:cNvPr id="27651" name="Rectangle 3"/>
          <p:cNvSpPr>
            <a:spLocks noGrp="1" noChangeArrowheads="1"/>
          </p:cNvSpPr>
          <p:nvPr>
            <p:ph idx="1"/>
          </p:nvPr>
        </p:nvSpPr>
        <p:spPr/>
        <p:txBody>
          <a:bodyPr/>
          <a:lstStyle/>
          <a:p>
            <a:pPr algn="just"/>
            <a:r>
              <a:rPr lang="tr-TR"/>
              <a:t>3. Her zaman öğrencilere değer vererek davranın: Öğrencilere değer vererek davranmak onlara saygı duymak, gereksinimleriyle ilgilenmek ve bakış açılarını anlamaktır. Etkili disiplinde öğrencinin değerine saldırı yoktur onun yerine öğrencilere ümit verme vardır.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box(out)">
                                      <p:cBhvr>
                                        <p:cTn id="7" dur="500"/>
                                        <p:tgtEl>
                                          <p:spTgt spid="2765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autoUpdateAnimBg="0"/>
    </p:bld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tr-TR"/>
              <a:t>Önemli prensipler</a:t>
            </a:r>
          </a:p>
        </p:txBody>
      </p:sp>
      <p:sp>
        <p:nvSpPr>
          <p:cNvPr id="28675" name="Rectangle 3"/>
          <p:cNvSpPr>
            <a:spLocks noGrp="1" noChangeArrowheads="1"/>
          </p:cNvSpPr>
          <p:nvPr>
            <p:ph idx="1"/>
          </p:nvPr>
        </p:nvSpPr>
        <p:spPr/>
        <p:txBody>
          <a:bodyPr/>
          <a:lstStyle/>
          <a:p>
            <a:pPr algn="just"/>
            <a:r>
              <a:rPr lang="tr-TR"/>
              <a:t>4. Başarılı disiplin öğrencinin motivasyonuna müdahale etmemelidir: Motive edilen öğrenciler çok az disiplin sorununa neden olur. kusurlu davranan öğrenci genellikle motive edilmemiştir, ve öğrenmeye teşvikleri kötü olmuştur</a:t>
            </a:r>
          </a:p>
          <a:p>
            <a:pPr algn="just"/>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box(out)">
                                      <p:cBhvr>
                                        <p:cTn id="7" dur="500"/>
                                        <p:tgtEl>
                                          <p:spTgt spid="2867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autoUpdateAnimBg="0"/>
    </p:bld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tr-TR"/>
              <a:t>Önemli prensipler</a:t>
            </a:r>
          </a:p>
        </p:txBody>
      </p:sp>
      <p:sp>
        <p:nvSpPr>
          <p:cNvPr id="29699" name="Rectangle 3"/>
          <p:cNvSpPr>
            <a:spLocks noGrp="1" noChangeArrowheads="1"/>
          </p:cNvSpPr>
          <p:nvPr>
            <p:ph idx="1"/>
          </p:nvPr>
        </p:nvSpPr>
        <p:spPr/>
        <p:txBody>
          <a:bodyPr/>
          <a:lstStyle/>
          <a:p>
            <a:pPr algn="just"/>
            <a:r>
              <a:rPr lang="tr-TR"/>
              <a:t>5. Sorumluluk itaatten çok daha önemelidir: itaat “size söylenilen yapma” anlamındadır. Sorumluluk mümkün olan en iyi kararı verme anlamındadır. Öğretmenler sorumluluğu kazandırmalıdır.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box(out)">
                                      <p:cBhvr>
                                        <p:cTn id="7" dur="500"/>
                                        <p:tgtEl>
                                          <p:spTgt spid="296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autoUpdateAnimBg="0"/>
    </p:bld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tr-TR" dirty="0">
                <a:solidFill>
                  <a:schemeClr val="tx1"/>
                </a:solidFill>
              </a:rPr>
              <a:t>Disiplin Planı İçin Taslak </a:t>
            </a:r>
          </a:p>
        </p:txBody>
      </p:sp>
      <p:sp>
        <p:nvSpPr>
          <p:cNvPr id="30723" name="Rectangle 3"/>
          <p:cNvSpPr>
            <a:spLocks noGrp="1" noChangeArrowheads="1"/>
          </p:cNvSpPr>
          <p:nvPr>
            <p:ph idx="1"/>
          </p:nvPr>
        </p:nvSpPr>
        <p:spPr/>
        <p:txBody>
          <a:bodyPr/>
          <a:lstStyle/>
          <a:p>
            <a:r>
              <a:rPr lang="tr-TR" dirty="0" err="1" smtClean="0"/>
              <a:t>Curwin</a:t>
            </a:r>
            <a:r>
              <a:rPr lang="tr-TR" dirty="0" smtClean="0"/>
              <a:t> ve </a:t>
            </a:r>
            <a:r>
              <a:rPr lang="tr-TR" dirty="0" err="1" smtClean="0"/>
              <a:t>Mendler</a:t>
            </a:r>
            <a:r>
              <a:rPr lang="tr-TR" dirty="0" smtClean="0"/>
              <a:t> üç boyutlu bir disiplin yaklaşımından bahsetmektedir.</a:t>
            </a:r>
          </a:p>
          <a:p>
            <a:r>
              <a:rPr lang="tr-TR" dirty="0" smtClean="0"/>
              <a:t>Önleyici: Sorunları azaltmak için neler yapılabilir?</a:t>
            </a:r>
          </a:p>
          <a:p>
            <a:r>
              <a:rPr lang="tr-TR" dirty="0" smtClean="0"/>
              <a:t>Eylem: Sorun meydana geldiğinde ne yapılmalı?</a:t>
            </a:r>
          </a:p>
          <a:p>
            <a:r>
              <a:rPr lang="tr-TR" dirty="0" smtClean="0"/>
              <a:t>Çözüm: Kronik olumsuz davranışlar için ne yapılmalı?</a:t>
            </a:r>
          </a:p>
          <a:p>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0722"/>
                                        </p:tgtEl>
                                        <p:attrNameLst>
                                          <p:attrName>style.visibility</p:attrName>
                                        </p:attrNameLst>
                                      </p:cBhvr>
                                      <p:to>
                                        <p:strVal val="visible"/>
                                      </p:to>
                                    </p:set>
                                    <p:anim calcmode="lin" valueType="num">
                                      <p:cBhvr>
                                        <p:cTn id="7" dur="500" fill="hold"/>
                                        <p:tgtEl>
                                          <p:spTgt spid="30722"/>
                                        </p:tgtEl>
                                        <p:attrNameLst>
                                          <p:attrName>ppt_w</p:attrName>
                                        </p:attrNameLst>
                                      </p:cBhvr>
                                      <p:tavLst>
                                        <p:tav tm="0">
                                          <p:val>
                                            <p:fltVal val="0"/>
                                          </p:val>
                                        </p:tav>
                                        <p:tav tm="100000">
                                          <p:val>
                                            <p:strVal val="#ppt_w"/>
                                          </p:val>
                                        </p:tav>
                                      </p:tavLst>
                                    </p:anim>
                                    <p:anim calcmode="lin" valueType="num">
                                      <p:cBhvr>
                                        <p:cTn id="8" dur="500" fill="hold"/>
                                        <p:tgtEl>
                                          <p:spTgt spid="3072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30723">
                                            <p:txEl>
                                              <p:pRg st="0" end="0"/>
                                            </p:txEl>
                                          </p:spTgt>
                                        </p:tgtEl>
                                        <p:attrNameLst>
                                          <p:attrName>style.visibility</p:attrName>
                                        </p:attrNameLst>
                                      </p:cBhvr>
                                      <p:to>
                                        <p:strVal val="visible"/>
                                      </p:to>
                                    </p:set>
                                    <p:animEffect transition="in" filter="box(out)">
                                      <p:cBhvr>
                                        <p:cTn id="13" dur="500"/>
                                        <p:tgtEl>
                                          <p:spTgt spid="3072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30723">
                                            <p:txEl>
                                              <p:pRg st="1" end="1"/>
                                            </p:txEl>
                                          </p:spTgt>
                                        </p:tgtEl>
                                        <p:attrNameLst>
                                          <p:attrName>style.visibility</p:attrName>
                                        </p:attrNameLst>
                                      </p:cBhvr>
                                      <p:to>
                                        <p:strVal val="visible"/>
                                      </p:to>
                                    </p:set>
                                    <p:animEffect transition="in" filter="box(out)">
                                      <p:cBhvr>
                                        <p:cTn id="18" dur="500"/>
                                        <p:tgtEl>
                                          <p:spTgt spid="3072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32" fill="hold" grpId="0" nodeType="clickEffect">
                                  <p:stCondLst>
                                    <p:cond delay="0"/>
                                  </p:stCondLst>
                                  <p:childTnLst>
                                    <p:set>
                                      <p:cBhvr>
                                        <p:cTn id="22" dur="1" fill="hold">
                                          <p:stCondLst>
                                            <p:cond delay="0"/>
                                          </p:stCondLst>
                                        </p:cTn>
                                        <p:tgtEl>
                                          <p:spTgt spid="30723">
                                            <p:txEl>
                                              <p:pRg st="2" end="2"/>
                                            </p:txEl>
                                          </p:spTgt>
                                        </p:tgtEl>
                                        <p:attrNameLst>
                                          <p:attrName>style.visibility</p:attrName>
                                        </p:attrNameLst>
                                      </p:cBhvr>
                                      <p:to>
                                        <p:strVal val="visible"/>
                                      </p:to>
                                    </p:set>
                                    <p:animEffect transition="in" filter="box(out)">
                                      <p:cBhvr>
                                        <p:cTn id="23" dur="500"/>
                                        <p:tgtEl>
                                          <p:spTgt spid="3072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32" fill="hold" grpId="0" nodeType="clickEffect">
                                  <p:stCondLst>
                                    <p:cond delay="0"/>
                                  </p:stCondLst>
                                  <p:childTnLst>
                                    <p:set>
                                      <p:cBhvr>
                                        <p:cTn id="27" dur="1" fill="hold">
                                          <p:stCondLst>
                                            <p:cond delay="0"/>
                                          </p:stCondLst>
                                        </p:cTn>
                                        <p:tgtEl>
                                          <p:spTgt spid="30723">
                                            <p:txEl>
                                              <p:pRg st="3" end="3"/>
                                            </p:txEl>
                                          </p:spTgt>
                                        </p:tgtEl>
                                        <p:attrNameLst>
                                          <p:attrName>style.visibility</p:attrName>
                                        </p:attrNameLst>
                                      </p:cBhvr>
                                      <p:to>
                                        <p:strVal val="visible"/>
                                      </p:to>
                                    </p:set>
                                    <p:animEffect transition="in" filter="box(out)">
                                      <p:cBhvr>
                                        <p:cTn id="28" dur="500"/>
                                        <p:tgtEl>
                                          <p:spTgt spid="307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autoUpdateAnimBg="0"/>
      <p:bldP spid="30723" grpId="0" build="p" autoUpdateAnimBg="0"/>
    </p:bld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tr-TR"/>
              <a:t>Önleme </a:t>
            </a:r>
          </a:p>
        </p:txBody>
      </p:sp>
      <p:sp>
        <p:nvSpPr>
          <p:cNvPr id="32771" name="Rectangle 3"/>
          <p:cNvSpPr>
            <a:spLocks noGrp="1" noChangeArrowheads="1"/>
          </p:cNvSpPr>
          <p:nvPr>
            <p:ph idx="1"/>
          </p:nvPr>
        </p:nvSpPr>
        <p:spPr/>
        <p:txBody>
          <a:bodyPr/>
          <a:lstStyle/>
          <a:p>
            <a:r>
              <a:rPr lang="tr-TR" b="1" i="1"/>
              <a:t>Önlemede öğretmenler</a:t>
            </a:r>
            <a:r>
              <a:rPr lang="tr-TR"/>
              <a:t>, ilgilerini motivasyonun sağlanmasına, sınıf kural ve sonuçlarının oluşturulmasına verirler</a:t>
            </a:r>
          </a:p>
          <a:p>
            <a:r>
              <a:rPr lang="tr-TR" b="1" i="1"/>
              <a:t>Sonuçlar</a:t>
            </a:r>
            <a:r>
              <a:rPr lang="tr-TR"/>
              <a:t>, bir kural bozulduğunda öğretmenin attığı adımlardır</a:t>
            </a:r>
          </a:p>
          <a:p>
            <a:r>
              <a:rPr lang="tr-TR"/>
              <a:t>Farklı olarak Curwin ve Mendler kural ihlallerini özel sonuçlara bağlamazlar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p:cTn id="7" dur="500" fill="hold"/>
                                        <p:tgtEl>
                                          <p:spTgt spid="32770"/>
                                        </p:tgtEl>
                                        <p:attrNameLst>
                                          <p:attrName>ppt_w</p:attrName>
                                        </p:attrNameLst>
                                      </p:cBhvr>
                                      <p:tavLst>
                                        <p:tav tm="0">
                                          <p:val>
                                            <p:fltVal val="0"/>
                                          </p:val>
                                        </p:tav>
                                        <p:tav tm="100000">
                                          <p:val>
                                            <p:strVal val="#ppt_w"/>
                                          </p:val>
                                        </p:tav>
                                      </p:tavLst>
                                    </p:anim>
                                    <p:anim calcmode="lin" valueType="num">
                                      <p:cBhvr>
                                        <p:cTn id="8" dur="500" fill="hold"/>
                                        <p:tgtEl>
                                          <p:spTgt spid="3277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2771">
                                            <p:txEl>
                                              <p:pRg st="0" end="0"/>
                                            </p:txEl>
                                          </p:spTgt>
                                        </p:tgtEl>
                                        <p:attrNameLst>
                                          <p:attrName>style.visibility</p:attrName>
                                        </p:attrNameLst>
                                      </p:cBhvr>
                                      <p:to>
                                        <p:strVal val="visible"/>
                                      </p:to>
                                    </p:set>
                                    <p:animEffect transition="in" filter="slide(fromBottom)">
                                      <p:cBhvr>
                                        <p:cTn id="13" dur="500"/>
                                        <p:tgtEl>
                                          <p:spTgt spid="32771">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32771">
                                            <p:txEl>
                                              <p:pRg st="1" end="1"/>
                                            </p:txEl>
                                          </p:spTgt>
                                        </p:tgtEl>
                                        <p:attrNameLst>
                                          <p:attrName>style.visibility</p:attrName>
                                        </p:attrNameLst>
                                      </p:cBhvr>
                                      <p:to>
                                        <p:strVal val="visible"/>
                                      </p:to>
                                    </p:set>
                                    <p:animEffect transition="in" filter="slide(fromBottom)">
                                      <p:cBhvr>
                                        <p:cTn id="18" dur="500"/>
                                        <p:tgtEl>
                                          <p:spTgt spid="32771">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grpId="0" nodeType="clickEffect">
                                  <p:stCondLst>
                                    <p:cond delay="0"/>
                                  </p:stCondLst>
                                  <p:childTnLst>
                                    <p:set>
                                      <p:cBhvr>
                                        <p:cTn id="22" dur="1" fill="hold">
                                          <p:stCondLst>
                                            <p:cond delay="0"/>
                                          </p:stCondLst>
                                        </p:cTn>
                                        <p:tgtEl>
                                          <p:spTgt spid="32771">
                                            <p:txEl>
                                              <p:pRg st="2" end="2"/>
                                            </p:txEl>
                                          </p:spTgt>
                                        </p:tgtEl>
                                        <p:attrNameLst>
                                          <p:attrName>style.visibility</p:attrName>
                                        </p:attrNameLst>
                                      </p:cBhvr>
                                      <p:to>
                                        <p:strVal val="visible"/>
                                      </p:to>
                                    </p:set>
                                    <p:animEffect transition="in" filter="slide(fromBottom)">
                                      <p:cBhvr>
                                        <p:cTn id="23" dur="500"/>
                                        <p:tgtEl>
                                          <p:spTgt spid="327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utoUpdateAnimBg="0"/>
      <p:bldP spid="32771" grpId="0" build="p" autoUpdateAnimBg="0"/>
    </p:bld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tr-TR"/>
              <a:t>Sonuç tipleri</a:t>
            </a:r>
          </a:p>
        </p:txBody>
      </p:sp>
      <p:sp>
        <p:nvSpPr>
          <p:cNvPr id="33795" name="Rectangle 3"/>
          <p:cNvSpPr>
            <a:spLocks noGrp="1" noChangeArrowheads="1"/>
          </p:cNvSpPr>
          <p:nvPr>
            <p:ph idx="1"/>
          </p:nvPr>
        </p:nvSpPr>
        <p:spPr/>
        <p:txBody>
          <a:bodyPr/>
          <a:lstStyle/>
          <a:p>
            <a:pPr>
              <a:lnSpc>
                <a:spcPct val="90000"/>
              </a:lnSpc>
            </a:pPr>
            <a:r>
              <a:rPr lang="tr-TR" sz="2600" dirty="0" err="1"/>
              <a:t>Curwin</a:t>
            </a:r>
            <a:r>
              <a:rPr lang="tr-TR" sz="2600" dirty="0"/>
              <a:t> ve </a:t>
            </a:r>
            <a:r>
              <a:rPr lang="tr-TR" sz="2600" dirty="0" err="1"/>
              <a:t>Mendler</a:t>
            </a:r>
            <a:r>
              <a:rPr lang="tr-TR" sz="2600" dirty="0"/>
              <a:t> sonuçları 4 tip açısından ayırt etmiştir. </a:t>
            </a:r>
          </a:p>
          <a:p>
            <a:pPr>
              <a:lnSpc>
                <a:spcPct val="90000"/>
              </a:lnSpc>
            </a:pPr>
            <a:r>
              <a:rPr lang="tr-TR" sz="2600" dirty="0"/>
              <a:t>1. Mantıklı olma </a:t>
            </a:r>
          </a:p>
          <a:p>
            <a:pPr>
              <a:lnSpc>
                <a:spcPct val="90000"/>
              </a:lnSpc>
            </a:pPr>
            <a:r>
              <a:rPr lang="tr-TR" sz="2600" dirty="0"/>
              <a:t>2. geleneksel</a:t>
            </a:r>
          </a:p>
          <a:p>
            <a:pPr>
              <a:lnSpc>
                <a:spcPct val="90000"/>
              </a:lnSpc>
            </a:pPr>
            <a:r>
              <a:rPr lang="tr-TR" sz="2600" dirty="0"/>
              <a:t> 3. Cinse ait ve </a:t>
            </a:r>
          </a:p>
          <a:p>
            <a:pPr>
              <a:lnSpc>
                <a:spcPct val="90000"/>
              </a:lnSpc>
            </a:pPr>
            <a:r>
              <a:rPr lang="tr-TR" sz="2600" dirty="0"/>
              <a:t>4. Öğretimsel</a:t>
            </a:r>
          </a:p>
          <a:p>
            <a:pPr>
              <a:lnSpc>
                <a:spcPct val="90000"/>
              </a:lnSpc>
            </a:pPr>
            <a:r>
              <a:rPr lang="tr-TR" sz="2600" b="1" dirty="0"/>
              <a:t>Mantığa uygun sonuçlar</a:t>
            </a:r>
            <a:r>
              <a:rPr lang="tr-TR" sz="2600" dirty="0"/>
              <a:t>. Mantıklı sonuçlar öğrencilerin yanlış yaptıkları şeyleri doğru yaptıran sonuçlardır. </a:t>
            </a:r>
            <a:r>
              <a:rPr lang="tr-TR" sz="2600" dirty="0" smtClean="0"/>
              <a:t>Kirletiyorlarsa </a:t>
            </a:r>
            <a:r>
              <a:rPr lang="tr-TR" sz="2600" dirty="0"/>
              <a:t>temizlemelidirler.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3794"/>
                                        </p:tgtEl>
                                        <p:attrNameLst>
                                          <p:attrName>style.visibility</p:attrName>
                                        </p:attrNameLst>
                                      </p:cBhvr>
                                      <p:to>
                                        <p:strVal val="visible"/>
                                      </p:to>
                                    </p:set>
                                    <p:anim calcmode="lin" valueType="num">
                                      <p:cBhvr>
                                        <p:cTn id="7" dur="500" fill="hold"/>
                                        <p:tgtEl>
                                          <p:spTgt spid="33794"/>
                                        </p:tgtEl>
                                        <p:attrNameLst>
                                          <p:attrName>ppt_w</p:attrName>
                                        </p:attrNameLst>
                                      </p:cBhvr>
                                      <p:tavLst>
                                        <p:tav tm="0">
                                          <p:val>
                                            <p:fltVal val="0"/>
                                          </p:val>
                                        </p:tav>
                                        <p:tav tm="100000">
                                          <p:val>
                                            <p:strVal val="#ppt_w"/>
                                          </p:val>
                                        </p:tav>
                                      </p:tavLst>
                                    </p:anim>
                                    <p:anim calcmode="lin" valueType="num">
                                      <p:cBhvr>
                                        <p:cTn id="8" dur="500" fill="hold"/>
                                        <p:tgtEl>
                                          <p:spTgt spid="3379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33795">
                                            <p:txEl>
                                              <p:pRg st="0" end="0"/>
                                            </p:txEl>
                                          </p:spTgt>
                                        </p:tgtEl>
                                        <p:attrNameLst>
                                          <p:attrName>style.visibility</p:attrName>
                                        </p:attrNameLst>
                                      </p:cBhvr>
                                      <p:to>
                                        <p:strVal val="visible"/>
                                      </p:to>
                                    </p:set>
                                    <p:animEffect transition="in" filter="box(out)">
                                      <p:cBhvr>
                                        <p:cTn id="13" dur="500"/>
                                        <p:tgtEl>
                                          <p:spTgt spid="3379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33795">
                                            <p:txEl>
                                              <p:pRg st="1" end="1"/>
                                            </p:txEl>
                                          </p:spTgt>
                                        </p:tgtEl>
                                        <p:attrNameLst>
                                          <p:attrName>style.visibility</p:attrName>
                                        </p:attrNameLst>
                                      </p:cBhvr>
                                      <p:to>
                                        <p:strVal val="visible"/>
                                      </p:to>
                                    </p:set>
                                    <p:animEffect transition="in" filter="box(out)">
                                      <p:cBhvr>
                                        <p:cTn id="18" dur="500"/>
                                        <p:tgtEl>
                                          <p:spTgt spid="3379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32" fill="hold" grpId="0" nodeType="clickEffect">
                                  <p:stCondLst>
                                    <p:cond delay="0"/>
                                  </p:stCondLst>
                                  <p:childTnLst>
                                    <p:set>
                                      <p:cBhvr>
                                        <p:cTn id="22" dur="1" fill="hold">
                                          <p:stCondLst>
                                            <p:cond delay="0"/>
                                          </p:stCondLst>
                                        </p:cTn>
                                        <p:tgtEl>
                                          <p:spTgt spid="33795">
                                            <p:txEl>
                                              <p:pRg st="2" end="2"/>
                                            </p:txEl>
                                          </p:spTgt>
                                        </p:tgtEl>
                                        <p:attrNameLst>
                                          <p:attrName>style.visibility</p:attrName>
                                        </p:attrNameLst>
                                      </p:cBhvr>
                                      <p:to>
                                        <p:strVal val="visible"/>
                                      </p:to>
                                    </p:set>
                                    <p:animEffect transition="in" filter="box(out)">
                                      <p:cBhvr>
                                        <p:cTn id="23" dur="500"/>
                                        <p:tgtEl>
                                          <p:spTgt spid="3379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32" fill="hold" grpId="0" nodeType="clickEffect">
                                  <p:stCondLst>
                                    <p:cond delay="0"/>
                                  </p:stCondLst>
                                  <p:childTnLst>
                                    <p:set>
                                      <p:cBhvr>
                                        <p:cTn id="27" dur="1" fill="hold">
                                          <p:stCondLst>
                                            <p:cond delay="0"/>
                                          </p:stCondLst>
                                        </p:cTn>
                                        <p:tgtEl>
                                          <p:spTgt spid="33795">
                                            <p:txEl>
                                              <p:pRg st="3" end="3"/>
                                            </p:txEl>
                                          </p:spTgt>
                                        </p:tgtEl>
                                        <p:attrNameLst>
                                          <p:attrName>style.visibility</p:attrName>
                                        </p:attrNameLst>
                                      </p:cBhvr>
                                      <p:to>
                                        <p:strVal val="visible"/>
                                      </p:to>
                                    </p:set>
                                    <p:animEffect transition="in" filter="box(out)">
                                      <p:cBhvr>
                                        <p:cTn id="28" dur="500"/>
                                        <p:tgtEl>
                                          <p:spTgt spid="33795">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32" fill="hold" grpId="0" nodeType="clickEffect">
                                  <p:stCondLst>
                                    <p:cond delay="0"/>
                                  </p:stCondLst>
                                  <p:childTnLst>
                                    <p:set>
                                      <p:cBhvr>
                                        <p:cTn id="32" dur="1" fill="hold">
                                          <p:stCondLst>
                                            <p:cond delay="0"/>
                                          </p:stCondLst>
                                        </p:cTn>
                                        <p:tgtEl>
                                          <p:spTgt spid="33795">
                                            <p:txEl>
                                              <p:pRg st="4" end="4"/>
                                            </p:txEl>
                                          </p:spTgt>
                                        </p:tgtEl>
                                        <p:attrNameLst>
                                          <p:attrName>style.visibility</p:attrName>
                                        </p:attrNameLst>
                                      </p:cBhvr>
                                      <p:to>
                                        <p:strVal val="visible"/>
                                      </p:to>
                                    </p:set>
                                    <p:animEffect transition="in" filter="box(out)">
                                      <p:cBhvr>
                                        <p:cTn id="33" dur="500"/>
                                        <p:tgtEl>
                                          <p:spTgt spid="33795">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4" presetClass="entr" presetSubtype="32" fill="hold" grpId="0" nodeType="clickEffect">
                                  <p:stCondLst>
                                    <p:cond delay="0"/>
                                  </p:stCondLst>
                                  <p:childTnLst>
                                    <p:set>
                                      <p:cBhvr>
                                        <p:cTn id="37" dur="1" fill="hold">
                                          <p:stCondLst>
                                            <p:cond delay="0"/>
                                          </p:stCondLst>
                                        </p:cTn>
                                        <p:tgtEl>
                                          <p:spTgt spid="33795">
                                            <p:txEl>
                                              <p:pRg st="5" end="5"/>
                                            </p:txEl>
                                          </p:spTgt>
                                        </p:tgtEl>
                                        <p:attrNameLst>
                                          <p:attrName>style.visibility</p:attrName>
                                        </p:attrNameLst>
                                      </p:cBhvr>
                                      <p:to>
                                        <p:strVal val="visible"/>
                                      </p:to>
                                    </p:set>
                                    <p:animEffect transition="in" filter="box(out)">
                                      <p:cBhvr>
                                        <p:cTn id="38" dur="500"/>
                                        <p:tgtEl>
                                          <p:spTgt spid="3379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autoUpdateAnimBg="0"/>
      <p:bldP spid="33795" grpId="0" build="p" autoUpdateAnimBg="0"/>
    </p:bldLst>
  </p:timing>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tr-TR"/>
              <a:t>Sonuç tipleri</a:t>
            </a:r>
          </a:p>
        </p:txBody>
      </p:sp>
      <p:sp>
        <p:nvSpPr>
          <p:cNvPr id="34819" name="Rectangle 3"/>
          <p:cNvSpPr>
            <a:spLocks noGrp="1" noChangeArrowheads="1"/>
          </p:cNvSpPr>
          <p:nvPr>
            <p:ph idx="1"/>
          </p:nvPr>
        </p:nvSpPr>
        <p:spPr/>
        <p:txBody>
          <a:bodyPr/>
          <a:lstStyle/>
          <a:p>
            <a:r>
              <a:rPr lang="tr-TR" b="1" i="1"/>
              <a:t>Geleneksel sonuçlar</a:t>
            </a:r>
            <a:r>
              <a:rPr lang="tr-TR"/>
              <a:t>. Geleneksel sonuçlar, dersin dışında tutma, sınıftan uzaklaştırma ve okuldan atma gibi uygulamada yaygın olarak bulunan sonuçlardır. </a:t>
            </a:r>
          </a:p>
          <a:p>
            <a:r>
              <a:rPr lang="tr-TR"/>
              <a:t>Curwin ve Mendler öğrencilerin suç işlemesini azaltmak için geleneksel sonuçları değiştirmeyi önerdiler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4818"/>
                                        </p:tgtEl>
                                        <p:attrNameLst>
                                          <p:attrName>style.visibility</p:attrName>
                                        </p:attrNameLst>
                                      </p:cBhvr>
                                      <p:to>
                                        <p:strVal val="visible"/>
                                      </p:to>
                                    </p:set>
                                    <p:anim calcmode="lin" valueType="num">
                                      <p:cBhvr>
                                        <p:cTn id="7" dur="500" fill="hold"/>
                                        <p:tgtEl>
                                          <p:spTgt spid="34818"/>
                                        </p:tgtEl>
                                        <p:attrNameLst>
                                          <p:attrName>ppt_w</p:attrName>
                                        </p:attrNameLst>
                                      </p:cBhvr>
                                      <p:tavLst>
                                        <p:tav tm="0">
                                          <p:val>
                                            <p:fltVal val="0"/>
                                          </p:val>
                                        </p:tav>
                                        <p:tav tm="100000">
                                          <p:val>
                                            <p:strVal val="#ppt_w"/>
                                          </p:val>
                                        </p:tav>
                                      </p:tavLst>
                                    </p:anim>
                                    <p:anim calcmode="lin" valueType="num">
                                      <p:cBhvr>
                                        <p:cTn id="8" dur="500" fill="hold"/>
                                        <p:tgtEl>
                                          <p:spTgt spid="3481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34819">
                                            <p:txEl>
                                              <p:pRg st="0" end="0"/>
                                            </p:txEl>
                                          </p:spTgt>
                                        </p:tgtEl>
                                        <p:attrNameLst>
                                          <p:attrName>style.visibility</p:attrName>
                                        </p:attrNameLst>
                                      </p:cBhvr>
                                      <p:to>
                                        <p:strVal val="visible"/>
                                      </p:to>
                                    </p:set>
                                    <p:animEffect transition="in" filter="box(out)">
                                      <p:cBhvr>
                                        <p:cTn id="13" dur="500"/>
                                        <p:tgtEl>
                                          <p:spTgt spid="34819">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34819">
                                            <p:txEl>
                                              <p:pRg st="1" end="1"/>
                                            </p:txEl>
                                          </p:spTgt>
                                        </p:tgtEl>
                                        <p:attrNameLst>
                                          <p:attrName>style.visibility</p:attrName>
                                        </p:attrNameLst>
                                      </p:cBhvr>
                                      <p:to>
                                        <p:strVal val="visible"/>
                                      </p:to>
                                    </p:set>
                                    <p:animEffect transition="in" filter="box(out)">
                                      <p:cBhvr>
                                        <p:cTn id="18" dur="500"/>
                                        <p:tgtEl>
                                          <p:spTgt spid="348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autoUpdateAnimBg="0"/>
      <p:bldP spid="34819" grpId="0" build="p" autoUpdateAnimBg="0"/>
    </p:bldLst>
  </p:timing>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tr-TR"/>
              <a:t>Sonuç tipleri </a:t>
            </a:r>
          </a:p>
        </p:txBody>
      </p:sp>
      <p:sp>
        <p:nvSpPr>
          <p:cNvPr id="35843" name="Rectangle 3"/>
          <p:cNvSpPr>
            <a:spLocks noGrp="1" noChangeArrowheads="1"/>
          </p:cNvSpPr>
          <p:nvPr>
            <p:ph idx="1"/>
          </p:nvPr>
        </p:nvSpPr>
        <p:spPr/>
        <p:txBody>
          <a:bodyPr/>
          <a:lstStyle/>
          <a:p>
            <a:r>
              <a:rPr lang="tr-TR" sz="2400" b="1" i="1" dirty="0"/>
              <a:t>Kapsamlı sonuçlar</a:t>
            </a:r>
            <a:r>
              <a:rPr lang="tr-TR" sz="2400" dirty="0"/>
              <a:t>. Kapsamlı sonuçlar, hemen hemen tüm istenmeyen sonuçlar için başvurulan </a:t>
            </a:r>
            <a:r>
              <a:rPr lang="tr-TR" sz="2400" b="1" i="1" dirty="0"/>
              <a:t>hatırlatıcılar, ikazlar, tercihler, ve planlardır. </a:t>
            </a:r>
          </a:p>
          <a:p>
            <a:r>
              <a:rPr lang="tr-TR" sz="2400" dirty="0"/>
              <a:t>Sıklıkla basit hatırlatıcılar, istenmeyen davranışı durdurmak için yeterlidir: “bu çalışmayı tamamlamamız gerekiyor.”</a:t>
            </a:r>
          </a:p>
          <a:p>
            <a:r>
              <a:rPr lang="tr-TR" sz="2400" dirty="0"/>
              <a:t> </a:t>
            </a:r>
            <a:r>
              <a:rPr lang="tr-TR" sz="2400" b="1" dirty="0"/>
              <a:t>ikaz etme çok katı hatırlatıcılardır:</a:t>
            </a:r>
            <a:r>
              <a:rPr lang="tr-TR" sz="2400" dirty="0"/>
              <a:t> Tercihler öğrencilerin davranışlarını geliştirmesi için bir plandan üç veya dört tercihi seçmelerini sağlar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Effect transition="in" filter="box(out)">
                                      <p:cBhvr>
                                        <p:cTn id="7" dur="500"/>
                                        <p:tgtEl>
                                          <p:spTgt spid="358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5843">
                                            <p:txEl>
                                              <p:pRg st="1" end="1"/>
                                            </p:txEl>
                                          </p:spTgt>
                                        </p:tgtEl>
                                        <p:attrNameLst>
                                          <p:attrName>style.visibility</p:attrName>
                                        </p:attrNameLst>
                                      </p:cBhvr>
                                      <p:to>
                                        <p:strVal val="visible"/>
                                      </p:to>
                                    </p:set>
                                    <p:animEffect transition="in" filter="box(out)">
                                      <p:cBhvr>
                                        <p:cTn id="12" dur="500"/>
                                        <p:tgtEl>
                                          <p:spTgt spid="358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5843">
                                            <p:txEl>
                                              <p:pRg st="2" end="2"/>
                                            </p:txEl>
                                          </p:spTgt>
                                        </p:tgtEl>
                                        <p:attrNameLst>
                                          <p:attrName>style.visibility</p:attrName>
                                        </p:attrNameLst>
                                      </p:cBhvr>
                                      <p:to>
                                        <p:strVal val="visible"/>
                                      </p:to>
                                    </p:set>
                                    <p:animEffect transition="in" filter="box(out)">
                                      <p:cBhvr>
                                        <p:cTn id="17" dur="500"/>
                                        <p:tgtEl>
                                          <p:spTgt spid="358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autoUpdateAnimBg="0"/>
    </p:bldLst>
  </p:timing>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85800" y="0"/>
            <a:ext cx="7772400" cy="1143000"/>
          </a:xfrm>
        </p:spPr>
        <p:txBody>
          <a:bodyPr/>
          <a:lstStyle/>
          <a:p>
            <a:r>
              <a:rPr lang="tr-TR"/>
              <a:t>Sonuç tipleri</a:t>
            </a:r>
          </a:p>
        </p:txBody>
      </p:sp>
      <p:sp>
        <p:nvSpPr>
          <p:cNvPr id="36867" name="Rectangle 3"/>
          <p:cNvSpPr>
            <a:spLocks noGrp="1" noChangeArrowheads="1"/>
          </p:cNvSpPr>
          <p:nvPr>
            <p:ph idx="1"/>
          </p:nvPr>
        </p:nvSpPr>
        <p:spPr>
          <a:xfrm>
            <a:off x="685800" y="1143000"/>
            <a:ext cx="7772400" cy="4114800"/>
          </a:xfrm>
        </p:spPr>
        <p:txBody>
          <a:bodyPr/>
          <a:lstStyle/>
          <a:p>
            <a:r>
              <a:rPr lang="tr-TR" sz="2400" b="1"/>
              <a:t>planlama</a:t>
            </a:r>
            <a:r>
              <a:rPr lang="tr-TR" sz="2400"/>
              <a:t>, tekrar eden bir davranış sorununa öğrencinin kendi çözümünü planlamasını gerektirir. Planlama öğretmenin öğrencinin yeterliğine inanmasını ifade eder.</a:t>
            </a:r>
          </a:p>
          <a:p>
            <a:pPr algn="just"/>
            <a:r>
              <a:rPr lang="tr-TR" sz="2400" b="1" i="1"/>
              <a:t>Öğretimsel sonuçlar.</a:t>
            </a:r>
            <a:r>
              <a:rPr lang="tr-TR" sz="2400"/>
              <a:t> öğrencilerin nasıl uygun şekilde davranacaklarını öğretir. Bir şeyin yapılması gerektiğini bilmek doğru davranışın yapılmasını sağlamaz. </a:t>
            </a:r>
          </a:p>
          <a:p>
            <a:pPr algn="just"/>
            <a:r>
              <a:rPr lang="tr-TR" sz="2400"/>
              <a:t>El kaldırma veya kibar konuşma gibi bazı davranışlar öğretildiği ve uygulandığında kolayca öğrenilir. </a:t>
            </a:r>
          </a:p>
          <a:p>
            <a:endParaRPr lang="tr-TR"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Effect transition="in" filter="box(out)">
                                      <p:cBhvr>
                                        <p:cTn id="7" dur="500"/>
                                        <p:tgtEl>
                                          <p:spTgt spid="368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6867">
                                            <p:txEl>
                                              <p:pRg st="1" end="1"/>
                                            </p:txEl>
                                          </p:spTgt>
                                        </p:tgtEl>
                                        <p:attrNameLst>
                                          <p:attrName>style.visibility</p:attrName>
                                        </p:attrNameLst>
                                      </p:cBhvr>
                                      <p:to>
                                        <p:strVal val="visible"/>
                                      </p:to>
                                    </p:set>
                                    <p:animEffect transition="in" filter="box(out)">
                                      <p:cBhvr>
                                        <p:cTn id="12" dur="500"/>
                                        <p:tgtEl>
                                          <p:spTgt spid="368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6867">
                                            <p:txEl>
                                              <p:pRg st="2" end="2"/>
                                            </p:txEl>
                                          </p:spTgt>
                                        </p:tgtEl>
                                        <p:attrNameLst>
                                          <p:attrName>style.visibility</p:attrName>
                                        </p:attrNameLst>
                                      </p:cBhvr>
                                      <p:to>
                                        <p:strVal val="visible"/>
                                      </p:to>
                                    </p:set>
                                    <p:animEffect transition="in" filter="box(out)">
                                      <p:cBhvr>
                                        <p:cTn id="17" dur="500"/>
                                        <p:tgtEl>
                                          <p:spTgt spid="368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autoUpdateAnimBg="0"/>
    </p:bld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ormAutofit fontScale="90000"/>
          </a:bodyPr>
          <a:lstStyle/>
          <a:p>
            <a:r>
              <a:rPr lang="tr-TR"/>
              <a:t>Öğretmenler sonuçları nasıl kullanmalılar?</a:t>
            </a:r>
          </a:p>
        </p:txBody>
      </p:sp>
      <p:sp>
        <p:nvSpPr>
          <p:cNvPr id="37891" name="Rectangle 3"/>
          <p:cNvSpPr>
            <a:spLocks noGrp="1" noChangeArrowheads="1"/>
          </p:cNvSpPr>
          <p:nvPr>
            <p:ph idx="1"/>
          </p:nvPr>
        </p:nvSpPr>
        <p:spPr/>
        <p:txBody>
          <a:bodyPr/>
          <a:lstStyle/>
          <a:p>
            <a:pPr algn="just"/>
            <a:r>
              <a:rPr lang="tr-TR"/>
              <a:t>Her zaman bir kural bozulduğunda bir sonuç uygulayın</a:t>
            </a:r>
          </a:p>
          <a:p>
            <a:pPr algn="just"/>
            <a:r>
              <a:rPr lang="tr-TR"/>
              <a:t>Seçenekler listesinden en uygun seçeneği seçin; suçu, durumu, ilgili öğrenciyi, ve öğrenciye yardım edecek en iyi aracı hesaba katın. </a:t>
            </a:r>
          </a:p>
          <a:p>
            <a:pPr algn="just"/>
            <a:r>
              <a:rPr lang="tr-TR"/>
              <a:t>Sorunlu öğrenciye kural ve sonucu ifade edin. Daha fazla bir şey söylemeye gerek yoktur. </a:t>
            </a:r>
          </a:p>
          <a:p>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7890"/>
                                        </p:tgtEl>
                                        <p:attrNameLst>
                                          <p:attrName>style.visibility</p:attrName>
                                        </p:attrNameLst>
                                      </p:cBhvr>
                                      <p:to>
                                        <p:strVal val="visible"/>
                                      </p:to>
                                    </p:set>
                                    <p:anim calcmode="lin" valueType="num">
                                      <p:cBhvr>
                                        <p:cTn id="7" dur="500" fill="hold"/>
                                        <p:tgtEl>
                                          <p:spTgt spid="37890"/>
                                        </p:tgtEl>
                                        <p:attrNameLst>
                                          <p:attrName>ppt_w</p:attrName>
                                        </p:attrNameLst>
                                      </p:cBhvr>
                                      <p:tavLst>
                                        <p:tav tm="0">
                                          <p:val>
                                            <p:fltVal val="0"/>
                                          </p:val>
                                        </p:tav>
                                        <p:tav tm="100000">
                                          <p:val>
                                            <p:strVal val="#ppt_w"/>
                                          </p:val>
                                        </p:tav>
                                      </p:tavLst>
                                    </p:anim>
                                    <p:anim calcmode="lin" valueType="num">
                                      <p:cBhvr>
                                        <p:cTn id="8" dur="500" fill="hold"/>
                                        <p:tgtEl>
                                          <p:spTgt spid="3789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37891">
                                            <p:txEl>
                                              <p:pRg st="0" end="0"/>
                                            </p:txEl>
                                          </p:spTgt>
                                        </p:tgtEl>
                                        <p:attrNameLst>
                                          <p:attrName>style.visibility</p:attrName>
                                        </p:attrNameLst>
                                      </p:cBhvr>
                                      <p:to>
                                        <p:strVal val="visible"/>
                                      </p:to>
                                    </p:set>
                                    <p:animEffect transition="in" filter="box(out)">
                                      <p:cBhvr>
                                        <p:cTn id="13" dur="500"/>
                                        <p:tgtEl>
                                          <p:spTgt spid="37891">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37891">
                                            <p:txEl>
                                              <p:pRg st="1" end="1"/>
                                            </p:txEl>
                                          </p:spTgt>
                                        </p:tgtEl>
                                        <p:attrNameLst>
                                          <p:attrName>style.visibility</p:attrName>
                                        </p:attrNameLst>
                                      </p:cBhvr>
                                      <p:to>
                                        <p:strVal val="visible"/>
                                      </p:to>
                                    </p:set>
                                    <p:animEffect transition="in" filter="box(out)">
                                      <p:cBhvr>
                                        <p:cTn id="18" dur="500"/>
                                        <p:tgtEl>
                                          <p:spTgt spid="37891">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32" fill="hold" grpId="0" nodeType="clickEffect">
                                  <p:stCondLst>
                                    <p:cond delay="0"/>
                                  </p:stCondLst>
                                  <p:childTnLst>
                                    <p:set>
                                      <p:cBhvr>
                                        <p:cTn id="22" dur="1" fill="hold">
                                          <p:stCondLst>
                                            <p:cond delay="0"/>
                                          </p:stCondLst>
                                        </p:cTn>
                                        <p:tgtEl>
                                          <p:spTgt spid="37891">
                                            <p:txEl>
                                              <p:pRg st="2" end="2"/>
                                            </p:txEl>
                                          </p:spTgt>
                                        </p:tgtEl>
                                        <p:attrNameLst>
                                          <p:attrName>style.visibility</p:attrName>
                                        </p:attrNameLst>
                                      </p:cBhvr>
                                      <p:to>
                                        <p:strVal val="visible"/>
                                      </p:to>
                                    </p:set>
                                    <p:animEffect transition="in" filter="box(out)">
                                      <p:cBhvr>
                                        <p:cTn id="23" dur="500"/>
                                        <p:tgtEl>
                                          <p:spTgt spid="378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autoUpdateAnimBg="0"/>
      <p:bldP spid="37891" grpId="0" build="p" autoUpdateAnimBg="0"/>
    </p:bldLst>
  </p:timing>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normAutofit fontScale="90000"/>
          </a:bodyPr>
          <a:lstStyle/>
          <a:p>
            <a:r>
              <a:rPr lang="tr-TR"/>
              <a:t>Öğretmenler sonuçları nasıl kullanmalılar?</a:t>
            </a:r>
          </a:p>
        </p:txBody>
      </p:sp>
      <p:sp>
        <p:nvSpPr>
          <p:cNvPr id="38915" name="Rectangle 3"/>
          <p:cNvSpPr>
            <a:spLocks noGrp="1" noChangeArrowheads="1"/>
          </p:cNvSpPr>
          <p:nvPr>
            <p:ph idx="1"/>
          </p:nvPr>
        </p:nvSpPr>
        <p:spPr>
          <a:xfrm>
            <a:off x="788988" y="1897063"/>
            <a:ext cx="7886700" cy="4627562"/>
          </a:xfrm>
        </p:spPr>
        <p:txBody>
          <a:bodyPr/>
          <a:lstStyle/>
          <a:p>
            <a:pPr lvl="1"/>
            <a:r>
              <a:rPr lang="tr-TR" sz="2400"/>
              <a:t>Özel davranın. Sadece ilgili öğrenci(ler) dinlenilmelidir. </a:t>
            </a:r>
          </a:p>
          <a:p>
            <a:pPr lvl="1"/>
            <a:r>
              <a:rPr lang="tr-TR" sz="2400"/>
              <a:t>Durumu kazan- kaybet olarak düşünmeyin.. Güç kullanmaya kalkışmayın.</a:t>
            </a:r>
          </a:p>
          <a:p>
            <a:pPr lvl="1"/>
            <a:r>
              <a:rPr lang="tr-TR" sz="2400"/>
              <a:t>Öfkenizi kontrol edin. Sakin olun ve sessizce konuşun. Fakat öğrencinin mazeretini kabul etmeyin</a:t>
            </a:r>
          </a:p>
          <a:p>
            <a:pPr lvl="1"/>
            <a:r>
              <a:rPr lang="tr-TR" sz="2400"/>
              <a:t>Bazen öğrencinin sonucu seçmesini sağlamak en iyisidir. </a:t>
            </a:r>
          </a:p>
          <a:p>
            <a:pPr lvl="1"/>
            <a:r>
              <a:rPr lang="tr-TR" sz="2400"/>
              <a:t>öğretmenler her zaman öğrencilere yardım etme biçimlerini araştırmalıdırlar. </a:t>
            </a:r>
          </a:p>
          <a:p>
            <a:pPr algn="just"/>
            <a:endParaRPr lang="tr-TR" sz="2400"/>
          </a:p>
          <a:p>
            <a:endParaRPr lang="tr-TR"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animEffect transition="in" filter="box(out)">
                                      <p:cBhvr>
                                        <p:cTn id="7" dur="500"/>
                                        <p:tgtEl>
                                          <p:spTgt spid="38915">
                                            <p:txEl>
                                              <p:pRg st="0" end="0"/>
                                            </p:txEl>
                                          </p:spTgt>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38915">
                                            <p:txEl>
                                              <p:pRg st="1" end="1"/>
                                            </p:txEl>
                                          </p:spTgt>
                                        </p:tgtEl>
                                        <p:attrNameLst>
                                          <p:attrName>style.visibility</p:attrName>
                                        </p:attrNameLst>
                                      </p:cBhvr>
                                      <p:to>
                                        <p:strVal val="visible"/>
                                      </p:to>
                                    </p:set>
                                    <p:animEffect transition="in" filter="box(out)">
                                      <p:cBhvr>
                                        <p:cTn id="10" dur="500"/>
                                        <p:tgtEl>
                                          <p:spTgt spid="38915">
                                            <p:txEl>
                                              <p:pRg st="1" end="1"/>
                                            </p:txEl>
                                          </p:spTgt>
                                        </p:tgtEl>
                                      </p:cBhvr>
                                    </p:animEffect>
                                  </p:childTnLst>
                                </p:cTn>
                              </p:par>
                              <p:par>
                                <p:cTn id="11" presetID="4" presetClass="entr" presetSubtype="32" fill="hold" grpId="0" nodeType="withEffect">
                                  <p:stCondLst>
                                    <p:cond delay="0"/>
                                  </p:stCondLst>
                                  <p:childTnLst>
                                    <p:set>
                                      <p:cBhvr>
                                        <p:cTn id="12" dur="1" fill="hold">
                                          <p:stCondLst>
                                            <p:cond delay="0"/>
                                          </p:stCondLst>
                                        </p:cTn>
                                        <p:tgtEl>
                                          <p:spTgt spid="38915">
                                            <p:txEl>
                                              <p:pRg st="2" end="2"/>
                                            </p:txEl>
                                          </p:spTgt>
                                        </p:tgtEl>
                                        <p:attrNameLst>
                                          <p:attrName>style.visibility</p:attrName>
                                        </p:attrNameLst>
                                      </p:cBhvr>
                                      <p:to>
                                        <p:strVal val="visible"/>
                                      </p:to>
                                    </p:set>
                                    <p:animEffect transition="in" filter="box(out)">
                                      <p:cBhvr>
                                        <p:cTn id="13" dur="500"/>
                                        <p:tgtEl>
                                          <p:spTgt spid="38915">
                                            <p:txEl>
                                              <p:pRg st="2" end="2"/>
                                            </p:txEl>
                                          </p:spTgt>
                                        </p:tgtEl>
                                      </p:cBhvr>
                                    </p:animEffect>
                                  </p:childTnLst>
                                </p:cTn>
                              </p:par>
                              <p:par>
                                <p:cTn id="14" presetID="4" presetClass="entr" presetSubtype="32" fill="hold" grpId="0" nodeType="withEffect">
                                  <p:stCondLst>
                                    <p:cond delay="0"/>
                                  </p:stCondLst>
                                  <p:childTnLst>
                                    <p:set>
                                      <p:cBhvr>
                                        <p:cTn id="15" dur="1" fill="hold">
                                          <p:stCondLst>
                                            <p:cond delay="0"/>
                                          </p:stCondLst>
                                        </p:cTn>
                                        <p:tgtEl>
                                          <p:spTgt spid="38915">
                                            <p:txEl>
                                              <p:pRg st="3" end="3"/>
                                            </p:txEl>
                                          </p:spTgt>
                                        </p:tgtEl>
                                        <p:attrNameLst>
                                          <p:attrName>style.visibility</p:attrName>
                                        </p:attrNameLst>
                                      </p:cBhvr>
                                      <p:to>
                                        <p:strVal val="visible"/>
                                      </p:to>
                                    </p:set>
                                    <p:animEffect transition="in" filter="box(out)">
                                      <p:cBhvr>
                                        <p:cTn id="16" dur="500"/>
                                        <p:tgtEl>
                                          <p:spTgt spid="38915">
                                            <p:txEl>
                                              <p:pRg st="3" end="3"/>
                                            </p:txEl>
                                          </p:spTgt>
                                        </p:tgtEl>
                                      </p:cBhvr>
                                    </p:animEffect>
                                  </p:childTnLst>
                                </p:cTn>
                              </p:par>
                              <p:par>
                                <p:cTn id="17" presetID="4" presetClass="entr" presetSubtype="32" fill="hold" grpId="0" nodeType="withEffect">
                                  <p:stCondLst>
                                    <p:cond delay="0"/>
                                  </p:stCondLst>
                                  <p:childTnLst>
                                    <p:set>
                                      <p:cBhvr>
                                        <p:cTn id="18" dur="1" fill="hold">
                                          <p:stCondLst>
                                            <p:cond delay="0"/>
                                          </p:stCondLst>
                                        </p:cTn>
                                        <p:tgtEl>
                                          <p:spTgt spid="38915">
                                            <p:txEl>
                                              <p:pRg st="4" end="4"/>
                                            </p:txEl>
                                          </p:spTgt>
                                        </p:tgtEl>
                                        <p:attrNameLst>
                                          <p:attrName>style.visibility</p:attrName>
                                        </p:attrNameLst>
                                      </p:cBhvr>
                                      <p:to>
                                        <p:strVal val="visible"/>
                                      </p:to>
                                    </p:set>
                                    <p:animEffect transition="in" filter="box(out)">
                                      <p:cBhvr>
                                        <p:cTn id="19" dur="500"/>
                                        <p:tgtEl>
                                          <p:spTgt spid="389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autoUpdateAnimBg="0"/>
    </p:bld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ormAutofit fontScale="90000"/>
          </a:bodyPr>
          <a:lstStyle/>
          <a:p>
            <a:r>
              <a:rPr lang="tr-TR">
                <a:solidFill>
                  <a:schemeClr val="tx1"/>
                </a:solidFill>
              </a:rPr>
              <a:t>Kronik İstenmeyen Davranışlara Yaratıcı Tepkiler</a:t>
            </a:r>
          </a:p>
        </p:txBody>
      </p:sp>
      <p:sp>
        <p:nvSpPr>
          <p:cNvPr id="39939" name="Rectangle 3"/>
          <p:cNvSpPr>
            <a:spLocks noGrp="1" noChangeArrowheads="1"/>
          </p:cNvSpPr>
          <p:nvPr>
            <p:ph idx="1"/>
          </p:nvPr>
        </p:nvSpPr>
        <p:spPr/>
        <p:txBody>
          <a:bodyPr/>
          <a:lstStyle/>
          <a:p>
            <a:pPr algn="just"/>
            <a:r>
              <a:rPr lang="tr-TR" sz="2000"/>
              <a:t>Normal tekiler sonuç vermediğinde yaratıcı tepkilere başvurulmasını tavsiye eder. bunlar 7 başlık altında toplanmaktadır. </a:t>
            </a:r>
          </a:p>
          <a:p>
            <a:pPr algn="just"/>
            <a:r>
              <a:rPr lang="tr-TR" sz="2000"/>
              <a:t>1. Rolün tersine dönmesi</a:t>
            </a:r>
          </a:p>
          <a:p>
            <a:pPr algn="just"/>
            <a:r>
              <a:rPr lang="tr-TR" sz="2000"/>
              <a:t> 2. Nüktedanlık ve saçmalık </a:t>
            </a:r>
          </a:p>
          <a:p>
            <a:pPr algn="just"/>
            <a:r>
              <a:rPr lang="tr-TR" sz="2000"/>
              <a:t>3. Üstün gelme çabasında  anlaşma </a:t>
            </a:r>
          </a:p>
          <a:p>
            <a:pPr algn="just"/>
            <a:r>
              <a:rPr lang="tr-TR" sz="2000"/>
              <a:t>4. Olmayacak yanıtlar</a:t>
            </a:r>
          </a:p>
          <a:p>
            <a:pPr algn="just"/>
            <a:r>
              <a:rPr lang="tr-TR" sz="2000"/>
              <a:t> 5. Paradoksal davranış</a:t>
            </a:r>
          </a:p>
          <a:p>
            <a:pPr algn="just"/>
            <a:r>
              <a:rPr lang="tr-TR" sz="2000"/>
              <a:t> 6. Öğretmenin bağırıp çağırması. </a:t>
            </a:r>
          </a:p>
          <a:p>
            <a:pPr algn="just"/>
            <a:r>
              <a:rPr lang="tr-TR" sz="2000"/>
              <a:t>7. Sınıf davranışının yazılması</a:t>
            </a:r>
          </a:p>
          <a:p>
            <a:pPr algn="just"/>
            <a:endParaRPr lang="tr-TR" sz="2000"/>
          </a:p>
          <a:p>
            <a:endParaRPr lang="tr-TR"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9938"/>
                                        </p:tgtEl>
                                        <p:attrNameLst>
                                          <p:attrName>style.visibility</p:attrName>
                                        </p:attrNameLst>
                                      </p:cBhvr>
                                      <p:to>
                                        <p:strVal val="visible"/>
                                      </p:to>
                                    </p:set>
                                    <p:anim calcmode="lin" valueType="num">
                                      <p:cBhvr>
                                        <p:cTn id="7" dur="500" fill="hold"/>
                                        <p:tgtEl>
                                          <p:spTgt spid="39938"/>
                                        </p:tgtEl>
                                        <p:attrNameLst>
                                          <p:attrName>ppt_w</p:attrName>
                                        </p:attrNameLst>
                                      </p:cBhvr>
                                      <p:tavLst>
                                        <p:tav tm="0">
                                          <p:val>
                                            <p:fltVal val="0"/>
                                          </p:val>
                                        </p:tav>
                                        <p:tav tm="100000">
                                          <p:val>
                                            <p:strVal val="#ppt_w"/>
                                          </p:val>
                                        </p:tav>
                                      </p:tavLst>
                                    </p:anim>
                                    <p:anim calcmode="lin" valueType="num">
                                      <p:cBhvr>
                                        <p:cTn id="8" dur="500" fill="hold"/>
                                        <p:tgtEl>
                                          <p:spTgt spid="3993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39939">
                                            <p:txEl>
                                              <p:pRg st="0" end="0"/>
                                            </p:txEl>
                                          </p:spTgt>
                                        </p:tgtEl>
                                        <p:attrNameLst>
                                          <p:attrName>style.visibility</p:attrName>
                                        </p:attrNameLst>
                                      </p:cBhvr>
                                      <p:to>
                                        <p:strVal val="visible"/>
                                      </p:to>
                                    </p:set>
                                    <p:animEffect transition="in" filter="box(out)">
                                      <p:cBhvr>
                                        <p:cTn id="13" dur="500"/>
                                        <p:tgtEl>
                                          <p:spTgt spid="39939">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39939">
                                            <p:txEl>
                                              <p:pRg st="1" end="1"/>
                                            </p:txEl>
                                          </p:spTgt>
                                        </p:tgtEl>
                                        <p:attrNameLst>
                                          <p:attrName>style.visibility</p:attrName>
                                        </p:attrNameLst>
                                      </p:cBhvr>
                                      <p:to>
                                        <p:strVal val="visible"/>
                                      </p:to>
                                    </p:set>
                                    <p:animEffect transition="in" filter="box(out)">
                                      <p:cBhvr>
                                        <p:cTn id="18" dur="500"/>
                                        <p:tgtEl>
                                          <p:spTgt spid="39939">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32" fill="hold" grpId="0" nodeType="clickEffect">
                                  <p:stCondLst>
                                    <p:cond delay="0"/>
                                  </p:stCondLst>
                                  <p:childTnLst>
                                    <p:set>
                                      <p:cBhvr>
                                        <p:cTn id="22" dur="1" fill="hold">
                                          <p:stCondLst>
                                            <p:cond delay="0"/>
                                          </p:stCondLst>
                                        </p:cTn>
                                        <p:tgtEl>
                                          <p:spTgt spid="39939">
                                            <p:txEl>
                                              <p:pRg st="2" end="2"/>
                                            </p:txEl>
                                          </p:spTgt>
                                        </p:tgtEl>
                                        <p:attrNameLst>
                                          <p:attrName>style.visibility</p:attrName>
                                        </p:attrNameLst>
                                      </p:cBhvr>
                                      <p:to>
                                        <p:strVal val="visible"/>
                                      </p:to>
                                    </p:set>
                                    <p:animEffect transition="in" filter="box(out)">
                                      <p:cBhvr>
                                        <p:cTn id="23" dur="500"/>
                                        <p:tgtEl>
                                          <p:spTgt spid="3993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32" fill="hold" grpId="0" nodeType="clickEffect">
                                  <p:stCondLst>
                                    <p:cond delay="0"/>
                                  </p:stCondLst>
                                  <p:childTnLst>
                                    <p:set>
                                      <p:cBhvr>
                                        <p:cTn id="27" dur="1" fill="hold">
                                          <p:stCondLst>
                                            <p:cond delay="0"/>
                                          </p:stCondLst>
                                        </p:cTn>
                                        <p:tgtEl>
                                          <p:spTgt spid="39939">
                                            <p:txEl>
                                              <p:pRg st="3" end="3"/>
                                            </p:txEl>
                                          </p:spTgt>
                                        </p:tgtEl>
                                        <p:attrNameLst>
                                          <p:attrName>style.visibility</p:attrName>
                                        </p:attrNameLst>
                                      </p:cBhvr>
                                      <p:to>
                                        <p:strVal val="visible"/>
                                      </p:to>
                                    </p:set>
                                    <p:animEffect transition="in" filter="box(out)">
                                      <p:cBhvr>
                                        <p:cTn id="28" dur="500"/>
                                        <p:tgtEl>
                                          <p:spTgt spid="39939">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32" fill="hold" grpId="0" nodeType="clickEffect">
                                  <p:stCondLst>
                                    <p:cond delay="0"/>
                                  </p:stCondLst>
                                  <p:childTnLst>
                                    <p:set>
                                      <p:cBhvr>
                                        <p:cTn id="32" dur="1" fill="hold">
                                          <p:stCondLst>
                                            <p:cond delay="0"/>
                                          </p:stCondLst>
                                        </p:cTn>
                                        <p:tgtEl>
                                          <p:spTgt spid="39939">
                                            <p:txEl>
                                              <p:pRg st="4" end="4"/>
                                            </p:txEl>
                                          </p:spTgt>
                                        </p:tgtEl>
                                        <p:attrNameLst>
                                          <p:attrName>style.visibility</p:attrName>
                                        </p:attrNameLst>
                                      </p:cBhvr>
                                      <p:to>
                                        <p:strVal val="visible"/>
                                      </p:to>
                                    </p:set>
                                    <p:animEffect transition="in" filter="box(out)">
                                      <p:cBhvr>
                                        <p:cTn id="33" dur="500"/>
                                        <p:tgtEl>
                                          <p:spTgt spid="39939">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4" presetClass="entr" presetSubtype="32" fill="hold" grpId="0" nodeType="clickEffect">
                                  <p:stCondLst>
                                    <p:cond delay="0"/>
                                  </p:stCondLst>
                                  <p:childTnLst>
                                    <p:set>
                                      <p:cBhvr>
                                        <p:cTn id="37" dur="1" fill="hold">
                                          <p:stCondLst>
                                            <p:cond delay="0"/>
                                          </p:stCondLst>
                                        </p:cTn>
                                        <p:tgtEl>
                                          <p:spTgt spid="39939">
                                            <p:txEl>
                                              <p:pRg st="5" end="5"/>
                                            </p:txEl>
                                          </p:spTgt>
                                        </p:tgtEl>
                                        <p:attrNameLst>
                                          <p:attrName>style.visibility</p:attrName>
                                        </p:attrNameLst>
                                      </p:cBhvr>
                                      <p:to>
                                        <p:strVal val="visible"/>
                                      </p:to>
                                    </p:set>
                                    <p:animEffect transition="in" filter="box(out)">
                                      <p:cBhvr>
                                        <p:cTn id="38" dur="500"/>
                                        <p:tgtEl>
                                          <p:spTgt spid="39939">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4" presetClass="entr" presetSubtype="32" fill="hold" grpId="0" nodeType="clickEffect">
                                  <p:stCondLst>
                                    <p:cond delay="0"/>
                                  </p:stCondLst>
                                  <p:childTnLst>
                                    <p:set>
                                      <p:cBhvr>
                                        <p:cTn id="42" dur="1" fill="hold">
                                          <p:stCondLst>
                                            <p:cond delay="0"/>
                                          </p:stCondLst>
                                        </p:cTn>
                                        <p:tgtEl>
                                          <p:spTgt spid="39939">
                                            <p:txEl>
                                              <p:pRg st="6" end="6"/>
                                            </p:txEl>
                                          </p:spTgt>
                                        </p:tgtEl>
                                        <p:attrNameLst>
                                          <p:attrName>style.visibility</p:attrName>
                                        </p:attrNameLst>
                                      </p:cBhvr>
                                      <p:to>
                                        <p:strVal val="visible"/>
                                      </p:to>
                                    </p:set>
                                    <p:animEffect transition="in" filter="box(out)">
                                      <p:cBhvr>
                                        <p:cTn id="43" dur="500"/>
                                        <p:tgtEl>
                                          <p:spTgt spid="39939">
                                            <p:txEl>
                                              <p:pRg st="6" end="6"/>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4" presetClass="entr" presetSubtype="32" fill="hold" grpId="0" nodeType="clickEffect">
                                  <p:stCondLst>
                                    <p:cond delay="0"/>
                                  </p:stCondLst>
                                  <p:childTnLst>
                                    <p:set>
                                      <p:cBhvr>
                                        <p:cTn id="47" dur="1" fill="hold">
                                          <p:stCondLst>
                                            <p:cond delay="0"/>
                                          </p:stCondLst>
                                        </p:cTn>
                                        <p:tgtEl>
                                          <p:spTgt spid="39939">
                                            <p:txEl>
                                              <p:pRg st="7" end="7"/>
                                            </p:txEl>
                                          </p:spTgt>
                                        </p:tgtEl>
                                        <p:attrNameLst>
                                          <p:attrName>style.visibility</p:attrName>
                                        </p:attrNameLst>
                                      </p:cBhvr>
                                      <p:to>
                                        <p:strVal val="visible"/>
                                      </p:to>
                                    </p:set>
                                    <p:animEffect transition="in" filter="box(out)">
                                      <p:cBhvr>
                                        <p:cTn id="48" dur="500"/>
                                        <p:tgtEl>
                                          <p:spTgt spid="3993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autoUpdateAnimBg="0"/>
      <p:bldP spid="39939" grpId="0" build="p" autoUpdateAnimBg="0"/>
    </p:bldLst>
  </p:timing>
</p:sld>
</file>

<file path=ppt/slides/slide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tr-TR"/>
              <a:t>Rolün tersine dönmesi.</a:t>
            </a:r>
          </a:p>
        </p:txBody>
      </p:sp>
      <p:sp>
        <p:nvSpPr>
          <p:cNvPr id="40963" name="Rectangle 3"/>
          <p:cNvSpPr>
            <a:spLocks noGrp="1" noChangeArrowheads="1"/>
          </p:cNvSpPr>
          <p:nvPr>
            <p:ph idx="1"/>
          </p:nvPr>
        </p:nvSpPr>
        <p:spPr/>
        <p:txBody>
          <a:bodyPr/>
          <a:lstStyle/>
          <a:p>
            <a:r>
              <a:rPr lang="tr-TR" sz="2600"/>
              <a:t>Rolü tersine çevirerek, bir süre, orta dereceli öğrenciler için bir veya iki saat, dersin öğretim sorumluluğunun öğrenciye verilmesidir. </a:t>
            </a:r>
          </a:p>
          <a:p>
            <a:r>
              <a:rPr lang="tr-TR" sz="2600"/>
              <a:t>Öğrencinin yerini alırsınız ve öğrencinin genellikle davrandığı gibi davranırsınız. </a:t>
            </a:r>
          </a:p>
          <a:p>
            <a:r>
              <a:rPr lang="tr-TR" sz="2600"/>
              <a:t>Sonra öğretmenin rolünü ve sizin öğrenci rolünüzü öğrencinin katıldığı özel bir görüşmede durumu tartışın </a:t>
            </a:r>
          </a:p>
          <a:p>
            <a:endParaRPr lang="tr-TR" sz="26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0962"/>
                                        </p:tgtEl>
                                        <p:attrNameLst>
                                          <p:attrName>style.visibility</p:attrName>
                                        </p:attrNameLst>
                                      </p:cBhvr>
                                      <p:to>
                                        <p:strVal val="visible"/>
                                      </p:to>
                                    </p:set>
                                    <p:anim calcmode="lin" valueType="num">
                                      <p:cBhvr>
                                        <p:cTn id="7" dur="500" fill="hold"/>
                                        <p:tgtEl>
                                          <p:spTgt spid="40962"/>
                                        </p:tgtEl>
                                        <p:attrNameLst>
                                          <p:attrName>ppt_w</p:attrName>
                                        </p:attrNameLst>
                                      </p:cBhvr>
                                      <p:tavLst>
                                        <p:tav tm="0">
                                          <p:val>
                                            <p:fltVal val="0"/>
                                          </p:val>
                                        </p:tav>
                                        <p:tav tm="100000">
                                          <p:val>
                                            <p:strVal val="#ppt_w"/>
                                          </p:val>
                                        </p:tav>
                                      </p:tavLst>
                                    </p:anim>
                                    <p:anim calcmode="lin" valueType="num">
                                      <p:cBhvr>
                                        <p:cTn id="8" dur="500" fill="hold"/>
                                        <p:tgtEl>
                                          <p:spTgt spid="4096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40963">
                                            <p:txEl>
                                              <p:pRg st="0" end="0"/>
                                            </p:txEl>
                                          </p:spTgt>
                                        </p:tgtEl>
                                        <p:attrNameLst>
                                          <p:attrName>style.visibility</p:attrName>
                                        </p:attrNameLst>
                                      </p:cBhvr>
                                      <p:to>
                                        <p:strVal val="visible"/>
                                      </p:to>
                                    </p:set>
                                    <p:animEffect transition="in" filter="box(out)">
                                      <p:cBhvr>
                                        <p:cTn id="13" dur="500"/>
                                        <p:tgtEl>
                                          <p:spTgt spid="4096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40963">
                                            <p:txEl>
                                              <p:pRg st="1" end="1"/>
                                            </p:txEl>
                                          </p:spTgt>
                                        </p:tgtEl>
                                        <p:attrNameLst>
                                          <p:attrName>style.visibility</p:attrName>
                                        </p:attrNameLst>
                                      </p:cBhvr>
                                      <p:to>
                                        <p:strVal val="visible"/>
                                      </p:to>
                                    </p:set>
                                    <p:animEffect transition="in" filter="box(out)">
                                      <p:cBhvr>
                                        <p:cTn id="18" dur="500"/>
                                        <p:tgtEl>
                                          <p:spTgt spid="4096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32" fill="hold" grpId="0" nodeType="clickEffect">
                                  <p:stCondLst>
                                    <p:cond delay="0"/>
                                  </p:stCondLst>
                                  <p:childTnLst>
                                    <p:set>
                                      <p:cBhvr>
                                        <p:cTn id="22" dur="1" fill="hold">
                                          <p:stCondLst>
                                            <p:cond delay="0"/>
                                          </p:stCondLst>
                                        </p:cTn>
                                        <p:tgtEl>
                                          <p:spTgt spid="40963">
                                            <p:txEl>
                                              <p:pRg st="2" end="2"/>
                                            </p:txEl>
                                          </p:spTgt>
                                        </p:tgtEl>
                                        <p:attrNameLst>
                                          <p:attrName>style.visibility</p:attrName>
                                        </p:attrNameLst>
                                      </p:cBhvr>
                                      <p:to>
                                        <p:strVal val="visible"/>
                                      </p:to>
                                    </p:set>
                                    <p:animEffect transition="in" filter="box(out)">
                                      <p:cBhvr>
                                        <p:cTn id="23" dur="500"/>
                                        <p:tgtEl>
                                          <p:spTgt spid="409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autoUpdateAnimBg="0"/>
      <p:bldP spid="40963" grpId="0" build="p" autoUpdateAnimBg="0"/>
    </p:bldLst>
  </p:timing>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normAutofit/>
          </a:bodyPr>
          <a:lstStyle/>
          <a:p>
            <a:r>
              <a:rPr lang="tr-TR"/>
              <a:t>Üstün gelme çabasında anlaşma</a:t>
            </a:r>
          </a:p>
        </p:txBody>
      </p:sp>
      <p:sp>
        <p:nvSpPr>
          <p:cNvPr id="51203" name="Rectangle 3"/>
          <p:cNvSpPr>
            <a:spLocks noGrp="1" noChangeArrowheads="1"/>
          </p:cNvSpPr>
          <p:nvPr>
            <p:ph idx="1"/>
          </p:nvPr>
        </p:nvSpPr>
        <p:spPr/>
        <p:txBody>
          <a:bodyPr/>
          <a:lstStyle/>
          <a:p>
            <a:r>
              <a:rPr lang="tr-TR" sz="2400" dirty="0"/>
              <a:t>Bu şu şekilde işler. Bir öğrenci sizi kötü bir şekilde eleştirdiğinde, eleştirinin bazı doğru yanlarının olabileceğini kabul ederek durumu reddedersiniz ve ilgili konuya geri dönersiniz. Örneğin bir öğrenci “bu ödev aptalca ve siz de!” der siz de “</a:t>
            </a:r>
            <a:r>
              <a:rPr lang="tr-TR" sz="2400" dirty="0" smtClean="0"/>
              <a:t>evet </a:t>
            </a:r>
            <a:r>
              <a:rPr lang="tr-TR" sz="2400" dirty="0"/>
              <a:t>haklı olabilirsin. </a:t>
            </a:r>
          </a:p>
          <a:p>
            <a:r>
              <a:rPr lang="tr-TR" sz="2400" i="1" dirty="0"/>
              <a:t>Son zamanlarda </a:t>
            </a:r>
            <a:r>
              <a:rPr lang="tr-TR" sz="2400" i="1" dirty="0" err="1"/>
              <a:t>IQ’mu</a:t>
            </a:r>
            <a:r>
              <a:rPr lang="tr-TR" sz="2400" i="1" dirty="0"/>
              <a:t> kontrol ettirmedim. Fakat ödevin tamamlanması gerekiyor.” diyebilirsiniz</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1202"/>
                                        </p:tgtEl>
                                        <p:attrNameLst>
                                          <p:attrName>style.visibility</p:attrName>
                                        </p:attrNameLst>
                                      </p:cBhvr>
                                      <p:to>
                                        <p:strVal val="visible"/>
                                      </p:to>
                                    </p:set>
                                    <p:anim calcmode="lin" valueType="num">
                                      <p:cBhvr>
                                        <p:cTn id="7" dur="500" fill="hold"/>
                                        <p:tgtEl>
                                          <p:spTgt spid="51202"/>
                                        </p:tgtEl>
                                        <p:attrNameLst>
                                          <p:attrName>ppt_w</p:attrName>
                                        </p:attrNameLst>
                                      </p:cBhvr>
                                      <p:tavLst>
                                        <p:tav tm="0">
                                          <p:val>
                                            <p:fltVal val="0"/>
                                          </p:val>
                                        </p:tav>
                                        <p:tav tm="100000">
                                          <p:val>
                                            <p:strVal val="#ppt_w"/>
                                          </p:val>
                                        </p:tav>
                                      </p:tavLst>
                                    </p:anim>
                                    <p:anim calcmode="lin" valueType="num">
                                      <p:cBhvr>
                                        <p:cTn id="8" dur="500" fill="hold"/>
                                        <p:tgtEl>
                                          <p:spTgt spid="5120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51203">
                                            <p:txEl>
                                              <p:pRg st="0" end="0"/>
                                            </p:txEl>
                                          </p:spTgt>
                                        </p:tgtEl>
                                        <p:attrNameLst>
                                          <p:attrName>style.visibility</p:attrName>
                                        </p:attrNameLst>
                                      </p:cBhvr>
                                      <p:to>
                                        <p:strVal val="visible"/>
                                      </p:to>
                                    </p:set>
                                    <p:animEffect transition="in" filter="box(out)">
                                      <p:cBhvr>
                                        <p:cTn id="13" dur="500"/>
                                        <p:tgtEl>
                                          <p:spTgt spid="5120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51203">
                                            <p:txEl>
                                              <p:pRg st="1" end="1"/>
                                            </p:txEl>
                                          </p:spTgt>
                                        </p:tgtEl>
                                        <p:attrNameLst>
                                          <p:attrName>style.visibility</p:attrName>
                                        </p:attrNameLst>
                                      </p:cBhvr>
                                      <p:to>
                                        <p:strVal val="visible"/>
                                      </p:to>
                                    </p:set>
                                    <p:animEffect transition="in" filter="box(out)">
                                      <p:cBhvr>
                                        <p:cTn id="18" dur="500"/>
                                        <p:tgtEl>
                                          <p:spTgt spid="5120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2" grpId="0" autoUpdateAnimBg="0"/>
      <p:bldP spid="51203" grpId="0" build="p" autoUpdateAnimBg="0"/>
    </p:bldLst>
  </p:timing>
</p:sld>
</file>

<file path=ppt/slides/slide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796925" y="314325"/>
            <a:ext cx="7556500" cy="1004888"/>
          </a:xfrm>
        </p:spPr>
        <p:txBody>
          <a:bodyPr/>
          <a:lstStyle/>
          <a:p>
            <a:r>
              <a:rPr lang="tr-TR"/>
              <a:t>Olmayacak yanıtlar</a:t>
            </a:r>
          </a:p>
        </p:txBody>
      </p:sp>
      <p:sp>
        <p:nvSpPr>
          <p:cNvPr id="50179" name="Rectangle 3"/>
          <p:cNvSpPr>
            <a:spLocks noGrp="1" noChangeArrowheads="1"/>
          </p:cNvSpPr>
          <p:nvPr>
            <p:ph idx="1"/>
          </p:nvPr>
        </p:nvSpPr>
        <p:spPr>
          <a:xfrm>
            <a:off x="685800" y="1371600"/>
            <a:ext cx="7772400" cy="4114800"/>
          </a:xfrm>
        </p:spPr>
        <p:txBody>
          <a:bodyPr/>
          <a:lstStyle/>
          <a:p>
            <a:pPr algn="just"/>
            <a:r>
              <a:rPr lang="tr-TR" sz="2400" dirty="0"/>
              <a:t>Bir öğrenci size karşı geldiğinde olmayacak yanıtlar vererek durumu kurtarabilirsiniz. Örneğin, öğrenciden okuldaki geçici </a:t>
            </a:r>
            <a:r>
              <a:rPr lang="tr-TR" sz="2400" dirty="0" smtClean="0"/>
              <a:t>dinlenme </a:t>
            </a:r>
            <a:r>
              <a:rPr lang="tr-TR" sz="2400" dirty="0"/>
              <a:t>odasına gitmesini istediğinizde öğrenci “gitmiyorum, ne yapabilirsiniz? ” diyebilir. </a:t>
            </a:r>
          </a:p>
          <a:p>
            <a:pPr algn="just"/>
            <a:r>
              <a:rPr lang="tr-TR" sz="2400" dirty="0"/>
              <a:t>O zaman siz şu tepkide bulunabilirsiniz. “çantamı toplayacağım ve </a:t>
            </a:r>
            <a:r>
              <a:rPr lang="tr-TR" sz="2400" dirty="0" smtClean="0"/>
              <a:t>ilk uçakla </a:t>
            </a:r>
            <a:r>
              <a:rPr lang="tr-TR" sz="2400" dirty="0"/>
              <a:t>uzun bir yolculuğa çıkacağım. Fakat bunu yapmadan önce umarım dinlenme odasına gitme ricama saygı göstererek ikimize de yardım edebilirsiniz.” </a:t>
            </a:r>
          </a:p>
          <a:p>
            <a:endParaRPr lang="tr-TR"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0178"/>
                                        </p:tgtEl>
                                        <p:attrNameLst>
                                          <p:attrName>style.visibility</p:attrName>
                                        </p:attrNameLst>
                                      </p:cBhvr>
                                      <p:to>
                                        <p:strVal val="visible"/>
                                      </p:to>
                                    </p:set>
                                    <p:anim calcmode="lin" valueType="num">
                                      <p:cBhvr>
                                        <p:cTn id="7" dur="500" fill="hold"/>
                                        <p:tgtEl>
                                          <p:spTgt spid="50178"/>
                                        </p:tgtEl>
                                        <p:attrNameLst>
                                          <p:attrName>ppt_w</p:attrName>
                                        </p:attrNameLst>
                                      </p:cBhvr>
                                      <p:tavLst>
                                        <p:tav tm="0">
                                          <p:val>
                                            <p:fltVal val="0"/>
                                          </p:val>
                                        </p:tav>
                                        <p:tav tm="100000">
                                          <p:val>
                                            <p:strVal val="#ppt_w"/>
                                          </p:val>
                                        </p:tav>
                                      </p:tavLst>
                                    </p:anim>
                                    <p:anim calcmode="lin" valueType="num">
                                      <p:cBhvr>
                                        <p:cTn id="8" dur="500" fill="hold"/>
                                        <p:tgtEl>
                                          <p:spTgt spid="5017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50179">
                                            <p:txEl>
                                              <p:pRg st="0" end="0"/>
                                            </p:txEl>
                                          </p:spTgt>
                                        </p:tgtEl>
                                        <p:attrNameLst>
                                          <p:attrName>style.visibility</p:attrName>
                                        </p:attrNameLst>
                                      </p:cBhvr>
                                      <p:to>
                                        <p:strVal val="visible"/>
                                      </p:to>
                                    </p:set>
                                    <p:animEffect transition="in" filter="box(out)">
                                      <p:cBhvr>
                                        <p:cTn id="13" dur="500"/>
                                        <p:tgtEl>
                                          <p:spTgt spid="50179">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50179">
                                            <p:txEl>
                                              <p:pRg st="1" end="1"/>
                                            </p:txEl>
                                          </p:spTgt>
                                        </p:tgtEl>
                                        <p:attrNameLst>
                                          <p:attrName>style.visibility</p:attrName>
                                        </p:attrNameLst>
                                      </p:cBhvr>
                                      <p:to>
                                        <p:strVal val="visible"/>
                                      </p:to>
                                    </p:set>
                                    <p:animEffect transition="in" filter="box(out)">
                                      <p:cBhvr>
                                        <p:cTn id="18" dur="500"/>
                                        <p:tgtEl>
                                          <p:spTgt spid="5017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8" grpId="0" autoUpdateAnimBg="0"/>
      <p:bldP spid="50179" grpId="0" build="p" autoUpdateAnimBg="0"/>
    </p:bldLst>
  </p:timing>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tr-TR"/>
              <a:t>Paradoksal Davranış Kullanma.</a:t>
            </a:r>
          </a:p>
        </p:txBody>
      </p:sp>
      <p:sp>
        <p:nvSpPr>
          <p:cNvPr id="52227" name="Rectangle 3"/>
          <p:cNvSpPr>
            <a:spLocks noGrp="1" noChangeArrowheads="1"/>
          </p:cNvSpPr>
          <p:nvPr>
            <p:ph idx="1"/>
          </p:nvPr>
        </p:nvSpPr>
        <p:spPr/>
        <p:txBody>
          <a:bodyPr/>
          <a:lstStyle/>
          <a:p>
            <a:r>
              <a:rPr lang="tr-TR"/>
              <a:t>Öğretmenler, öğrencilerden arzu edilmeyen davranışı isteyen mesajlar göndererek paradoksal davranırlar. </a:t>
            </a:r>
          </a:p>
          <a:p>
            <a:pPr algn="just"/>
            <a:r>
              <a:rPr lang="tr-TR"/>
              <a:t>Tipik öğretmen davranışı ve paradoksal davranış arasındaki farkı şu şekilde belirtir:</a:t>
            </a:r>
          </a:p>
          <a:p>
            <a:pPr algn="just"/>
            <a:r>
              <a:rPr lang="tr-TR"/>
              <a:t>Tipik. “üç gündür ev ödevinizi yapmıyorsunuz. Sonuç, okuldan sonra kalmanız gerekiyor.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2226"/>
                                        </p:tgtEl>
                                        <p:attrNameLst>
                                          <p:attrName>style.visibility</p:attrName>
                                        </p:attrNameLst>
                                      </p:cBhvr>
                                      <p:to>
                                        <p:strVal val="visible"/>
                                      </p:to>
                                    </p:set>
                                    <p:anim calcmode="lin" valueType="num">
                                      <p:cBhvr>
                                        <p:cTn id="7" dur="500" fill="hold"/>
                                        <p:tgtEl>
                                          <p:spTgt spid="52226"/>
                                        </p:tgtEl>
                                        <p:attrNameLst>
                                          <p:attrName>ppt_w</p:attrName>
                                        </p:attrNameLst>
                                      </p:cBhvr>
                                      <p:tavLst>
                                        <p:tav tm="0">
                                          <p:val>
                                            <p:fltVal val="0"/>
                                          </p:val>
                                        </p:tav>
                                        <p:tav tm="100000">
                                          <p:val>
                                            <p:strVal val="#ppt_w"/>
                                          </p:val>
                                        </p:tav>
                                      </p:tavLst>
                                    </p:anim>
                                    <p:anim calcmode="lin" valueType="num">
                                      <p:cBhvr>
                                        <p:cTn id="8" dur="500" fill="hold"/>
                                        <p:tgtEl>
                                          <p:spTgt spid="5222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52227">
                                            <p:txEl>
                                              <p:pRg st="0" end="0"/>
                                            </p:txEl>
                                          </p:spTgt>
                                        </p:tgtEl>
                                        <p:attrNameLst>
                                          <p:attrName>style.visibility</p:attrName>
                                        </p:attrNameLst>
                                      </p:cBhvr>
                                      <p:to>
                                        <p:strVal val="visible"/>
                                      </p:to>
                                    </p:set>
                                    <p:animEffect transition="in" filter="box(out)">
                                      <p:cBhvr>
                                        <p:cTn id="13" dur="500"/>
                                        <p:tgtEl>
                                          <p:spTgt spid="52227">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52227">
                                            <p:txEl>
                                              <p:pRg st="1" end="1"/>
                                            </p:txEl>
                                          </p:spTgt>
                                        </p:tgtEl>
                                        <p:attrNameLst>
                                          <p:attrName>style.visibility</p:attrName>
                                        </p:attrNameLst>
                                      </p:cBhvr>
                                      <p:to>
                                        <p:strVal val="visible"/>
                                      </p:to>
                                    </p:set>
                                    <p:animEffect transition="in" filter="box(out)">
                                      <p:cBhvr>
                                        <p:cTn id="18" dur="500"/>
                                        <p:tgtEl>
                                          <p:spTgt spid="52227">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32" fill="hold" grpId="0" nodeType="clickEffect">
                                  <p:stCondLst>
                                    <p:cond delay="0"/>
                                  </p:stCondLst>
                                  <p:childTnLst>
                                    <p:set>
                                      <p:cBhvr>
                                        <p:cTn id="22" dur="1" fill="hold">
                                          <p:stCondLst>
                                            <p:cond delay="0"/>
                                          </p:stCondLst>
                                        </p:cTn>
                                        <p:tgtEl>
                                          <p:spTgt spid="52227">
                                            <p:txEl>
                                              <p:pRg st="2" end="2"/>
                                            </p:txEl>
                                          </p:spTgt>
                                        </p:tgtEl>
                                        <p:attrNameLst>
                                          <p:attrName>style.visibility</p:attrName>
                                        </p:attrNameLst>
                                      </p:cBhvr>
                                      <p:to>
                                        <p:strVal val="visible"/>
                                      </p:to>
                                    </p:set>
                                    <p:animEffect transition="in" filter="box(out)">
                                      <p:cBhvr>
                                        <p:cTn id="23" dur="500"/>
                                        <p:tgtEl>
                                          <p:spTgt spid="522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autoUpdateAnimBg="0"/>
      <p:bldP spid="52227" grpId="0" build="p" autoUpdateAnimBg="0"/>
    </p:bld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tr-TR"/>
              <a:t>Paradoksal Davranış</a:t>
            </a:r>
          </a:p>
        </p:txBody>
      </p:sp>
      <p:sp>
        <p:nvSpPr>
          <p:cNvPr id="53251" name="Rectangle 3"/>
          <p:cNvSpPr>
            <a:spLocks noGrp="1" noChangeArrowheads="1"/>
          </p:cNvSpPr>
          <p:nvPr>
            <p:ph idx="1"/>
          </p:nvPr>
        </p:nvSpPr>
        <p:spPr/>
        <p:txBody>
          <a:bodyPr/>
          <a:lstStyle/>
          <a:p>
            <a:r>
              <a:rPr lang="tr-TR" dirty="0"/>
              <a:t>Paradoksal. “üç gündür ev ödevinizi yapmıyorsunuz. Bu gece için ödeviniz, yarının ödevini en iyi şekilde unutmak için çalışmanızdır.</a:t>
            </a:r>
          </a:p>
          <a:p>
            <a:r>
              <a:rPr lang="tr-TR" dirty="0"/>
              <a:t>(bu ifade samimi olmalı iğneleyici ve şaka (takılma yönlü) olmamalı)</a:t>
            </a:r>
          </a:p>
          <a:p>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53251">
                                            <p:txEl>
                                              <p:pRg st="0" end="0"/>
                                            </p:txEl>
                                          </p:spTgt>
                                        </p:tgtEl>
                                        <p:attrNameLst>
                                          <p:attrName>style.visibility</p:attrName>
                                        </p:attrNameLst>
                                      </p:cBhvr>
                                      <p:to>
                                        <p:strVal val="visible"/>
                                      </p:to>
                                    </p:set>
                                    <p:animEffect transition="in" filter="box(out)">
                                      <p:cBhvr>
                                        <p:cTn id="7" dur="500"/>
                                        <p:tgtEl>
                                          <p:spTgt spid="532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53251">
                                            <p:txEl>
                                              <p:pRg st="1" end="1"/>
                                            </p:txEl>
                                          </p:spTgt>
                                        </p:tgtEl>
                                        <p:attrNameLst>
                                          <p:attrName>style.visibility</p:attrName>
                                        </p:attrNameLst>
                                      </p:cBhvr>
                                      <p:to>
                                        <p:strVal val="visible"/>
                                      </p:to>
                                    </p:set>
                                    <p:animEffect transition="in" filter="box(out)">
                                      <p:cBhvr>
                                        <p:cTn id="12" dur="500"/>
                                        <p:tgtEl>
                                          <p:spTgt spid="5325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build="p" autoUpdateAnimBg="0"/>
    </p:bldLst>
  </p:timing>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tr-TR"/>
              <a:t>Paradoksal Davranış</a:t>
            </a:r>
          </a:p>
        </p:txBody>
      </p:sp>
      <p:sp>
        <p:nvSpPr>
          <p:cNvPr id="54275" name="Rectangle 3"/>
          <p:cNvSpPr>
            <a:spLocks noGrp="1" noChangeArrowheads="1"/>
          </p:cNvSpPr>
          <p:nvPr>
            <p:ph idx="1"/>
          </p:nvPr>
        </p:nvSpPr>
        <p:spPr/>
        <p:txBody>
          <a:bodyPr/>
          <a:lstStyle/>
          <a:p>
            <a:r>
              <a:rPr lang="tr-TR"/>
              <a:t>Doğal olarak paradoksal davranış kullanırken dikkatli olunmalıdır. </a:t>
            </a:r>
          </a:p>
          <a:p>
            <a:r>
              <a:rPr lang="tr-TR" b="1" i="1"/>
              <a:t>Eşyalara zarar veren, öğrencileri inciten veya öğretimi ciddi şekilde engelleyen istenmeyen davranışların kullanımını isteyemezsiniz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animEffect transition="in" filter="box(out)">
                                      <p:cBhvr>
                                        <p:cTn id="7" dur="500"/>
                                        <p:tgtEl>
                                          <p:spTgt spid="542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54275">
                                            <p:txEl>
                                              <p:pRg st="1" end="1"/>
                                            </p:txEl>
                                          </p:spTgt>
                                        </p:tgtEl>
                                        <p:attrNameLst>
                                          <p:attrName>style.visibility</p:attrName>
                                        </p:attrNameLst>
                                      </p:cBhvr>
                                      <p:to>
                                        <p:strVal val="visible"/>
                                      </p:to>
                                    </p:set>
                                    <p:animEffect transition="in" filter="box(out)">
                                      <p:cBhvr>
                                        <p:cTn id="12" dur="500"/>
                                        <p:tgtEl>
                                          <p:spTgt spid="542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build="p" autoUpdateAnimBg="0"/>
    </p:bldLst>
  </p:timing>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normAutofit fontScale="90000"/>
          </a:bodyPr>
          <a:lstStyle/>
          <a:p>
            <a:r>
              <a:rPr lang="tr-TR">
                <a:solidFill>
                  <a:schemeClr val="tx1"/>
                </a:solidFill>
              </a:rPr>
              <a:t>Ara sıra Huysuzluk(terslik) Yapılması</a:t>
            </a:r>
          </a:p>
        </p:txBody>
      </p:sp>
      <p:sp>
        <p:nvSpPr>
          <p:cNvPr id="55299" name="Rectangle 3"/>
          <p:cNvSpPr>
            <a:spLocks noGrp="1" noChangeArrowheads="1"/>
          </p:cNvSpPr>
          <p:nvPr>
            <p:ph idx="1"/>
          </p:nvPr>
        </p:nvSpPr>
        <p:spPr/>
        <p:txBody>
          <a:bodyPr/>
          <a:lstStyle/>
          <a:p>
            <a:r>
              <a:rPr lang="tr-TR" sz="2400"/>
              <a:t>Bağırabilirsiniz, </a:t>
            </a:r>
          </a:p>
          <a:p>
            <a:r>
              <a:rPr lang="tr-TR" sz="2400"/>
              <a:t>kitapları sert şekilde kapatabilirsiniz,</a:t>
            </a:r>
          </a:p>
          <a:p>
            <a:r>
              <a:rPr lang="tr-TR" sz="2400"/>
              <a:t> kabalığınızı  sürdürebilirsiniz. </a:t>
            </a:r>
          </a:p>
          <a:p>
            <a:r>
              <a:rPr lang="tr-TR" sz="2400"/>
              <a:t>Bunu yaparken öğrenciye saldırmadığınızdan emin olmalısınız.</a:t>
            </a:r>
          </a:p>
          <a:p>
            <a:r>
              <a:rPr lang="tr-TR" sz="2400" b="1" i="1"/>
              <a:t> “çok kızgınım. Zor bela konuşabiliyorum” , “bu mesajın karşılığını alabilir miyim?”  “efendim, hayretler içindeyim” gibi ben mesajları kullanabilirsiniz.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5298"/>
                                        </p:tgtEl>
                                        <p:attrNameLst>
                                          <p:attrName>style.visibility</p:attrName>
                                        </p:attrNameLst>
                                      </p:cBhvr>
                                      <p:to>
                                        <p:strVal val="visible"/>
                                      </p:to>
                                    </p:set>
                                    <p:anim calcmode="lin" valueType="num">
                                      <p:cBhvr>
                                        <p:cTn id="7" dur="500" fill="hold"/>
                                        <p:tgtEl>
                                          <p:spTgt spid="55298"/>
                                        </p:tgtEl>
                                        <p:attrNameLst>
                                          <p:attrName>ppt_w</p:attrName>
                                        </p:attrNameLst>
                                      </p:cBhvr>
                                      <p:tavLst>
                                        <p:tav tm="0">
                                          <p:val>
                                            <p:fltVal val="0"/>
                                          </p:val>
                                        </p:tav>
                                        <p:tav tm="100000">
                                          <p:val>
                                            <p:strVal val="#ppt_w"/>
                                          </p:val>
                                        </p:tav>
                                      </p:tavLst>
                                    </p:anim>
                                    <p:anim calcmode="lin" valueType="num">
                                      <p:cBhvr>
                                        <p:cTn id="8" dur="500" fill="hold"/>
                                        <p:tgtEl>
                                          <p:spTgt spid="5529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55299">
                                            <p:txEl>
                                              <p:pRg st="0" end="0"/>
                                            </p:txEl>
                                          </p:spTgt>
                                        </p:tgtEl>
                                        <p:attrNameLst>
                                          <p:attrName>style.visibility</p:attrName>
                                        </p:attrNameLst>
                                      </p:cBhvr>
                                      <p:to>
                                        <p:strVal val="visible"/>
                                      </p:to>
                                    </p:set>
                                    <p:animEffect transition="in" filter="box(out)">
                                      <p:cBhvr>
                                        <p:cTn id="13" dur="500"/>
                                        <p:tgtEl>
                                          <p:spTgt spid="55299">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55299">
                                            <p:txEl>
                                              <p:pRg st="1" end="1"/>
                                            </p:txEl>
                                          </p:spTgt>
                                        </p:tgtEl>
                                        <p:attrNameLst>
                                          <p:attrName>style.visibility</p:attrName>
                                        </p:attrNameLst>
                                      </p:cBhvr>
                                      <p:to>
                                        <p:strVal val="visible"/>
                                      </p:to>
                                    </p:set>
                                    <p:animEffect transition="in" filter="box(out)">
                                      <p:cBhvr>
                                        <p:cTn id="18" dur="500"/>
                                        <p:tgtEl>
                                          <p:spTgt spid="55299">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32" fill="hold" grpId="0" nodeType="clickEffect">
                                  <p:stCondLst>
                                    <p:cond delay="0"/>
                                  </p:stCondLst>
                                  <p:childTnLst>
                                    <p:set>
                                      <p:cBhvr>
                                        <p:cTn id="22" dur="1" fill="hold">
                                          <p:stCondLst>
                                            <p:cond delay="0"/>
                                          </p:stCondLst>
                                        </p:cTn>
                                        <p:tgtEl>
                                          <p:spTgt spid="55299">
                                            <p:txEl>
                                              <p:pRg st="2" end="2"/>
                                            </p:txEl>
                                          </p:spTgt>
                                        </p:tgtEl>
                                        <p:attrNameLst>
                                          <p:attrName>style.visibility</p:attrName>
                                        </p:attrNameLst>
                                      </p:cBhvr>
                                      <p:to>
                                        <p:strVal val="visible"/>
                                      </p:to>
                                    </p:set>
                                    <p:animEffect transition="in" filter="box(out)">
                                      <p:cBhvr>
                                        <p:cTn id="23" dur="500"/>
                                        <p:tgtEl>
                                          <p:spTgt spid="5529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32" fill="hold" grpId="0" nodeType="clickEffect">
                                  <p:stCondLst>
                                    <p:cond delay="0"/>
                                  </p:stCondLst>
                                  <p:childTnLst>
                                    <p:set>
                                      <p:cBhvr>
                                        <p:cTn id="27" dur="1" fill="hold">
                                          <p:stCondLst>
                                            <p:cond delay="0"/>
                                          </p:stCondLst>
                                        </p:cTn>
                                        <p:tgtEl>
                                          <p:spTgt spid="55299">
                                            <p:txEl>
                                              <p:pRg st="3" end="3"/>
                                            </p:txEl>
                                          </p:spTgt>
                                        </p:tgtEl>
                                        <p:attrNameLst>
                                          <p:attrName>style.visibility</p:attrName>
                                        </p:attrNameLst>
                                      </p:cBhvr>
                                      <p:to>
                                        <p:strVal val="visible"/>
                                      </p:to>
                                    </p:set>
                                    <p:animEffect transition="in" filter="box(out)">
                                      <p:cBhvr>
                                        <p:cTn id="28" dur="500"/>
                                        <p:tgtEl>
                                          <p:spTgt spid="55299">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32" fill="hold" grpId="0" nodeType="clickEffect">
                                  <p:stCondLst>
                                    <p:cond delay="0"/>
                                  </p:stCondLst>
                                  <p:childTnLst>
                                    <p:set>
                                      <p:cBhvr>
                                        <p:cTn id="32" dur="1" fill="hold">
                                          <p:stCondLst>
                                            <p:cond delay="0"/>
                                          </p:stCondLst>
                                        </p:cTn>
                                        <p:tgtEl>
                                          <p:spTgt spid="55299">
                                            <p:txEl>
                                              <p:pRg st="4" end="4"/>
                                            </p:txEl>
                                          </p:spTgt>
                                        </p:tgtEl>
                                        <p:attrNameLst>
                                          <p:attrName>style.visibility</p:attrName>
                                        </p:attrNameLst>
                                      </p:cBhvr>
                                      <p:to>
                                        <p:strVal val="visible"/>
                                      </p:to>
                                    </p:set>
                                    <p:animEffect transition="in" filter="box(out)">
                                      <p:cBhvr>
                                        <p:cTn id="33" dur="500"/>
                                        <p:tgtEl>
                                          <p:spTgt spid="552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autoUpdateAnimBg="0"/>
      <p:bldP spid="55299" grpId="0" build="p" autoUpdateAnimBg="0"/>
    </p:bldLst>
  </p:timing>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normAutofit/>
          </a:bodyPr>
          <a:lstStyle/>
          <a:p>
            <a:r>
              <a:rPr lang="tr-TR">
                <a:solidFill>
                  <a:schemeClr val="tx1"/>
                </a:solidFill>
              </a:rPr>
              <a:t>Dersin teybe veya videoya  alınması</a:t>
            </a:r>
          </a:p>
        </p:txBody>
      </p:sp>
      <p:sp>
        <p:nvSpPr>
          <p:cNvPr id="56323" name="Rectangle 3"/>
          <p:cNvSpPr>
            <a:spLocks noGrp="1" noChangeArrowheads="1"/>
          </p:cNvSpPr>
          <p:nvPr>
            <p:ph idx="1"/>
          </p:nvPr>
        </p:nvSpPr>
        <p:spPr/>
        <p:txBody>
          <a:bodyPr/>
          <a:lstStyle/>
          <a:p>
            <a:pPr>
              <a:lnSpc>
                <a:spcPct val="90000"/>
              </a:lnSpc>
            </a:pPr>
            <a:r>
              <a:rPr lang="tr-TR"/>
              <a:t>Öğrenciler kaydedildiklerini bildiklerinde, davranışları genellikle önemli derecede düzelir. </a:t>
            </a:r>
          </a:p>
          <a:p>
            <a:pPr>
              <a:lnSpc>
                <a:spcPct val="90000"/>
              </a:lnSpc>
            </a:pPr>
            <a:r>
              <a:rPr lang="tr-TR"/>
              <a:t>İstenmeyen davranışları kaydettiğinizde, istenmeyen davranışlar üzerinde özel olarak SORUNLU öğrenciyle görüşün. </a:t>
            </a:r>
          </a:p>
          <a:p>
            <a:pPr>
              <a:lnSpc>
                <a:spcPct val="90000"/>
              </a:lnSpc>
            </a:pPr>
            <a:r>
              <a:rPr lang="tr-TR"/>
              <a:t>Davranış hakkında ne hissettiklerini öğrenci ile tartışın.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6322"/>
                                        </p:tgtEl>
                                        <p:attrNameLst>
                                          <p:attrName>style.visibility</p:attrName>
                                        </p:attrNameLst>
                                      </p:cBhvr>
                                      <p:to>
                                        <p:strVal val="visible"/>
                                      </p:to>
                                    </p:set>
                                    <p:anim calcmode="lin" valueType="num">
                                      <p:cBhvr>
                                        <p:cTn id="7" dur="500" fill="hold"/>
                                        <p:tgtEl>
                                          <p:spTgt spid="56322"/>
                                        </p:tgtEl>
                                        <p:attrNameLst>
                                          <p:attrName>ppt_w</p:attrName>
                                        </p:attrNameLst>
                                      </p:cBhvr>
                                      <p:tavLst>
                                        <p:tav tm="0">
                                          <p:val>
                                            <p:fltVal val="0"/>
                                          </p:val>
                                        </p:tav>
                                        <p:tav tm="100000">
                                          <p:val>
                                            <p:strVal val="#ppt_w"/>
                                          </p:val>
                                        </p:tav>
                                      </p:tavLst>
                                    </p:anim>
                                    <p:anim calcmode="lin" valueType="num">
                                      <p:cBhvr>
                                        <p:cTn id="8" dur="500" fill="hold"/>
                                        <p:tgtEl>
                                          <p:spTgt spid="5632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56323">
                                            <p:txEl>
                                              <p:pRg st="0" end="0"/>
                                            </p:txEl>
                                          </p:spTgt>
                                        </p:tgtEl>
                                        <p:attrNameLst>
                                          <p:attrName>style.visibility</p:attrName>
                                        </p:attrNameLst>
                                      </p:cBhvr>
                                      <p:to>
                                        <p:strVal val="visible"/>
                                      </p:to>
                                    </p:set>
                                    <p:animEffect transition="in" filter="box(out)">
                                      <p:cBhvr>
                                        <p:cTn id="13" dur="500"/>
                                        <p:tgtEl>
                                          <p:spTgt spid="5632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56323">
                                            <p:txEl>
                                              <p:pRg st="1" end="1"/>
                                            </p:txEl>
                                          </p:spTgt>
                                        </p:tgtEl>
                                        <p:attrNameLst>
                                          <p:attrName>style.visibility</p:attrName>
                                        </p:attrNameLst>
                                      </p:cBhvr>
                                      <p:to>
                                        <p:strVal val="visible"/>
                                      </p:to>
                                    </p:set>
                                    <p:animEffect transition="in" filter="box(out)">
                                      <p:cBhvr>
                                        <p:cTn id="18" dur="500"/>
                                        <p:tgtEl>
                                          <p:spTgt spid="5632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32" fill="hold" grpId="0" nodeType="clickEffect">
                                  <p:stCondLst>
                                    <p:cond delay="0"/>
                                  </p:stCondLst>
                                  <p:childTnLst>
                                    <p:set>
                                      <p:cBhvr>
                                        <p:cTn id="22" dur="1" fill="hold">
                                          <p:stCondLst>
                                            <p:cond delay="0"/>
                                          </p:stCondLst>
                                        </p:cTn>
                                        <p:tgtEl>
                                          <p:spTgt spid="56323">
                                            <p:txEl>
                                              <p:pRg st="2" end="2"/>
                                            </p:txEl>
                                          </p:spTgt>
                                        </p:tgtEl>
                                        <p:attrNameLst>
                                          <p:attrName>style.visibility</p:attrName>
                                        </p:attrNameLst>
                                      </p:cBhvr>
                                      <p:to>
                                        <p:strVal val="visible"/>
                                      </p:to>
                                    </p:set>
                                    <p:animEffect transition="in" filter="box(out)">
                                      <p:cBhvr>
                                        <p:cTn id="23" dur="500"/>
                                        <p:tgtEl>
                                          <p:spTgt spid="563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2" grpId="0" autoUpdateAnimBg="0"/>
      <p:bldP spid="56323" grpId="0" build="p" autoUpdateAnimBg="0"/>
    </p:bldLst>
  </p:timing>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tr-TR">
                <a:solidFill>
                  <a:schemeClr val="tx1"/>
                </a:solidFill>
              </a:rPr>
              <a:t>Artışın Önlenmesi</a:t>
            </a:r>
          </a:p>
        </p:txBody>
      </p:sp>
      <p:sp>
        <p:nvSpPr>
          <p:cNvPr id="57347" name="Rectangle 3"/>
          <p:cNvSpPr>
            <a:spLocks noGrp="1" noChangeArrowheads="1"/>
          </p:cNvSpPr>
          <p:nvPr>
            <p:ph idx="1"/>
          </p:nvPr>
        </p:nvSpPr>
        <p:spPr/>
        <p:txBody>
          <a:bodyPr/>
          <a:lstStyle/>
          <a:p>
            <a:r>
              <a:rPr lang="tr-TR" sz="2400"/>
              <a:t>Curwin öğretmenlere yeni başlayan sorunların artışının önlenmesine karşı aşağıdakileri yapmalarını önermektedir. </a:t>
            </a:r>
          </a:p>
          <a:p>
            <a:pPr algn="just"/>
            <a:r>
              <a:rPr lang="tr-TR" sz="2400" b="1" i="1"/>
              <a:t>Aktif dinlemeyi kullanın</a:t>
            </a:r>
            <a:r>
              <a:rPr lang="tr-TR" sz="2400"/>
              <a:t>, Öğrencilerle daha sonra konuşmayı planlayın.</a:t>
            </a:r>
          </a:p>
          <a:p>
            <a:pPr algn="just"/>
            <a:r>
              <a:rPr lang="tr-TR" sz="2400"/>
              <a:t> Tüm iletişimleri mümkün olduğu kadar özel tutun.</a:t>
            </a:r>
          </a:p>
          <a:p>
            <a:pPr algn="just"/>
            <a:r>
              <a:rPr lang="tr-TR" sz="2400"/>
              <a:t> Bir öğrenci bir sonuca uymayı ret ederse, başkaldırma kuralına başvurun.</a:t>
            </a:r>
          </a:p>
          <a:p>
            <a:pPr algn="just"/>
            <a:endParaRPr lang="tr-TR"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7346"/>
                                        </p:tgtEl>
                                        <p:attrNameLst>
                                          <p:attrName>style.visibility</p:attrName>
                                        </p:attrNameLst>
                                      </p:cBhvr>
                                      <p:to>
                                        <p:strVal val="visible"/>
                                      </p:to>
                                    </p:set>
                                    <p:anim calcmode="lin" valueType="num">
                                      <p:cBhvr>
                                        <p:cTn id="7" dur="500" fill="hold"/>
                                        <p:tgtEl>
                                          <p:spTgt spid="57346"/>
                                        </p:tgtEl>
                                        <p:attrNameLst>
                                          <p:attrName>ppt_w</p:attrName>
                                        </p:attrNameLst>
                                      </p:cBhvr>
                                      <p:tavLst>
                                        <p:tav tm="0">
                                          <p:val>
                                            <p:fltVal val="0"/>
                                          </p:val>
                                        </p:tav>
                                        <p:tav tm="100000">
                                          <p:val>
                                            <p:strVal val="#ppt_w"/>
                                          </p:val>
                                        </p:tav>
                                      </p:tavLst>
                                    </p:anim>
                                    <p:anim calcmode="lin" valueType="num">
                                      <p:cBhvr>
                                        <p:cTn id="8" dur="500" fill="hold"/>
                                        <p:tgtEl>
                                          <p:spTgt spid="5734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57347">
                                            <p:txEl>
                                              <p:pRg st="0" end="0"/>
                                            </p:txEl>
                                          </p:spTgt>
                                        </p:tgtEl>
                                        <p:attrNameLst>
                                          <p:attrName>style.visibility</p:attrName>
                                        </p:attrNameLst>
                                      </p:cBhvr>
                                      <p:to>
                                        <p:strVal val="visible"/>
                                      </p:to>
                                    </p:set>
                                    <p:animEffect transition="in" filter="box(out)">
                                      <p:cBhvr>
                                        <p:cTn id="13" dur="500"/>
                                        <p:tgtEl>
                                          <p:spTgt spid="57347">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57347">
                                            <p:txEl>
                                              <p:pRg st="1" end="1"/>
                                            </p:txEl>
                                          </p:spTgt>
                                        </p:tgtEl>
                                        <p:attrNameLst>
                                          <p:attrName>style.visibility</p:attrName>
                                        </p:attrNameLst>
                                      </p:cBhvr>
                                      <p:to>
                                        <p:strVal val="visible"/>
                                      </p:to>
                                    </p:set>
                                    <p:animEffect transition="in" filter="box(out)">
                                      <p:cBhvr>
                                        <p:cTn id="18" dur="500"/>
                                        <p:tgtEl>
                                          <p:spTgt spid="57347">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32" fill="hold" grpId="0" nodeType="clickEffect">
                                  <p:stCondLst>
                                    <p:cond delay="0"/>
                                  </p:stCondLst>
                                  <p:childTnLst>
                                    <p:set>
                                      <p:cBhvr>
                                        <p:cTn id="22" dur="1" fill="hold">
                                          <p:stCondLst>
                                            <p:cond delay="0"/>
                                          </p:stCondLst>
                                        </p:cTn>
                                        <p:tgtEl>
                                          <p:spTgt spid="57347">
                                            <p:txEl>
                                              <p:pRg st="2" end="2"/>
                                            </p:txEl>
                                          </p:spTgt>
                                        </p:tgtEl>
                                        <p:attrNameLst>
                                          <p:attrName>style.visibility</p:attrName>
                                        </p:attrNameLst>
                                      </p:cBhvr>
                                      <p:to>
                                        <p:strVal val="visible"/>
                                      </p:to>
                                    </p:set>
                                    <p:animEffect transition="in" filter="box(out)">
                                      <p:cBhvr>
                                        <p:cTn id="23" dur="500"/>
                                        <p:tgtEl>
                                          <p:spTgt spid="5734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32" fill="hold" grpId="0" nodeType="clickEffect">
                                  <p:stCondLst>
                                    <p:cond delay="0"/>
                                  </p:stCondLst>
                                  <p:childTnLst>
                                    <p:set>
                                      <p:cBhvr>
                                        <p:cTn id="27" dur="1" fill="hold">
                                          <p:stCondLst>
                                            <p:cond delay="0"/>
                                          </p:stCondLst>
                                        </p:cTn>
                                        <p:tgtEl>
                                          <p:spTgt spid="57347">
                                            <p:txEl>
                                              <p:pRg st="3" end="3"/>
                                            </p:txEl>
                                          </p:spTgt>
                                        </p:tgtEl>
                                        <p:attrNameLst>
                                          <p:attrName>style.visibility</p:attrName>
                                        </p:attrNameLst>
                                      </p:cBhvr>
                                      <p:to>
                                        <p:strVal val="visible"/>
                                      </p:to>
                                    </p:set>
                                    <p:animEffect transition="in" filter="box(out)">
                                      <p:cBhvr>
                                        <p:cTn id="28" dur="500"/>
                                        <p:tgtEl>
                                          <p:spTgt spid="573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6" grpId="0" autoUpdateAnimBg="0"/>
      <p:bldP spid="57347" grpId="0" build="p" autoUpdateAnimBg="0"/>
    </p:bldLst>
  </p:timing>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normAutofit fontScale="90000"/>
          </a:bodyPr>
          <a:lstStyle/>
          <a:p>
            <a:r>
              <a:rPr lang="tr-TR">
                <a:solidFill>
                  <a:schemeClr val="tx1"/>
                </a:solidFill>
              </a:rPr>
              <a:t>Yönetimi Güç Olan Öğrencilerin Motive Edilmesi</a:t>
            </a:r>
          </a:p>
        </p:txBody>
      </p:sp>
      <p:sp>
        <p:nvSpPr>
          <p:cNvPr id="58371" name="Rectangle 3"/>
          <p:cNvSpPr>
            <a:spLocks noGrp="1" noChangeArrowheads="1"/>
          </p:cNvSpPr>
          <p:nvPr>
            <p:ph idx="1"/>
          </p:nvPr>
        </p:nvSpPr>
        <p:spPr/>
        <p:txBody>
          <a:bodyPr/>
          <a:lstStyle/>
          <a:p>
            <a:r>
              <a:rPr lang="tr-TR"/>
              <a:t>Kurallar, sonuçlar ve pekiştireçler tüm sınıflarda gereklidir, fakat  en iyi öğrenci davranışı için anahtar öğrenmeye motive etmededir. </a:t>
            </a:r>
          </a:p>
          <a:p>
            <a:r>
              <a:rPr lang="tr-TR"/>
              <a:t>Davranışsal riskteki öğrencilerin motivasyonunu artırmak için şunları önermektedir: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8370"/>
                                        </p:tgtEl>
                                        <p:attrNameLst>
                                          <p:attrName>style.visibility</p:attrName>
                                        </p:attrNameLst>
                                      </p:cBhvr>
                                      <p:to>
                                        <p:strVal val="visible"/>
                                      </p:to>
                                    </p:set>
                                    <p:anim calcmode="lin" valueType="num">
                                      <p:cBhvr>
                                        <p:cTn id="7" dur="500" fill="hold"/>
                                        <p:tgtEl>
                                          <p:spTgt spid="58370"/>
                                        </p:tgtEl>
                                        <p:attrNameLst>
                                          <p:attrName>ppt_w</p:attrName>
                                        </p:attrNameLst>
                                      </p:cBhvr>
                                      <p:tavLst>
                                        <p:tav tm="0">
                                          <p:val>
                                            <p:fltVal val="0"/>
                                          </p:val>
                                        </p:tav>
                                        <p:tav tm="100000">
                                          <p:val>
                                            <p:strVal val="#ppt_w"/>
                                          </p:val>
                                        </p:tav>
                                      </p:tavLst>
                                    </p:anim>
                                    <p:anim calcmode="lin" valueType="num">
                                      <p:cBhvr>
                                        <p:cTn id="8" dur="500" fill="hold"/>
                                        <p:tgtEl>
                                          <p:spTgt spid="5837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58371">
                                            <p:txEl>
                                              <p:pRg st="0" end="0"/>
                                            </p:txEl>
                                          </p:spTgt>
                                        </p:tgtEl>
                                        <p:attrNameLst>
                                          <p:attrName>style.visibility</p:attrName>
                                        </p:attrNameLst>
                                      </p:cBhvr>
                                      <p:to>
                                        <p:strVal val="visible"/>
                                      </p:to>
                                    </p:set>
                                    <p:animEffect transition="in" filter="box(out)">
                                      <p:cBhvr>
                                        <p:cTn id="13" dur="500"/>
                                        <p:tgtEl>
                                          <p:spTgt spid="58371">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58371">
                                            <p:txEl>
                                              <p:pRg st="1" end="1"/>
                                            </p:txEl>
                                          </p:spTgt>
                                        </p:tgtEl>
                                        <p:attrNameLst>
                                          <p:attrName>style.visibility</p:attrName>
                                        </p:attrNameLst>
                                      </p:cBhvr>
                                      <p:to>
                                        <p:strVal val="visible"/>
                                      </p:to>
                                    </p:set>
                                    <p:animEffect transition="in" filter="box(out)">
                                      <p:cBhvr>
                                        <p:cTn id="18" dur="500"/>
                                        <p:tgtEl>
                                          <p:spTgt spid="583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0" grpId="0" autoUpdateAnimBg="0"/>
      <p:bldP spid="58371" grpId="0" build="p" autoUpdateAnimBg="0"/>
    </p:bldLst>
  </p:timing>
</p:sld>
</file>

<file path=ppt/slides/slide1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tr-TR"/>
              <a:t>Motivasyonu artırmak için</a:t>
            </a:r>
          </a:p>
        </p:txBody>
      </p:sp>
      <p:sp>
        <p:nvSpPr>
          <p:cNvPr id="59395" name="Rectangle 3"/>
          <p:cNvSpPr>
            <a:spLocks noGrp="1" noChangeArrowheads="1"/>
          </p:cNvSpPr>
          <p:nvPr>
            <p:ph idx="1"/>
          </p:nvPr>
        </p:nvSpPr>
        <p:spPr>
          <a:xfrm>
            <a:off x="788988" y="1824038"/>
            <a:ext cx="7556500" cy="3881437"/>
          </a:xfrm>
        </p:spPr>
        <p:txBody>
          <a:bodyPr/>
          <a:lstStyle/>
          <a:p>
            <a:pPr algn="just"/>
            <a:r>
              <a:rPr lang="tr-TR" sz="2400"/>
              <a:t>Bireysel önemi olan ve </a:t>
            </a:r>
            <a:r>
              <a:rPr lang="tr-TR" sz="2400" b="1"/>
              <a:t>öğrencilerin ilgisine yönelik</a:t>
            </a:r>
            <a:r>
              <a:rPr lang="tr-TR" sz="2400"/>
              <a:t> seçebildiğiniz kadar çok konuyu derslerinize getirin.</a:t>
            </a:r>
          </a:p>
          <a:p>
            <a:pPr algn="just"/>
            <a:r>
              <a:rPr lang="tr-TR" sz="2400" b="1" i="1"/>
              <a:t>Gerçeği yansıtan öğrenme amaçları oluşturun-</a:t>
            </a:r>
            <a:r>
              <a:rPr lang="tr-TR" sz="2400"/>
              <a:t> amaçlar, öğrencilerin gösterebilecekleri ve övünç duyabilecekleri gerçek yeterliğe yol açmalıdır</a:t>
            </a:r>
          </a:p>
          <a:p>
            <a:pPr algn="just"/>
            <a:r>
              <a:rPr lang="tr-TR" sz="2400"/>
              <a:t>Öğrencilerin ilgi ve değerlerine uygun biçimde konularla etkileşim kurmalarına yardım edin.</a:t>
            </a:r>
          </a:p>
          <a:p>
            <a:endParaRPr lang="tr-TR"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9394"/>
                                        </p:tgtEl>
                                        <p:attrNameLst>
                                          <p:attrName>style.visibility</p:attrName>
                                        </p:attrNameLst>
                                      </p:cBhvr>
                                      <p:to>
                                        <p:strVal val="visible"/>
                                      </p:to>
                                    </p:set>
                                    <p:anim calcmode="lin" valueType="num">
                                      <p:cBhvr>
                                        <p:cTn id="7" dur="500" fill="hold"/>
                                        <p:tgtEl>
                                          <p:spTgt spid="59394"/>
                                        </p:tgtEl>
                                        <p:attrNameLst>
                                          <p:attrName>ppt_w</p:attrName>
                                        </p:attrNameLst>
                                      </p:cBhvr>
                                      <p:tavLst>
                                        <p:tav tm="0">
                                          <p:val>
                                            <p:fltVal val="0"/>
                                          </p:val>
                                        </p:tav>
                                        <p:tav tm="100000">
                                          <p:val>
                                            <p:strVal val="#ppt_w"/>
                                          </p:val>
                                        </p:tav>
                                      </p:tavLst>
                                    </p:anim>
                                    <p:anim calcmode="lin" valueType="num">
                                      <p:cBhvr>
                                        <p:cTn id="8" dur="500" fill="hold"/>
                                        <p:tgtEl>
                                          <p:spTgt spid="5939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59395">
                                            <p:txEl>
                                              <p:pRg st="0" end="0"/>
                                            </p:txEl>
                                          </p:spTgt>
                                        </p:tgtEl>
                                        <p:attrNameLst>
                                          <p:attrName>style.visibility</p:attrName>
                                        </p:attrNameLst>
                                      </p:cBhvr>
                                      <p:to>
                                        <p:strVal val="visible"/>
                                      </p:to>
                                    </p:set>
                                    <p:animEffect transition="in" filter="box(out)">
                                      <p:cBhvr>
                                        <p:cTn id="13" dur="500"/>
                                        <p:tgtEl>
                                          <p:spTgt spid="5939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59395">
                                            <p:txEl>
                                              <p:pRg st="1" end="1"/>
                                            </p:txEl>
                                          </p:spTgt>
                                        </p:tgtEl>
                                        <p:attrNameLst>
                                          <p:attrName>style.visibility</p:attrName>
                                        </p:attrNameLst>
                                      </p:cBhvr>
                                      <p:to>
                                        <p:strVal val="visible"/>
                                      </p:to>
                                    </p:set>
                                    <p:animEffect transition="in" filter="box(out)">
                                      <p:cBhvr>
                                        <p:cTn id="18" dur="500"/>
                                        <p:tgtEl>
                                          <p:spTgt spid="5939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32" fill="hold" grpId="0" nodeType="clickEffect">
                                  <p:stCondLst>
                                    <p:cond delay="0"/>
                                  </p:stCondLst>
                                  <p:childTnLst>
                                    <p:set>
                                      <p:cBhvr>
                                        <p:cTn id="22" dur="1" fill="hold">
                                          <p:stCondLst>
                                            <p:cond delay="0"/>
                                          </p:stCondLst>
                                        </p:cTn>
                                        <p:tgtEl>
                                          <p:spTgt spid="59395">
                                            <p:txEl>
                                              <p:pRg st="2" end="2"/>
                                            </p:txEl>
                                          </p:spTgt>
                                        </p:tgtEl>
                                        <p:attrNameLst>
                                          <p:attrName>style.visibility</p:attrName>
                                        </p:attrNameLst>
                                      </p:cBhvr>
                                      <p:to>
                                        <p:strVal val="visible"/>
                                      </p:to>
                                    </p:set>
                                    <p:animEffect transition="in" filter="box(out)">
                                      <p:cBhvr>
                                        <p:cTn id="23" dur="500"/>
                                        <p:tgtEl>
                                          <p:spTgt spid="593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4" grpId="0" autoUpdateAnimBg="0"/>
      <p:bldP spid="59395" grpId="0" build="p" autoUpdateAnimBg="0"/>
    </p:bldLst>
  </p:timing>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tr-TR"/>
              <a:t>Motivasyonu artırmak için</a:t>
            </a:r>
          </a:p>
        </p:txBody>
      </p:sp>
      <p:sp>
        <p:nvSpPr>
          <p:cNvPr id="60419" name="Rectangle 3"/>
          <p:cNvSpPr>
            <a:spLocks noGrp="1" noChangeArrowheads="1"/>
          </p:cNvSpPr>
          <p:nvPr>
            <p:ph idx="1"/>
          </p:nvPr>
        </p:nvSpPr>
        <p:spPr/>
        <p:txBody>
          <a:bodyPr/>
          <a:lstStyle/>
          <a:p>
            <a:r>
              <a:rPr lang="tr-TR" sz="2400"/>
              <a:t>Öğrencileri derse aktif olarak katın. </a:t>
            </a:r>
          </a:p>
          <a:p>
            <a:r>
              <a:rPr lang="tr-TR" sz="2400"/>
              <a:t>Düşüncelerini ifade etmelerine, etrafta dolaşmalarına, ve konuşmalarına izin verin.</a:t>
            </a:r>
          </a:p>
          <a:p>
            <a:r>
              <a:rPr lang="tr-TR" sz="2400"/>
              <a:t> Dersleri mümkün olduğu kadar eğlenceli hale getirin. </a:t>
            </a:r>
          </a:p>
          <a:p>
            <a:r>
              <a:rPr lang="tr-TR" sz="2400"/>
              <a:t>Dersler önemli ve eğlenceli ise  kolaylaştırılması gerekmez?</a:t>
            </a:r>
          </a:p>
          <a:p>
            <a:r>
              <a:rPr lang="tr-TR" sz="2400"/>
              <a:t>Öğrencilere, risk almaları ve başarısızlıktan korkmadan karar vermeleri için olanak sağlayın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60419">
                                            <p:txEl>
                                              <p:pRg st="0" end="0"/>
                                            </p:txEl>
                                          </p:spTgt>
                                        </p:tgtEl>
                                        <p:attrNameLst>
                                          <p:attrName>style.visibility</p:attrName>
                                        </p:attrNameLst>
                                      </p:cBhvr>
                                      <p:to>
                                        <p:strVal val="visible"/>
                                      </p:to>
                                    </p:set>
                                    <p:animEffect transition="in" filter="box(out)">
                                      <p:cBhvr>
                                        <p:cTn id="7" dur="500"/>
                                        <p:tgtEl>
                                          <p:spTgt spid="604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60419">
                                            <p:txEl>
                                              <p:pRg st="1" end="1"/>
                                            </p:txEl>
                                          </p:spTgt>
                                        </p:tgtEl>
                                        <p:attrNameLst>
                                          <p:attrName>style.visibility</p:attrName>
                                        </p:attrNameLst>
                                      </p:cBhvr>
                                      <p:to>
                                        <p:strVal val="visible"/>
                                      </p:to>
                                    </p:set>
                                    <p:animEffect transition="in" filter="box(out)">
                                      <p:cBhvr>
                                        <p:cTn id="12" dur="500"/>
                                        <p:tgtEl>
                                          <p:spTgt spid="604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60419">
                                            <p:txEl>
                                              <p:pRg st="2" end="2"/>
                                            </p:txEl>
                                          </p:spTgt>
                                        </p:tgtEl>
                                        <p:attrNameLst>
                                          <p:attrName>style.visibility</p:attrName>
                                        </p:attrNameLst>
                                      </p:cBhvr>
                                      <p:to>
                                        <p:strVal val="visible"/>
                                      </p:to>
                                    </p:set>
                                    <p:animEffect transition="in" filter="box(out)">
                                      <p:cBhvr>
                                        <p:cTn id="17" dur="500"/>
                                        <p:tgtEl>
                                          <p:spTgt spid="604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60419">
                                            <p:txEl>
                                              <p:pRg st="3" end="3"/>
                                            </p:txEl>
                                          </p:spTgt>
                                        </p:tgtEl>
                                        <p:attrNameLst>
                                          <p:attrName>style.visibility</p:attrName>
                                        </p:attrNameLst>
                                      </p:cBhvr>
                                      <p:to>
                                        <p:strVal val="visible"/>
                                      </p:to>
                                    </p:set>
                                    <p:animEffect transition="in" filter="box(out)">
                                      <p:cBhvr>
                                        <p:cTn id="22" dur="500"/>
                                        <p:tgtEl>
                                          <p:spTgt spid="604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60419">
                                            <p:txEl>
                                              <p:pRg st="4" end="4"/>
                                            </p:txEl>
                                          </p:spTgt>
                                        </p:tgtEl>
                                        <p:attrNameLst>
                                          <p:attrName>style.visibility</p:attrName>
                                        </p:attrNameLst>
                                      </p:cBhvr>
                                      <p:to>
                                        <p:strVal val="visible"/>
                                      </p:to>
                                    </p:set>
                                    <p:animEffect transition="in" filter="box(out)">
                                      <p:cBhvr>
                                        <p:cTn id="27" dur="500"/>
                                        <p:tgtEl>
                                          <p:spTgt spid="604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autoUpdateAnimBg="0"/>
    </p:bldLst>
  </p:timing>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tr-TR"/>
              <a:t>Motivasyonu artırmak için</a:t>
            </a:r>
          </a:p>
        </p:txBody>
      </p:sp>
      <p:sp>
        <p:nvSpPr>
          <p:cNvPr id="61443" name="Rectangle 3"/>
          <p:cNvSpPr>
            <a:spLocks noGrp="1" noChangeArrowheads="1"/>
          </p:cNvSpPr>
          <p:nvPr>
            <p:ph idx="1"/>
          </p:nvPr>
        </p:nvSpPr>
        <p:spPr>
          <a:xfrm>
            <a:off x="788988" y="1752600"/>
            <a:ext cx="7743825" cy="4556125"/>
          </a:xfrm>
        </p:spPr>
        <p:txBody>
          <a:bodyPr/>
          <a:lstStyle/>
          <a:p>
            <a:r>
              <a:rPr lang="tr-TR" sz="2400"/>
              <a:t>Çalışılan konu üzerinde gerçek enerji ve ilginizi gösterin.</a:t>
            </a:r>
          </a:p>
          <a:p>
            <a:r>
              <a:rPr lang="tr-TR" sz="2400"/>
              <a:t> Öğrencilerle çalışmaktan hoşlandığınızı gösterin.</a:t>
            </a:r>
          </a:p>
          <a:p>
            <a:r>
              <a:rPr lang="tr-TR" sz="2400"/>
              <a:t> Bireysel olarak iletişim kurmaya çalışın. </a:t>
            </a:r>
          </a:p>
          <a:p>
            <a:r>
              <a:rPr lang="tr-TR" sz="2400"/>
              <a:t>Her gün en azından hoşlandığınız bir etkinlik yapın bilginizi onu aktarma yeteneğinizi gösterin. </a:t>
            </a:r>
          </a:p>
          <a:p>
            <a:r>
              <a:rPr lang="tr-TR" sz="2400"/>
              <a:t>Sınıf etkinliklerinizi öğrencilerinizin dört gözle bekleyeceği hale getirin. </a:t>
            </a:r>
          </a:p>
          <a:p>
            <a:r>
              <a:rPr lang="tr-TR" sz="2400"/>
              <a:t>Gelecekte olacak şeyleri merak ettirin. </a:t>
            </a:r>
          </a:p>
          <a:p>
            <a:pPr algn="just"/>
            <a:endParaRPr lang="tr-TR" sz="2400"/>
          </a:p>
          <a:p>
            <a:pPr algn="just"/>
            <a:endParaRPr lang="tr-TR"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61443">
                                            <p:txEl>
                                              <p:pRg st="0" end="0"/>
                                            </p:txEl>
                                          </p:spTgt>
                                        </p:tgtEl>
                                        <p:attrNameLst>
                                          <p:attrName>style.visibility</p:attrName>
                                        </p:attrNameLst>
                                      </p:cBhvr>
                                      <p:to>
                                        <p:strVal val="visible"/>
                                      </p:to>
                                    </p:set>
                                    <p:animEffect transition="in" filter="box(out)">
                                      <p:cBhvr>
                                        <p:cTn id="7" dur="500"/>
                                        <p:tgtEl>
                                          <p:spTgt spid="614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61443">
                                            <p:txEl>
                                              <p:pRg st="1" end="1"/>
                                            </p:txEl>
                                          </p:spTgt>
                                        </p:tgtEl>
                                        <p:attrNameLst>
                                          <p:attrName>style.visibility</p:attrName>
                                        </p:attrNameLst>
                                      </p:cBhvr>
                                      <p:to>
                                        <p:strVal val="visible"/>
                                      </p:to>
                                    </p:set>
                                    <p:animEffect transition="in" filter="box(out)">
                                      <p:cBhvr>
                                        <p:cTn id="12" dur="500"/>
                                        <p:tgtEl>
                                          <p:spTgt spid="614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61443">
                                            <p:txEl>
                                              <p:pRg st="2" end="2"/>
                                            </p:txEl>
                                          </p:spTgt>
                                        </p:tgtEl>
                                        <p:attrNameLst>
                                          <p:attrName>style.visibility</p:attrName>
                                        </p:attrNameLst>
                                      </p:cBhvr>
                                      <p:to>
                                        <p:strVal val="visible"/>
                                      </p:to>
                                    </p:set>
                                    <p:animEffect transition="in" filter="box(out)">
                                      <p:cBhvr>
                                        <p:cTn id="17" dur="500"/>
                                        <p:tgtEl>
                                          <p:spTgt spid="614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61443">
                                            <p:txEl>
                                              <p:pRg st="3" end="3"/>
                                            </p:txEl>
                                          </p:spTgt>
                                        </p:tgtEl>
                                        <p:attrNameLst>
                                          <p:attrName>style.visibility</p:attrName>
                                        </p:attrNameLst>
                                      </p:cBhvr>
                                      <p:to>
                                        <p:strVal val="visible"/>
                                      </p:to>
                                    </p:set>
                                    <p:animEffect transition="in" filter="box(out)">
                                      <p:cBhvr>
                                        <p:cTn id="22" dur="500"/>
                                        <p:tgtEl>
                                          <p:spTgt spid="6144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61443">
                                            <p:txEl>
                                              <p:pRg st="4" end="4"/>
                                            </p:txEl>
                                          </p:spTgt>
                                        </p:tgtEl>
                                        <p:attrNameLst>
                                          <p:attrName>style.visibility</p:attrName>
                                        </p:attrNameLst>
                                      </p:cBhvr>
                                      <p:to>
                                        <p:strVal val="visible"/>
                                      </p:to>
                                    </p:set>
                                    <p:animEffect transition="in" filter="box(out)">
                                      <p:cBhvr>
                                        <p:cTn id="27" dur="500"/>
                                        <p:tgtEl>
                                          <p:spTgt spid="6144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61443">
                                            <p:txEl>
                                              <p:pRg st="5" end="5"/>
                                            </p:txEl>
                                          </p:spTgt>
                                        </p:tgtEl>
                                        <p:attrNameLst>
                                          <p:attrName>style.visibility</p:attrName>
                                        </p:attrNameLst>
                                      </p:cBhvr>
                                      <p:to>
                                        <p:strVal val="visible"/>
                                      </p:to>
                                    </p:set>
                                    <p:animEffect transition="in" filter="box(out)">
                                      <p:cBhvr>
                                        <p:cTn id="32" dur="500"/>
                                        <p:tgtEl>
                                          <p:spTgt spid="614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build="p" autoUpdateAnimBg="0"/>
    </p:bldLst>
  </p:timing>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normAutofit/>
          </a:bodyPr>
          <a:lstStyle/>
          <a:p>
            <a:r>
              <a:rPr lang="tr-TR">
                <a:solidFill>
                  <a:schemeClr val="tx1"/>
                </a:solidFill>
              </a:rPr>
              <a:t>Kabul Etmeniz Gereken Prensipler.</a:t>
            </a:r>
          </a:p>
        </p:txBody>
      </p:sp>
      <p:sp>
        <p:nvSpPr>
          <p:cNvPr id="62467" name="Rectangle 3"/>
          <p:cNvSpPr>
            <a:spLocks noGrp="1" noChangeArrowheads="1"/>
          </p:cNvSpPr>
          <p:nvPr>
            <p:ph idx="1"/>
          </p:nvPr>
        </p:nvSpPr>
        <p:spPr/>
        <p:txBody>
          <a:bodyPr/>
          <a:lstStyle/>
          <a:p>
            <a:r>
              <a:rPr lang="tr-TR" b="1"/>
              <a:t>İlk prensip</a:t>
            </a:r>
            <a:r>
              <a:rPr lang="tr-TR"/>
              <a:t> öğrencinin değerinin korunması gerektiğidir. </a:t>
            </a:r>
          </a:p>
          <a:p>
            <a:r>
              <a:rPr lang="tr-TR" b="1"/>
              <a:t>İkinci prensip</a:t>
            </a:r>
            <a:r>
              <a:rPr lang="tr-TR"/>
              <a:t>, istenmeyen davranışla başa çıkmanın öğretimin önemli bir parçası olduğudur. </a:t>
            </a:r>
          </a:p>
          <a:p>
            <a:r>
              <a:rPr lang="tr-TR"/>
              <a:t>Öğrencilerinize yardım etmek için sınıftasınız.</a:t>
            </a:r>
          </a:p>
          <a:p>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2466"/>
                                        </p:tgtEl>
                                        <p:attrNameLst>
                                          <p:attrName>style.visibility</p:attrName>
                                        </p:attrNameLst>
                                      </p:cBhvr>
                                      <p:to>
                                        <p:strVal val="visible"/>
                                      </p:to>
                                    </p:set>
                                    <p:anim calcmode="lin" valueType="num">
                                      <p:cBhvr>
                                        <p:cTn id="7" dur="500" fill="hold"/>
                                        <p:tgtEl>
                                          <p:spTgt spid="62466"/>
                                        </p:tgtEl>
                                        <p:attrNameLst>
                                          <p:attrName>ppt_w</p:attrName>
                                        </p:attrNameLst>
                                      </p:cBhvr>
                                      <p:tavLst>
                                        <p:tav tm="0">
                                          <p:val>
                                            <p:fltVal val="0"/>
                                          </p:val>
                                        </p:tav>
                                        <p:tav tm="100000">
                                          <p:val>
                                            <p:strVal val="#ppt_w"/>
                                          </p:val>
                                        </p:tav>
                                      </p:tavLst>
                                    </p:anim>
                                    <p:anim calcmode="lin" valueType="num">
                                      <p:cBhvr>
                                        <p:cTn id="8" dur="500" fill="hold"/>
                                        <p:tgtEl>
                                          <p:spTgt spid="6246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62467">
                                            <p:txEl>
                                              <p:pRg st="0" end="0"/>
                                            </p:txEl>
                                          </p:spTgt>
                                        </p:tgtEl>
                                        <p:attrNameLst>
                                          <p:attrName>style.visibility</p:attrName>
                                        </p:attrNameLst>
                                      </p:cBhvr>
                                      <p:to>
                                        <p:strVal val="visible"/>
                                      </p:to>
                                    </p:set>
                                    <p:animEffect transition="in" filter="box(out)">
                                      <p:cBhvr>
                                        <p:cTn id="13" dur="500"/>
                                        <p:tgtEl>
                                          <p:spTgt spid="62467">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62467">
                                            <p:txEl>
                                              <p:pRg st="1" end="1"/>
                                            </p:txEl>
                                          </p:spTgt>
                                        </p:tgtEl>
                                        <p:attrNameLst>
                                          <p:attrName>style.visibility</p:attrName>
                                        </p:attrNameLst>
                                      </p:cBhvr>
                                      <p:to>
                                        <p:strVal val="visible"/>
                                      </p:to>
                                    </p:set>
                                    <p:animEffect transition="in" filter="box(out)">
                                      <p:cBhvr>
                                        <p:cTn id="18" dur="500"/>
                                        <p:tgtEl>
                                          <p:spTgt spid="62467">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32" fill="hold" grpId="0" nodeType="clickEffect">
                                  <p:stCondLst>
                                    <p:cond delay="0"/>
                                  </p:stCondLst>
                                  <p:childTnLst>
                                    <p:set>
                                      <p:cBhvr>
                                        <p:cTn id="22" dur="1" fill="hold">
                                          <p:stCondLst>
                                            <p:cond delay="0"/>
                                          </p:stCondLst>
                                        </p:cTn>
                                        <p:tgtEl>
                                          <p:spTgt spid="62467">
                                            <p:txEl>
                                              <p:pRg st="2" end="2"/>
                                            </p:txEl>
                                          </p:spTgt>
                                        </p:tgtEl>
                                        <p:attrNameLst>
                                          <p:attrName>style.visibility</p:attrName>
                                        </p:attrNameLst>
                                      </p:cBhvr>
                                      <p:to>
                                        <p:strVal val="visible"/>
                                      </p:to>
                                    </p:set>
                                    <p:animEffect transition="in" filter="box(out)">
                                      <p:cBhvr>
                                        <p:cTn id="23" dur="500"/>
                                        <p:tgtEl>
                                          <p:spTgt spid="624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autoUpdateAnimBg="0"/>
      <p:bldP spid="62467" grpId="0" build="p" autoUpdateAnimBg="0"/>
    </p:bldLst>
  </p:timing>
</p:sld>
</file>

<file path=ppt/slides/slide1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normAutofit/>
          </a:bodyPr>
          <a:lstStyle/>
          <a:p>
            <a:r>
              <a:rPr lang="tr-TR">
                <a:solidFill>
                  <a:schemeClr val="tx1"/>
                </a:solidFill>
              </a:rPr>
              <a:t>Kabul Etmeniz Gereken Prensipler</a:t>
            </a:r>
          </a:p>
        </p:txBody>
      </p:sp>
      <p:sp>
        <p:nvSpPr>
          <p:cNvPr id="63491" name="Rectangle 3"/>
          <p:cNvSpPr>
            <a:spLocks noGrp="1" noChangeArrowheads="1"/>
          </p:cNvSpPr>
          <p:nvPr>
            <p:ph idx="1"/>
          </p:nvPr>
        </p:nvSpPr>
        <p:spPr/>
        <p:txBody>
          <a:bodyPr/>
          <a:lstStyle/>
          <a:p>
            <a:r>
              <a:rPr lang="tr-TR" sz="2400" b="1"/>
              <a:t>Üçüncü prensip</a:t>
            </a:r>
            <a:r>
              <a:rPr lang="tr-TR" sz="2400"/>
              <a:t>, sürekli neticeler yalnızca zamanla elde edilir. </a:t>
            </a:r>
          </a:p>
          <a:p>
            <a:r>
              <a:rPr lang="tr-TR" sz="2400"/>
              <a:t>Kronik  istenmeyen davranışa anında çözüm yoktur. </a:t>
            </a:r>
          </a:p>
          <a:p>
            <a:r>
              <a:rPr lang="tr-TR" sz="2400"/>
              <a:t>Fakat öğrencileri motive etme yollarını bularak ve onların öğrenmelerine yardım ederek gerçek ilerlemeyi sağlayabilirsiniz. </a:t>
            </a:r>
          </a:p>
          <a:p>
            <a:r>
              <a:rPr lang="tr-TR" sz="2400" b="1"/>
              <a:t>Dördüncü prensip</a:t>
            </a:r>
            <a:r>
              <a:rPr lang="tr-TR" sz="2400"/>
              <a:t>, sorumluluğun itaatten çok daha önemli olduğudur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anim calcmode="lin" valueType="num">
                                      <p:cBhvr>
                                        <p:cTn id="7" dur="500" fill="hold"/>
                                        <p:tgtEl>
                                          <p:spTgt spid="6349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63491">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63491">
                                            <p:txEl>
                                              <p:pRg st="1" end="1"/>
                                            </p:txEl>
                                          </p:spTgt>
                                        </p:tgtEl>
                                        <p:attrNameLst>
                                          <p:attrName>style.visibility</p:attrName>
                                        </p:attrNameLst>
                                      </p:cBhvr>
                                      <p:to>
                                        <p:strVal val="visible"/>
                                      </p:to>
                                    </p:set>
                                    <p:anim calcmode="lin" valueType="num">
                                      <p:cBhvr>
                                        <p:cTn id="13" dur="500" fill="hold"/>
                                        <p:tgtEl>
                                          <p:spTgt spid="63491">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63491">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63491">
                                            <p:txEl>
                                              <p:pRg st="2" end="2"/>
                                            </p:txEl>
                                          </p:spTgt>
                                        </p:tgtEl>
                                        <p:attrNameLst>
                                          <p:attrName>style.visibility</p:attrName>
                                        </p:attrNameLst>
                                      </p:cBhvr>
                                      <p:to>
                                        <p:strVal val="visible"/>
                                      </p:to>
                                    </p:set>
                                    <p:anim calcmode="lin" valueType="num">
                                      <p:cBhvr>
                                        <p:cTn id="19" dur="500" fill="hold"/>
                                        <p:tgtEl>
                                          <p:spTgt spid="63491">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63491">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63491">
                                            <p:txEl>
                                              <p:pRg st="3" end="3"/>
                                            </p:txEl>
                                          </p:spTgt>
                                        </p:tgtEl>
                                        <p:attrNameLst>
                                          <p:attrName>style.visibility</p:attrName>
                                        </p:attrNameLst>
                                      </p:cBhvr>
                                      <p:to>
                                        <p:strVal val="visible"/>
                                      </p:to>
                                    </p:set>
                                    <p:anim calcmode="lin" valueType="num">
                                      <p:cBhvr>
                                        <p:cTn id="25" dur="500" fill="hold"/>
                                        <p:tgtEl>
                                          <p:spTgt spid="63491">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63491">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4" presetClass="entr" presetSubtype="32" fill="hold" grpId="0" nodeType="clickEffect">
                                  <p:stCondLst>
                                    <p:cond delay="0"/>
                                  </p:stCondLst>
                                  <p:childTnLst>
                                    <p:set>
                                      <p:cBhvr>
                                        <p:cTn id="30" dur="1" fill="hold">
                                          <p:stCondLst>
                                            <p:cond delay="0"/>
                                          </p:stCondLst>
                                        </p:cTn>
                                        <p:tgtEl>
                                          <p:spTgt spid="63490"/>
                                        </p:tgtEl>
                                        <p:attrNameLst>
                                          <p:attrName>style.visibility</p:attrName>
                                        </p:attrNameLst>
                                      </p:cBhvr>
                                      <p:to>
                                        <p:strVal val="visible"/>
                                      </p:to>
                                    </p:set>
                                    <p:animEffect transition="in" filter="box(out)">
                                      <p:cBhvr>
                                        <p:cTn id="31" dur="500"/>
                                        <p:tgtEl>
                                          <p:spTgt spid="634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0" grpId="0" autoUpdateAnimBg="0"/>
      <p:bldP spid="63491" grpId="0" build="p" autoUpdateAnimBg="0"/>
    </p:bldLst>
  </p:timing>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tr-TR">
                <a:solidFill>
                  <a:schemeClr val="tx1"/>
                </a:solidFill>
              </a:rPr>
              <a:t>Sosyal Sözleşme</a:t>
            </a:r>
          </a:p>
        </p:txBody>
      </p:sp>
      <p:sp>
        <p:nvSpPr>
          <p:cNvPr id="64515" name="Rectangle 3"/>
          <p:cNvSpPr>
            <a:spLocks noGrp="1" noChangeArrowheads="1"/>
          </p:cNvSpPr>
          <p:nvPr>
            <p:ph idx="1"/>
          </p:nvPr>
        </p:nvSpPr>
        <p:spPr/>
        <p:txBody>
          <a:bodyPr/>
          <a:lstStyle/>
          <a:p>
            <a:r>
              <a:rPr lang="tr-TR"/>
              <a:t>Öğrencilerle ilk karşılaştığınızda, dersin hedeflerini, yardımcı olabilecek etkinlikleri, eğlence ve başarıyı sağlayacak sınıf davranışını tartışmak için yeteri kadar zaman harcayın. </a:t>
            </a:r>
          </a:p>
          <a:p>
            <a:r>
              <a:rPr lang="tr-TR"/>
              <a:t>Bu tartışmalarda sınıf kuralları ve sonuçlarda mutabık kalınmalı.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4514"/>
                                        </p:tgtEl>
                                        <p:attrNameLst>
                                          <p:attrName>style.visibility</p:attrName>
                                        </p:attrNameLst>
                                      </p:cBhvr>
                                      <p:to>
                                        <p:strVal val="visible"/>
                                      </p:to>
                                    </p:set>
                                    <p:anim calcmode="lin" valueType="num">
                                      <p:cBhvr>
                                        <p:cTn id="7" dur="500" fill="hold"/>
                                        <p:tgtEl>
                                          <p:spTgt spid="64514"/>
                                        </p:tgtEl>
                                        <p:attrNameLst>
                                          <p:attrName>ppt_w</p:attrName>
                                        </p:attrNameLst>
                                      </p:cBhvr>
                                      <p:tavLst>
                                        <p:tav tm="0">
                                          <p:val>
                                            <p:fltVal val="0"/>
                                          </p:val>
                                        </p:tav>
                                        <p:tav tm="100000">
                                          <p:val>
                                            <p:strVal val="#ppt_w"/>
                                          </p:val>
                                        </p:tav>
                                      </p:tavLst>
                                    </p:anim>
                                    <p:anim calcmode="lin" valueType="num">
                                      <p:cBhvr>
                                        <p:cTn id="8" dur="500" fill="hold"/>
                                        <p:tgtEl>
                                          <p:spTgt spid="6451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64515">
                                            <p:txEl>
                                              <p:pRg st="0" end="0"/>
                                            </p:txEl>
                                          </p:spTgt>
                                        </p:tgtEl>
                                        <p:attrNameLst>
                                          <p:attrName>style.visibility</p:attrName>
                                        </p:attrNameLst>
                                      </p:cBhvr>
                                      <p:to>
                                        <p:strVal val="visible"/>
                                      </p:to>
                                    </p:set>
                                    <p:animEffect transition="in" filter="box(out)">
                                      <p:cBhvr>
                                        <p:cTn id="13" dur="500"/>
                                        <p:tgtEl>
                                          <p:spTgt spid="6451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64515">
                                            <p:txEl>
                                              <p:pRg st="1" end="1"/>
                                            </p:txEl>
                                          </p:spTgt>
                                        </p:tgtEl>
                                        <p:attrNameLst>
                                          <p:attrName>style.visibility</p:attrName>
                                        </p:attrNameLst>
                                      </p:cBhvr>
                                      <p:to>
                                        <p:strVal val="visible"/>
                                      </p:to>
                                    </p:set>
                                    <p:animEffect transition="in" filter="box(out)">
                                      <p:cBhvr>
                                        <p:cTn id="18" dur="500"/>
                                        <p:tgtEl>
                                          <p:spTgt spid="645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4" grpId="0" autoUpdateAnimBg="0"/>
      <p:bldP spid="64515" grpId="0" build="p" autoUpdateAnimBg="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Okulda Başarısız Olma Riski Taşıyan Öğrenciler</a:t>
            </a:r>
            <a:endParaRPr lang="tr-TR" dirty="0"/>
          </a:p>
        </p:txBody>
      </p:sp>
      <p:sp>
        <p:nvSpPr>
          <p:cNvPr id="3" name="2 İçerik Yer Tutucusu"/>
          <p:cNvSpPr>
            <a:spLocks noGrp="1"/>
          </p:cNvSpPr>
          <p:nvPr>
            <p:ph idx="1"/>
          </p:nvPr>
        </p:nvSpPr>
        <p:spPr/>
        <p:txBody>
          <a:bodyPr>
            <a:normAutofit lnSpcReduction="10000"/>
          </a:bodyPr>
          <a:lstStyle/>
          <a:p>
            <a:r>
              <a:rPr lang="tr-TR" dirty="0" smtClean="0"/>
              <a:t>Ailesi ve diğer yetişkinlerle zayıf ilişkileri olan öğrenciler</a:t>
            </a:r>
          </a:p>
          <a:p>
            <a:r>
              <a:rPr lang="tr-TR" dirty="0" smtClean="0"/>
              <a:t>Davranışları dış etmenlerden etkilenen öğrenciler</a:t>
            </a:r>
          </a:p>
          <a:p>
            <a:r>
              <a:rPr lang="tr-TR" dirty="0" smtClean="0"/>
              <a:t>Problem çözme becerisi zayıf öğrenciler</a:t>
            </a:r>
          </a:p>
          <a:p>
            <a:r>
              <a:rPr lang="tr-TR" dirty="0" smtClean="0"/>
              <a:t>Sosyal biliş düzeyi zayıf, arkadaşları ile işbirliği yapamayan öğrenciler</a:t>
            </a:r>
          </a:p>
          <a:p>
            <a:r>
              <a:rPr lang="tr-TR" dirty="0" smtClean="0"/>
              <a:t>Kişisel yetersizlik ya da güç eksikliği </a:t>
            </a:r>
            <a:r>
              <a:rPr lang="tr-TR" smtClean="0"/>
              <a:t>hisseden öğrenciler</a:t>
            </a:r>
            <a:endParaRPr lang="tr-TR" dirty="0" smtClean="0"/>
          </a:p>
          <a:p>
            <a:endParaRPr lang="tr-TR" dirty="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etin Yer Tutucusu"/>
          <p:cNvSpPr>
            <a:spLocks noGrp="1"/>
          </p:cNvSpPr>
          <p:nvPr>
            <p:ph type="body" idx="1"/>
          </p:nvPr>
        </p:nvSpPr>
        <p:spPr>
          <a:xfrm>
            <a:off x="467544" y="692696"/>
            <a:ext cx="4040188" cy="659352"/>
          </a:xfrm>
        </p:spPr>
        <p:txBody>
          <a:bodyPr/>
          <a:lstStyle/>
          <a:p>
            <a:r>
              <a:rPr lang="tr-TR" dirty="0" smtClean="0"/>
              <a:t>Artılar</a:t>
            </a:r>
            <a:endParaRPr lang="tr-TR" dirty="0"/>
          </a:p>
        </p:txBody>
      </p:sp>
      <p:sp>
        <p:nvSpPr>
          <p:cNvPr id="7" name="6 Metin Yer Tutucusu"/>
          <p:cNvSpPr>
            <a:spLocks noGrp="1"/>
          </p:cNvSpPr>
          <p:nvPr>
            <p:ph type="body" sz="half" idx="3"/>
          </p:nvPr>
        </p:nvSpPr>
        <p:spPr>
          <a:xfrm>
            <a:off x="4644008" y="620688"/>
            <a:ext cx="4041775" cy="654843"/>
          </a:xfrm>
        </p:spPr>
        <p:txBody>
          <a:bodyPr/>
          <a:lstStyle/>
          <a:p>
            <a:r>
              <a:rPr lang="tr-TR" dirty="0" smtClean="0"/>
              <a:t>Eksiler</a:t>
            </a:r>
          </a:p>
        </p:txBody>
      </p:sp>
      <p:sp>
        <p:nvSpPr>
          <p:cNvPr id="6" name="5 İçerik Yer Tutucusu"/>
          <p:cNvSpPr>
            <a:spLocks noGrp="1"/>
          </p:cNvSpPr>
          <p:nvPr>
            <p:ph sz="quarter" idx="2"/>
          </p:nvPr>
        </p:nvSpPr>
        <p:spPr>
          <a:xfrm>
            <a:off x="457200" y="1340768"/>
            <a:ext cx="4040188" cy="5019552"/>
          </a:xfrm>
        </p:spPr>
        <p:txBody>
          <a:bodyPr>
            <a:normAutofit fontScale="85000" lnSpcReduction="20000"/>
          </a:bodyPr>
          <a:lstStyle/>
          <a:p>
            <a:r>
              <a:rPr lang="tr-TR" dirty="0" smtClean="0"/>
              <a:t>Öğrenci merkezli, öğrenci hak ve değerleri ön planda.</a:t>
            </a:r>
          </a:p>
          <a:p>
            <a:r>
              <a:rPr lang="tr-TR" dirty="0" smtClean="0"/>
              <a:t>Olumsuz öğrenci davranışlarını önleyici tutumlar üzerine yoğunlaşmış</a:t>
            </a:r>
          </a:p>
          <a:p>
            <a:r>
              <a:rPr lang="tr-TR" dirty="0" smtClean="0"/>
              <a:t>Daha iyi öğretim ve önleyici disiplin teknikleri üzerine  yoğunlaşmakta</a:t>
            </a:r>
          </a:p>
          <a:p>
            <a:r>
              <a:rPr lang="tr-TR" dirty="0" smtClean="0"/>
              <a:t>Öğretmenlerin küçük çaptaki problemleri görmezden gelip daha önemli problemlere dikkat etmelerini teşvik etmekte</a:t>
            </a:r>
          </a:p>
          <a:p>
            <a:r>
              <a:rPr lang="tr-TR" dirty="0" smtClean="0"/>
              <a:t>Daha çok davranışsal olarak risk grubundaki öğrencilere odaklanmakta</a:t>
            </a:r>
          </a:p>
          <a:p>
            <a:r>
              <a:rPr lang="tr-TR" dirty="0" smtClean="0"/>
              <a:t>Kontrolden çok ilgi ve empati üzerine odaklanmakta</a:t>
            </a:r>
            <a:endParaRPr lang="tr-TR" dirty="0"/>
          </a:p>
        </p:txBody>
      </p:sp>
      <p:sp>
        <p:nvSpPr>
          <p:cNvPr id="8" name="7 İçerik Yer Tutucusu"/>
          <p:cNvSpPr>
            <a:spLocks noGrp="1"/>
          </p:cNvSpPr>
          <p:nvPr>
            <p:ph sz="quarter" idx="4"/>
          </p:nvPr>
        </p:nvSpPr>
        <p:spPr>
          <a:xfrm>
            <a:off x="4645025" y="1340768"/>
            <a:ext cx="4041775" cy="5019552"/>
          </a:xfrm>
        </p:spPr>
        <p:txBody>
          <a:bodyPr/>
          <a:lstStyle/>
          <a:p>
            <a:r>
              <a:rPr lang="tr-TR" dirty="0" smtClean="0"/>
              <a:t>Öğretmen ve okulun, olumsuz davranışlar üzerindeki etkisini abartma</a:t>
            </a:r>
          </a:p>
          <a:p>
            <a:r>
              <a:rPr lang="tr-TR" dirty="0" smtClean="0"/>
              <a:t>Öğrenciye çok fazla kontrol verme. Bazen öğrenci, öğretmen desteğine ihtiyaç duyabilir. </a:t>
            </a:r>
          </a:p>
          <a:p>
            <a:endParaRPr lang="tr-TR"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Sınıf Ortamı ve Grup Etkileşimi</a:t>
            </a:r>
            <a:endParaRPr lang="tr-TR" dirty="0"/>
          </a:p>
        </p:txBody>
      </p:sp>
      <p:sp>
        <p:nvSpPr>
          <p:cNvPr id="4" name="3 Metin Yer Tutucusu"/>
          <p:cNvSpPr>
            <a:spLocks noGrp="1"/>
          </p:cNvSpPr>
          <p:nvPr>
            <p:ph type="body" idx="1"/>
          </p:nvPr>
        </p:nvSpPr>
        <p:spPr/>
        <p:txBody>
          <a:bodyPr/>
          <a:lstStyle/>
          <a:p>
            <a:endParaRPr lang="tr-TR"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p:txBody>
          <a:bodyPr/>
          <a:lstStyle/>
          <a:p>
            <a:endParaRPr lang="tr-TR" dirty="0"/>
          </a:p>
        </p:txBody>
      </p:sp>
      <p:sp>
        <p:nvSpPr>
          <p:cNvPr id="5" name="4 İçerik Yer Tutucusu"/>
          <p:cNvSpPr>
            <a:spLocks noGrp="1"/>
          </p:cNvSpPr>
          <p:nvPr>
            <p:ph idx="1"/>
          </p:nvPr>
        </p:nvSpPr>
        <p:spPr/>
        <p:txBody>
          <a:bodyPr/>
          <a:lstStyle/>
          <a:p>
            <a:r>
              <a:rPr lang="tr-TR" dirty="0" smtClean="0"/>
              <a:t>Okul ve çoğunlukla sınıf öğrencinin sosyal bir ortamdır  ve öğrencilerin sosyal ihtiyaçlarının (sevme, sevilme, başarılı olma, aidiyet…) büyük bir kısmı sınıfta karşılanır. </a:t>
            </a:r>
          </a:p>
          <a:p>
            <a:r>
              <a:rPr lang="tr-TR" dirty="0" smtClean="0"/>
              <a:t>Sınıf aynı zamanda sosyal bir gruptur.</a:t>
            </a:r>
          </a:p>
          <a:p>
            <a:r>
              <a:rPr lang="tr-TR" dirty="0" smtClean="0"/>
              <a:t>Bir topluluğu grup yapan nedir?</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Grup mu Kalabalık mı?</a:t>
            </a:r>
            <a:endParaRPr lang="tr-TR" dirty="0"/>
          </a:p>
        </p:txBody>
      </p:sp>
      <p:sp>
        <p:nvSpPr>
          <p:cNvPr id="3" name="2 İçerik Yer Tutucusu"/>
          <p:cNvSpPr>
            <a:spLocks noGrp="1"/>
          </p:cNvSpPr>
          <p:nvPr>
            <p:ph idx="1"/>
          </p:nvPr>
        </p:nvSpPr>
        <p:spPr/>
        <p:txBody>
          <a:bodyPr/>
          <a:lstStyle/>
          <a:p>
            <a:r>
              <a:rPr lang="tr-TR" dirty="0" smtClean="0"/>
              <a:t>Etkileşim</a:t>
            </a:r>
          </a:p>
          <a:p>
            <a:r>
              <a:rPr lang="tr-TR" dirty="0" smtClean="0"/>
              <a:t>Ortak inançlar</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Grubun Özellikleri</a:t>
            </a:r>
            <a:endParaRPr lang="tr-TR" dirty="0"/>
          </a:p>
        </p:txBody>
      </p:sp>
      <p:sp>
        <p:nvSpPr>
          <p:cNvPr id="3" name="2 İçerik Yer Tutucusu"/>
          <p:cNvSpPr>
            <a:spLocks noGrp="1"/>
          </p:cNvSpPr>
          <p:nvPr>
            <p:ph idx="1"/>
          </p:nvPr>
        </p:nvSpPr>
        <p:spPr/>
        <p:txBody>
          <a:bodyPr>
            <a:normAutofit fontScale="70000" lnSpcReduction="20000"/>
          </a:bodyPr>
          <a:lstStyle/>
          <a:p>
            <a:pPr marL="514350" indent="-514350">
              <a:buFont typeface="+mj-lt"/>
              <a:buAutoNum type="arabicPeriod"/>
            </a:pPr>
            <a:r>
              <a:rPr lang="tr-TR" dirty="0" smtClean="0"/>
              <a:t>Etkileşimde bulunan bireyler kendilerini o grubun üyesi olarak tanımlar</a:t>
            </a:r>
          </a:p>
          <a:p>
            <a:pPr marL="514350" indent="-514350">
              <a:buFont typeface="+mj-lt"/>
              <a:buAutoNum type="arabicPeriod"/>
            </a:pPr>
            <a:r>
              <a:rPr lang="tr-TR" dirty="0" smtClean="0"/>
              <a:t>Üyeler, dışarıdaki insanlar tarafından o gruba ait olarak tanımlanır. </a:t>
            </a:r>
          </a:p>
          <a:p>
            <a:pPr marL="514350" indent="-514350">
              <a:buFont typeface="+mj-lt"/>
              <a:buAutoNum type="arabicPeriod"/>
            </a:pPr>
            <a:r>
              <a:rPr lang="tr-TR" dirty="0" smtClean="0"/>
              <a:t>Ortak çıkarlarıyla ilgili konular üzerinde normlar oluşturur  ve bunlara uyarlar. </a:t>
            </a:r>
          </a:p>
          <a:p>
            <a:pPr marL="514350" indent="-514350">
              <a:buFont typeface="+mj-lt"/>
              <a:buAutoNum type="arabicPeriod"/>
            </a:pPr>
            <a:r>
              <a:rPr lang="tr-TR" dirty="0" smtClean="0"/>
              <a:t>Birbirlerine bağımlı bir rol sistemi içerisinde yer alırlar.</a:t>
            </a:r>
          </a:p>
          <a:p>
            <a:pPr marL="514350" indent="-514350">
              <a:buFont typeface="+mj-lt"/>
              <a:buAutoNum type="arabicPeriod"/>
            </a:pPr>
            <a:r>
              <a:rPr lang="tr-TR" dirty="0" smtClean="0"/>
              <a:t>Ortak amaç ya da idealleri paylaştıkları için birbirlerine benzerler. </a:t>
            </a:r>
          </a:p>
          <a:p>
            <a:pPr marL="514350" indent="-514350">
              <a:buFont typeface="+mj-lt"/>
              <a:buAutoNum type="arabicPeriod"/>
            </a:pPr>
            <a:r>
              <a:rPr lang="tr-TR" dirty="0" smtClean="0"/>
              <a:t>Grup yaşantısını ödüllendirici bulurlar</a:t>
            </a:r>
          </a:p>
          <a:p>
            <a:pPr marL="514350" indent="-514350">
              <a:buFont typeface="+mj-lt"/>
              <a:buAutoNum type="arabicPeriod"/>
            </a:pPr>
            <a:r>
              <a:rPr lang="tr-TR" dirty="0" smtClean="0"/>
              <a:t>Karşılıklı bağımlılık gerektiren yeni hedefler geliştirirler.</a:t>
            </a:r>
          </a:p>
          <a:p>
            <a:pPr marL="514350" indent="-514350">
              <a:buFont typeface="+mj-lt"/>
              <a:buAutoNum type="arabicPeriod"/>
            </a:pPr>
            <a:r>
              <a:rPr lang="tr-TR" dirty="0" smtClean="0"/>
              <a:t>Birlik algısı geliştirirler</a:t>
            </a:r>
          </a:p>
          <a:p>
            <a:pPr marL="514350" indent="-514350">
              <a:buFont typeface="+mj-lt"/>
              <a:buAutoNum type="arabicPeriod"/>
            </a:pPr>
            <a:r>
              <a:rPr lang="tr-TR" dirty="0" smtClean="0"/>
              <a:t>Çevreye karşıda bu birlik duygusu içinde hareket ederler.</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etin Yer Tutucusu"/>
          <p:cNvSpPr>
            <a:spLocks noGrp="1"/>
          </p:cNvSpPr>
          <p:nvPr>
            <p:ph type="body" idx="1"/>
          </p:nvPr>
        </p:nvSpPr>
        <p:spPr>
          <a:xfrm>
            <a:off x="457200" y="980728"/>
            <a:ext cx="4040188" cy="864096"/>
          </a:xfrm>
        </p:spPr>
        <p:txBody>
          <a:bodyPr/>
          <a:lstStyle/>
          <a:p>
            <a:r>
              <a:rPr lang="tr-TR" dirty="0" err="1" smtClean="0"/>
              <a:t>Formal</a:t>
            </a:r>
            <a:r>
              <a:rPr lang="tr-TR" dirty="0" smtClean="0"/>
              <a:t> Grup </a:t>
            </a:r>
            <a:endParaRPr lang="tr-TR" dirty="0"/>
          </a:p>
        </p:txBody>
      </p:sp>
      <p:sp>
        <p:nvSpPr>
          <p:cNvPr id="8" name="7 Metin Yer Tutucusu"/>
          <p:cNvSpPr>
            <a:spLocks noGrp="1"/>
          </p:cNvSpPr>
          <p:nvPr>
            <p:ph type="body" sz="half" idx="3"/>
          </p:nvPr>
        </p:nvSpPr>
        <p:spPr>
          <a:xfrm>
            <a:off x="4645025" y="980729"/>
            <a:ext cx="4041775" cy="864095"/>
          </a:xfrm>
        </p:spPr>
        <p:txBody>
          <a:bodyPr/>
          <a:lstStyle/>
          <a:p>
            <a:r>
              <a:rPr lang="tr-TR" dirty="0" err="1" smtClean="0"/>
              <a:t>İnformal</a:t>
            </a:r>
            <a:r>
              <a:rPr lang="tr-TR" dirty="0" smtClean="0"/>
              <a:t> Grup</a:t>
            </a:r>
            <a:endParaRPr lang="tr-TR" dirty="0"/>
          </a:p>
        </p:txBody>
      </p:sp>
      <p:sp>
        <p:nvSpPr>
          <p:cNvPr id="7" name="6 İçerik Yer Tutucusu"/>
          <p:cNvSpPr>
            <a:spLocks noGrp="1"/>
          </p:cNvSpPr>
          <p:nvPr>
            <p:ph sz="quarter" idx="2"/>
          </p:nvPr>
        </p:nvSpPr>
        <p:spPr>
          <a:xfrm>
            <a:off x="457200" y="2060848"/>
            <a:ext cx="4040188" cy="2520280"/>
          </a:xfrm>
        </p:spPr>
        <p:txBody>
          <a:bodyPr/>
          <a:lstStyle/>
          <a:p>
            <a:r>
              <a:rPr lang="tr-TR" dirty="0" smtClean="0"/>
              <a:t>Bir örgütte kişilerin gruplara atama yoluyla katılması sonucunda oluşan gruplardır. </a:t>
            </a:r>
          </a:p>
          <a:p>
            <a:r>
              <a:rPr lang="tr-TR" dirty="0" smtClean="0"/>
              <a:t>Herkesin bir rolü vardır</a:t>
            </a:r>
          </a:p>
          <a:p>
            <a:r>
              <a:rPr lang="tr-TR" dirty="0" smtClean="0"/>
              <a:t>Önemli olan iştir</a:t>
            </a:r>
            <a:endParaRPr lang="tr-TR" dirty="0"/>
          </a:p>
        </p:txBody>
      </p:sp>
      <p:sp>
        <p:nvSpPr>
          <p:cNvPr id="9" name="8 İçerik Yer Tutucusu"/>
          <p:cNvSpPr>
            <a:spLocks noGrp="1"/>
          </p:cNvSpPr>
          <p:nvPr>
            <p:ph sz="quarter" idx="4"/>
          </p:nvPr>
        </p:nvSpPr>
        <p:spPr>
          <a:xfrm>
            <a:off x="4645025" y="2060848"/>
            <a:ext cx="4041775" cy="2664296"/>
          </a:xfrm>
        </p:spPr>
        <p:txBody>
          <a:bodyPr>
            <a:normAutofit fontScale="92500"/>
          </a:bodyPr>
          <a:lstStyle/>
          <a:p>
            <a:r>
              <a:rPr lang="tr-TR" dirty="0" smtClean="0"/>
              <a:t>Örgüt üyeleri arasındaki sosyal etkileşim sonucu ortaya çıkan gruplara denir. </a:t>
            </a:r>
          </a:p>
          <a:p>
            <a:r>
              <a:rPr lang="tr-TR" dirty="0" smtClean="0"/>
              <a:t>Etkileşim yoğun</a:t>
            </a:r>
          </a:p>
          <a:p>
            <a:r>
              <a:rPr lang="tr-TR" dirty="0" smtClean="0"/>
              <a:t>Normlar belirgin</a:t>
            </a:r>
          </a:p>
          <a:p>
            <a:r>
              <a:rPr lang="tr-TR" dirty="0" smtClean="0"/>
              <a:t>Grup üyelerinin birlikte hareket etme olasılığı yüksek</a:t>
            </a:r>
            <a:endParaRPr lang="tr-TR" dirty="0"/>
          </a:p>
        </p:txBody>
      </p:sp>
      <p:sp>
        <p:nvSpPr>
          <p:cNvPr id="11" name="2 İçerik Yer Tutucusu"/>
          <p:cNvSpPr txBox="1">
            <a:spLocks/>
          </p:cNvSpPr>
          <p:nvPr/>
        </p:nvSpPr>
        <p:spPr>
          <a:xfrm>
            <a:off x="1475656" y="4221088"/>
            <a:ext cx="4834880" cy="2357616"/>
          </a:xfrm>
          <a:prstGeom prst="rect">
            <a:avLst/>
          </a:prstGeom>
        </p:spPr>
        <p:txBody>
          <a:bodyPr vert="horz" lIns="45720" tIns="0" rIns="45720" bIns="0" anchor="ctr">
            <a:noAutofit/>
          </a:bodyPr>
          <a:lstStyle/>
          <a:p>
            <a:pPr marL="0" marR="0" lvl="0" indent="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tr-TR" sz="2400" b="1" i="0" u="none" strike="noStrike" kern="1200" cap="none" spc="0" normalizeH="0" baseline="0" noProof="0" dirty="0" smtClean="0">
              <a:ln>
                <a:noFill/>
              </a:ln>
              <a:solidFill>
                <a:schemeClr val="tx2"/>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tr-TR" sz="2400" b="1" i="0" u="none" strike="noStrike" kern="1200" cap="none" spc="0" normalizeH="0" baseline="0" noProof="0" dirty="0" smtClean="0">
              <a:ln>
                <a:noFill/>
              </a:ln>
              <a:solidFill>
                <a:schemeClr val="tx2"/>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tr-TR" sz="2400" b="1" i="0" u="none" strike="noStrike" kern="1200" cap="none" spc="0" normalizeH="0" baseline="0" noProof="0" dirty="0" smtClean="0">
                <a:ln>
                  <a:noFill/>
                </a:ln>
                <a:solidFill>
                  <a:schemeClr val="tx2"/>
                </a:solidFill>
                <a:effectLst/>
                <a:uLnTx/>
                <a:uFillTx/>
                <a:latin typeface="+mn-lt"/>
                <a:ea typeface="+mn-ea"/>
                <a:cs typeface="+mn-cs"/>
              </a:rPr>
              <a:t>Sınıf           Arkadaş Grubu</a:t>
            </a:r>
          </a:p>
          <a:p>
            <a:pPr marL="1920240" marR="0" lvl="6" indent="-182880" algn="l" defTabSz="914400" rtl="0" eaLnBrk="1" fontAlgn="auto" latinLnBrk="0" hangingPunct="1">
              <a:lnSpc>
                <a:spcPct val="100000"/>
              </a:lnSpc>
              <a:spcBef>
                <a:spcPct val="20000"/>
              </a:spcBef>
              <a:spcAft>
                <a:spcPts val="0"/>
              </a:spcAft>
              <a:buClr>
                <a:schemeClr val="accent6"/>
              </a:buClr>
              <a:buSzPct val="80000"/>
              <a:buFont typeface="Wingdings 2"/>
              <a:buNone/>
              <a:tabLst/>
              <a:defRPr/>
            </a:pPr>
            <a:r>
              <a:rPr kumimoji="0" lang="tr-TR" sz="1600" b="0" i="0" u="none" strike="noStrike" kern="1200" cap="none" spc="0" normalizeH="0" baseline="0" noProof="0" dirty="0" smtClean="0">
                <a:ln>
                  <a:noFill/>
                </a:ln>
                <a:solidFill>
                  <a:schemeClr val="tx1"/>
                </a:solidFill>
                <a:effectLst/>
                <a:uLnTx/>
                <a:uFillTx/>
                <a:latin typeface="+mn-lt"/>
                <a:ea typeface="+mn-ea"/>
                <a:cs typeface="+mn-cs"/>
              </a:rPr>
              <a:t>   Normlar daha etkili ve baskın</a:t>
            </a:r>
          </a:p>
          <a:p>
            <a:pPr marL="1920240" marR="0" lvl="6" indent="-182880" algn="l" defTabSz="914400" rtl="0" eaLnBrk="1" fontAlgn="auto" latinLnBrk="0" hangingPunct="1">
              <a:lnSpc>
                <a:spcPct val="100000"/>
              </a:lnSpc>
              <a:spcBef>
                <a:spcPct val="20000"/>
              </a:spcBef>
              <a:spcAft>
                <a:spcPts val="0"/>
              </a:spcAft>
              <a:buClr>
                <a:schemeClr val="accent6"/>
              </a:buClr>
              <a:buSzPct val="80000"/>
              <a:buFont typeface="Wingdings 2"/>
              <a:buNone/>
              <a:tabLst/>
              <a:defRPr/>
            </a:pPr>
            <a:r>
              <a:rPr kumimoji="0" lang="tr-TR" sz="1600" b="0" i="0" u="none" strike="noStrike" kern="1200" cap="none" spc="0" normalizeH="0" baseline="0" noProof="0" dirty="0" smtClean="0">
                <a:ln>
                  <a:noFill/>
                </a:ln>
                <a:solidFill>
                  <a:schemeClr val="tx1"/>
                </a:solidFill>
                <a:effectLst/>
                <a:uLnTx/>
                <a:uFillTx/>
                <a:latin typeface="+mn-lt"/>
                <a:ea typeface="+mn-ea"/>
                <a:cs typeface="+mn-cs"/>
              </a:rPr>
              <a:t>   Etkileşim daha fazla            </a:t>
            </a:r>
            <a:endParaRPr kumimoji="0" lang="tr-TR" sz="1600" b="0" i="0" u="none" strike="noStrike" kern="1200" cap="none" spc="0" normalizeH="0" baseline="0" noProof="0" dirty="0">
              <a:ln>
                <a:noFill/>
              </a:ln>
              <a:solidFill>
                <a:schemeClr val="tx1"/>
              </a:solidFill>
              <a:effectLst/>
              <a:uLnTx/>
              <a:uFillTx/>
              <a:latin typeface="+mn-lt"/>
              <a:ea typeface="+mn-ea"/>
              <a:cs typeface="+mn-cs"/>
            </a:endParaRPr>
          </a:p>
        </p:txBody>
      </p:sp>
      <p:cxnSp>
        <p:nvCxnSpPr>
          <p:cNvPr id="13" name="12 Düz Ok Bağlayıcısı"/>
          <p:cNvCxnSpPr/>
          <p:nvPr/>
        </p:nvCxnSpPr>
        <p:spPr>
          <a:xfrm>
            <a:off x="2267744" y="5589240"/>
            <a:ext cx="64807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20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20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20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1" end="1"/>
                                            </p:txEl>
                                          </p:spTgt>
                                        </p:tgtEl>
                                        <p:attrNameLst>
                                          <p:attrName>style.visibility</p:attrName>
                                        </p:attrNameLst>
                                      </p:cBhvr>
                                      <p:to>
                                        <p:strVal val="visible"/>
                                      </p:to>
                                    </p:set>
                                    <p:animEffect transition="in" filter="fade">
                                      <p:cBhvr>
                                        <p:cTn id="27" dur="2000"/>
                                        <p:tgtEl>
                                          <p:spTgt spid="9">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xEl>
                                              <p:pRg st="2" end="2"/>
                                            </p:txEl>
                                          </p:spTgt>
                                        </p:tgtEl>
                                        <p:attrNameLst>
                                          <p:attrName>style.visibility</p:attrName>
                                        </p:attrNameLst>
                                      </p:cBhvr>
                                      <p:to>
                                        <p:strVal val="visible"/>
                                      </p:to>
                                    </p:set>
                                    <p:animEffect transition="in" filter="fade">
                                      <p:cBhvr>
                                        <p:cTn id="32" dur="2000"/>
                                        <p:tgtEl>
                                          <p:spTgt spid="9">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xEl>
                                              <p:pRg st="3" end="3"/>
                                            </p:txEl>
                                          </p:spTgt>
                                        </p:tgtEl>
                                        <p:attrNameLst>
                                          <p:attrName>style.visibility</p:attrName>
                                        </p:attrNameLst>
                                      </p:cBhvr>
                                      <p:to>
                                        <p:strVal val="visible"/>
                                      </p:to>
                                    </p:set>
                                    <p:animEffect transition="in" filter="fade">
                                      <p:cBhvr>
                                        <p:cTn id="37" dur="2000"/>
                                        <p:tgtEl>
                                          <p:spTgt spid="9">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1">
                                            <p:txEl>
                                              <p:pRg st="2" end="2"/>
                                            </p:txEl>
                                          </p:spTgt>
                                        </p:tgtEl>
                                        <p:attrNameLst>
                                          <p:attrName>style.visibility</p:attrName>
                                        </p:attrNameLst>
                                      </p:cBhvr>
                                      <p:to>
                                        <p:strVal val="visible"/>
                                      </p:to>
                                    </p:set>
                                    <p:animEffect transition="in" filter="fade">
                                      <p:cBhvr>
                                        <p:cTn id="42" dur="2000"/>
                                        <p:tgtEl>
                                          <p:spTgt spid="11">
                                            <p:txEl>
                                              <p:pRg st="2" end="2"/>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1">
                                            <p:txEl>
                                              <p:pRg st="3" end="3"/>
                                            </p:txEl>
                                          </p:spTgt>
                                        </p:tgtEl>
                                        <p:attrNameLst>
                                          <p:attrName>style.visibility</p:attrName>
                                        </p:attrNameLst>
                                      </p:cBhvr>
                                      <p:to>
                                        <p:strVal val="visible"/>
                                      </p:to>
                                    </p:set>
                                    <p:animEffect transition="in" filter="fade">
                                      <p:cBhvr>
                                        <p:cTn id="45" dur="2000"/>
                                        <p:tgtEl>
                                          <p:spTgt spid="11">
                                            <p:txEl>
                                              <p:pRg st="3" end="3"/>
                                            </p:tx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1">
                                            <p:txEl>
                                              <p:pRg st="4" end="4"/>
                                            </p:txEl>
                                          </p:spTgt>
                                        </p:tgtEl>
                                        <p:attrNameLst>
                                          <p:attrName>style.visibility</p:attrName>
                                        </p:attrNameLst>
                                      </p:cBhvr>
                                      <p:to>
                                        <p:strVal val="visible"/>
                                      </p:to>
                                    </p:set>
                                    <p:animEffect transition="in" filter="fade">
                                      <p:cBhvr>
                                        <p:cTn id="48" dur="20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build="p"/>
      <p:bldP spid="11" grpId="0" build="p"/>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Sınıf Dinamiğini Etkileyen Etmenler</a:t>
            </a:r>
            <a:endParaRPr lang="tr-TR" dirty="0"/>
          </a:p>
        </p:txBody>
      </p:sp>
      <p:sp>
        <p:nvSpPr>
          <p:cNvPr id="3" name="2 İçerik Yer Tutucusu"/>
          <p:cNvSpPr>
            <a:spLocks noGrp="1"/>
          </p:cNvSpPr>
          <p:nvPr>
            <p:ph idx="1"/>
          </p:nvPr>
        </p:nvSpPr>
        <p:spPr/>
        <p:txBody>
          <a:bodyPr/>
          <a:lstStyle/>
          <a:p>
            <a:r>
              <a:rPr lang="tr-TR" dirty="0" smtClean="0"/>
              <a:t>Grup dinamiği nedir?</a:t>
            </a:r>
          </a:p>
          <a:p>
            <a:r>
              <a:rPr lang="tr-TR" dirty="0" smtClean="0"/>
              <a:t>Öğrencilerin kişilik özellikleri</a:t>
            </a:r>
          </a:p>
          <a:p>
            <a:r>
              <a:rPr lang="tr-TR" dirty="0" smtClean="0"/>
              <a:t>Ait oldukları kültürün özellikleri</a:t>
            </a:r>
          </a:p>
          <a:p>
            <a:r>
              <a:rPr lang="tr-TR" dirty="0" smtClean="0"/>
              <a:t>Geçmiş yaşantıları</a:t>
            </a:r>
          </a:p>
          <a:p>
            <a:r>
              <a:rPr lang="tr-TR" dirty="0" smtClean="0"/>
              <a:t>Öğretmenin kişiliği</a:t>
            </a:r>
          </a:p>
          <a:p>
            <a:r>
              <a:rPr lang="tr-TR" dirty="0" smtClean="0"/>
              <a:t>Öğretmenin öğretme stili</a:t>
            </a:r>
          </a:p>
          <a:p>
            <a:pPr>
              <a:buNone/>
            </a:pPr>
            <a:r>
              <a:rPr lang="tr-TR" dirty="0" smtClean="0"/>
              <a:t>Grup dinamiğini etkiler</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Statü ve Rol</a:t>
            </a:r>
            <a:endParaRPr lang="tr-TR" dirty="0"/>
          </a:p>
        </p:txBody>
      </p:sp>
      <p:sp>
        <p:nvSpPr>
          <p:cNvPr id="5" name="4 İçerik Yer Tutucusu"/>
          <p:cNvSpPr>
            <a:spLocks noGrp="1"/>
          </p:cNvSpPr>
          <p:nvPr>
            <p:ph idx="1"/>
          </p:nvPr>
        </p:nvSpPr>
        <p:spPr/>
        <p:txBody>
          <a:bodyPr/>
          <a:lstStyle/>
          <a:p>
            <a:r>
              <a:rPr lang="tr-TR" dirty="0" smtClean="0"/>
              <a:t>Statü , bireyin toplumsal çevre içindeki yeri;</a:t>
            </a:r>
          </a:p>
          <a:p>
            <a:r>
              <a:rPr lang="tr-TR" dirty="0" smtClean="0"/>
              <a:t>Rol, bir statüdeki bireyden beklenen davranışlardır.</a:t>
            </a:r>
          </a:p>
          <a:p>
            <a:r>
              <a:rPr lang="tr-TR" dirty="0" err="1" smtClean="0"/>
              <a:t>Formal</a:t>
            </a:r>
            <a:r>
              <a:rPr lang="tr-TR" dirty="0" smtClean="0"/>
              <a:t> ve </a:t>
            </a:r>
            <a:r>
              <a:rPr lang="tr-TR" dirty="0" err="1" smtClean="0"/>
              <a:t>imformal</a:t>
            </a:r>
            <a:r>
              <a:rPr lang="tr-TR" dirty="0" smtClean="0"/>
              <a:t> roller… </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Sınıfta Liderlik</a:t>
            </a:r>
            <a:endParaRPr lang="tr-TR" dirty="0"/>
          </a:p>
        </p:txBody>
      </p:sp>
      <p:sp>
        <p:nvSpPr>
          <p:cNvPr id="3" name="2 İçerik Yer Tutucusu"/>
          <p:cNvSpPr>
            <a:spLocks noGrp="1"/>
          </p:cNvSpPr>
          <p:nvPr>
            <p:ph sz="half" idx="1"/>
          </p:nvPr>
        </p:nvSpPr>
        <p:spPr/>
        <p:txBody>
          <a:bodyPr>
            <a:normAutofit lnSpcReduction="10000"/>
          </a:bodyPr>
          <a:lstStyle/>
          <a:p>
            <a:r>
              <a:rPr lang="tr-TR" dirty="0" smtClean="0"/>
              <a:t>Lider, herhangi bir durumda, hedefe ulaşmak amacıyla kişinin ya da grubun faaliyetlerini etkileyen, yönlendiren ve kontrol eden; aynı zamanda grup üyelerini bir araya getirerek grubun devamını sağlayan kişidir. </a:t>
            </a:r>
            <a:endParaRPr lang="tr-TR" dirty="0"/>
          </a:p>
        </p:txBody>
      </p:sp>
      <p:pic>
        <p:nvPicPr>
          <p:cNvPr id="33793" name="Picture 1"/>
          <p:cNvPicPr>
            <a:picLocks noGrp="1" noChangeAspect="1" noChangeArrowheads="1"/>
          </p:cNvPicPr>
          <p:nvPr>
            <p:ph sz="half" idx="2"/>
          </p:nvPr>
        </p:nvPicPr>
        <p:blipFill>
          <a:blip r:embed="rId3" cstate="print"/>
          <a:srcRect/>
          <a:stretch>
            <a:fillRect/>
          </a:stretch>
        </p:blipFill>
        <p:spPr bwMode="auto">
          <a:xfrm>
            <a:off x="5004048" y="1772816"/>
            <a:ext cx="3456384" cy="4176464"/>
          </a:xfrm>
          <a:prstGeom prst="rect">
            <a:avLst/>
          </a:prstGeom>
          <a:noFill/>
          <a:ln w="9525">
            <a:noFill/>
            <a:miter lim="800000"/>
            <a:headEnd/>
            <a:tailEnd/>
          </a:ln>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Sınıf Lideri Olarak Öğretmen</a:t>
            </a:r>
            <a:endParaRPr lang="tr-TR" dirty="0"/>
          </a:p>
        </p:txBody>
      </p:sp>
      <p:sp>
        <p:nvSpPr>
          <p:cNvPr id="4" name="3 İçerik Yer Tutucusu"/>
          <p:cNvSpPr>
            <a:spLocks noGrp="1"/>
          </p:cNvSpPr>
          <p:nvPr>
            <p:ph sz="half" idx="1"/>
          </p:nvPr>
        </p:nvSpPr>
        <p:spPr/>
        <p:txBody>
          <a:bodyPr/>
          <a:lstStyle/>
          <a:p>
            <a:r>
              <a:rPr lang="tr-TR" dirty="0" smtClean="0"/>
              <a:t>Öğretmen,</a:t>
            </a:r>
          </a:p>
          <a:p>
            <a:r>
              <a:rPr lang="tr-TR" dirty="0" smtClean="0"/>
              <a:t>Sınıfın yöneticisidir</a:t>
            </a:r>
          </a:p>
          <a:p>
            <a:r>
              <a:rPr lang="tr-TR" dirty="0" smtClean="0"/>
              <a:t>Öğrenciler üzerinde yasal gücü vardır</a:t>
            </a:r>
          </a:p>
          <a:p>
            <a:r>
              <a:rPr lang="tr-TR" dirty="0" smtClean="0"/>
              <a:t>Ancak sınıfta lider olabilmesi için öğrenciler tarafından bu şekilde algılanması gerekir.</a:t>
            </a:r>
            <a:endParaRPr lang="tr-TR" dirty="0"/>
          </a:p>
        </p:txBody>
      </p:sp>
      <p:pic>
        <p:nvPicPr>
          <p:cNvPr id="289794" name="Picture 2"/>
          <p:cNvPicPr>
            <a:picLocks noGrp="1" noChangeAspect="1" noChangeArrowheads="1"/>
          </p:cNvPicPr>
          <p:nvPr>
            <p:ph sz="half" idx="2"/>
          </p:nvPr>
        </p:nvPicPr>
        <p:blipFill>
          <a:blip r:embed="rId3" cstate="print"/>
          <a:stretch>
            <a:fillRect/>
          </a:stretch>
        </p:blipFill>
        <p:spPr bwMode="auto">
          <a:xfrm>
            <a:off x="5476875" y="3266281"/>
            <a:ext cx="2381250" cy="1743075"/>
          </a:xfrm>
          <a:prstGeom prst="rect">
            <a:avLst/>
          </a:prstGeom>
          <a:noFill/>
          <a:ln w="9525">
            <a:noFill/>
            <a:miter lim="800000"/>
            <a:headEnd/>
            <a:tailEnd/>
          </a:ln>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İyi bir lider;</a:t>
            </a:r>
            <a:endParaRPr lang="tr-TR" dirty="0"/>
          </a:p>
        </p:txBody>
      </p:sp>
      <p:sp>
        <p:nvSpPr>
          <p:cNvPr id="3" name="2 İçerik Yer Tutucusu"/>
          <p:cNvSpPr>
            <a:spLocks noGrp="1"/>
          </p:cNvSpPr>
          <p:nvPr>
            <p:ph idx="1"/>
          </p:nvPr>
        </p:nvSpPr>
        <p:spPr/>
        <p:txBody>
          <a:bodyPr>
            <a:normAutofit fontScale="92500"/>
          </a:bodyPr>
          <a:lstStyle/>
          <a:p>
            <a:r>
              <a:rPr lang="tr-TR" dirty="0" smtClean="0"/>
              <a:t>Problem çözme becerisi gelişmiştir</a:t>
            </a:r>
          </a:p>
          <a:p>
            <a:r>
              <a:rPr lang="tr-TR" dirty="0" smtClean="0"/>
              <a:t>İleri görüşlüdür</a:t>
            </a:r>
          </a:p>
          <a:p>
            <a:r>
              <a:rPr lang="tr-TR" dirty="0" smtClean="0"/>
              <a:t>Doğru ve yerinde karar verir</a:t>
            </a:r>
          </a:p>
          <a:p>
            <a:r>
              <a:rPr lang="tr-TR" dirty="0" smtClean="0"/>
              <a:t>Kendine güvenir</a:t>
            </a:r>
          </a:p>
          <a:p>
            <a:r>
              <a:rPr lang="tr-TR" dirty="0" smtClean="0"/>
              <a:t>Grup üyeleri ile etkili iletişim kurar</a:t>
            </a:r>
          </a:p>
          <a:p>
            <a:r>
              <a:rPr lang="tr-TR" dirty="0" smtClean="0"/>
              <a:t>Soğukkanlı, zorluklara karşı dayanıklı, olumsuz duygularını kontrol edebilen, dürüst, samimi, açık sözlü, zeki, iş başarma yeteneği bulunan kişilerdir. </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052736"/>
            <a:ext cx="8229600" cy="5271864"/>
          </a:xfrm>
        </p:spPr>
        <p:txBody>
          <a:bodyPr/>
          <a:lstStyle/>
          <a:p>
            <a:r>
              <a:rPr lang="tr-TR" dirty="0" smtClean="0"/>
              <a:t>Öğretmenler de bu özelliklere sahip olmalıdır</a:t>
            </a:r>
          </a:p>
          <a:p>
            <a:r>
              <a:rPr lang="tr-TR" dirty="0" smtClean="0"/>
              <a:t>Üretime önem veren liderler, otoriter</a:t>
            </a:r>
          </a:p>
          <a:p>
            <a:r>
              <a:rPr lang="tr-TR" dirty="0" smtClean="0"/>
              <a:t>Grup üyelerinin güdülenmesine ve üyeler arasındaki ilişkilere önem verenler, daha demokratik bir tutum sergiler  ve daha fazla özgürlük tanır (Araştırma)</a:t>
            </a:r>
          </a:p>
          <a:p>
            <a:r>
              <a:rPr lang="tr-TR" dirty="0" smtClean="0"/>
              <a:t>Gereken yerde otoriter, gereken yerde demokratik bir anlayış sergilenmelidir. </a:t>
            </a:r>
          </a:p>
          <a:p>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Sınıfta lider öğrenciler</a:t>
            </a:r>
            <a:endParaRPr lang="tr-TR" dirty="0"/>
          </a:p>
        </p:txBody>
      </p:sp>
      <p:sp>
        <p:nvSpPr>
          <p:cNvPr id="3" name="2 İçerik Yer Tutucusu"/>
          <p:cNvSpPr>
            <a:spLocks noGrp="1"/>
          </p:cNvSpPr>
          <p:nvPr>
            <p:ph idx="1"/>
          </p:nvPr>
        </p:nvSpPr>
        <p:spPr/>
        <p:txBody>
          <a:bodyPr/>
          <a:lstStyle/>
          <a:p>
            <a:r>
              <a:rPr lang="tr-TR" dirty="0" smtClean="0"/>
              <a:t>Sınıfta öğrenciler arasından çıkan öğrenci liderler de bulunmaktadır. </a:t>
            </a:r>
            <a:endParaRPr lang="tr-TR"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Grup sürecini etkileyen etmenler</a:t>
            </a:r>
            <a:endParaRPr lang="tr-TR" dirty="0"/>
          </a:p>
        </p:txBody>
      </p:sp>
      <p:sp>
        <p:nvSpPr>
          <p:cNvPr id="3" name="2 İçerik Yer Tutucusu"/>
          <p:cNvSpPr>
            <a:spLocks noGrp="1"/>
          </p:cNvSpPr>
          <p:nvPr>
            <p:ph idx="1"/>
          </p:nvPr>
        </p:nvSpPr>
        <p:spPr/>
        <p:txBody>
          <a:bodyPr>
            <a:normAutofit fontScale="92500" lnSpcReduction="20000"/>
          </a:bodyPr>
          <a:lstStyle/>
          <a:p>
            <a:r>
              <a:rPr lang="tr-TR" dirty="0" smtClean="0"/>
              <a:t>Sınıfın büyüklüğü</a:t>
            </a:r>
          </a:p>
          <a:p>
            <a:r>
              <a:rPr lang="tr-TR" dirty="0" smtClean="0"/>
              <a:t>Grup kompozisyonu</a:t>
            </a:r>
          </a:p>
          <a:p>
            <a:r>
              <a:rPr lang="tr-TR" dirty="0" smtClean="0"/>
              <a:t>Normlar </a:t>
            </a:r>
          </a:p>
          <a:p>
            <a:r>
              <a:rPr lang="tr-TR" dirty="0" smtClean="0"/>
              <a:t>Grupta işbirliği</a:t>
            </a:r>
          </a:p>
          <a:p>
            <a:pPr lvl="1"/>
            <a:r>
              <a:rPr lang="tr-TR" dirty="0" smtClean="0"/>
              <a:t>İşbirliği</a:t>
            </a:r>
          </a:p>
          <a:p>
            <a:pPr lvl="1"/>
            <a:r>
              <a:rPr lang="tr-TR" dirty="0" smtClean="0"/>
              <a:t>Yarışma </a:t>
            </a:r>
          </a:p>
          <a:p>
            <a:pPr lvl="1"/>
            <a:r>
              <a:rPr lang="tr-TR" dirty="0" smtClean="0"/>
              <a:t>Bireysel</a:t>
            </a:r>
          </a:p>
          <a:p>
            <a:pPr lvl="2"/>
            <a:r>
              <a:rPr lang="tr-TR" dirty="0" smtClean="0"/>
              <a:t>Kişilik özellikleri</a:t>
            </a:r>
          </a:p>
          <a:p>
            <a:pPr lvl="2"/>
            <a:r>
              <a:rPr lang="tr-TR" dirty="0" smtClean="0"/>
              <a:t>Öğretmenin tutumu</a:t>
            </a:r>
          </a:p>
          <a:p>
            <a:pPr lvl="2"/>
            <a:r>
              <a:rPr lang="tr-TR" dirty="0" smtClean="0"/>
              <a:t>Kullandığı öğretim ve değerlendirme yöntemi</a:t>
            </a:r>
          </a:p>
          <a:p>
            <a:r>
              <a:rPr lang="tr-TR" dirty="0" smtClean="0"/>
              <a:t>öğrencinin davranış biçimini etkiler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2000"/>
                                        <p:tgtEl>
                                          <p:spTgt spid="3">
                                            <p:txEl>
                                              <p:pRg st="5" end="5"/>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2000"/>
                                        <p:tgtEl>
                                          <p:spTgt spid="3">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fade">
                                      <p:cBhvr>
                                        <p:cTn id="38" dur="2000"/>
                                        <p:tgtEl>
                                          <p:spTgt spid="3">
                                            <p:txEl>
                                              <p:pRg st="7" end="7"/>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fade">
                                      <p:cBhvr>
                                        <p:cTn id="41" dur="2000"/>
                                        <p:tgtEl>
                                          <p:spTgt spid="3">
                                            <p:txEl>
                                              <p:pRg st="8" end="8"/>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
                                            <p:txEl>
                                              <p:pRg st="9" end="9"/>
                                            </p:txEl>
                                          </p:spTgt>
                                        </p:tgtEl>
                                        <p:attrNameLst>
                                          <p:attrName>style.visibility</p:attrName>
                                        </p:attrNameLst>
                                      </p:cBhvr>
                                      <p:to>
                                        <p:strVal val="visible"/>
                                      </p:to>
                                    </p:set>
                                    <p:animEffect transition="in" filter="fade">
                                      <p:cBhvr>
                                        <p:cTn id="44" dur="2000"/>
                                        <p:tgtEl>
                                          <p:spTgt spid="3">
                                            <p:txEl>
                                              <p:pRg st="9" end="9"/>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Effect transition="in" filter="fade">
                                      <p:cBhvr>
                                        <p:cTn id="49"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780696"/>
          </a:xfrm>
        </p:spPr>
        <p:txBody>
          <a:bodyPr>
            <a:normAutofit fontScale="90000"/>
          </a:bodyPr>
          <a:lstStyle/>
          <a:p>
            <a:r>
              <a:rPr lang="tr-TR" dirty="0" smtClean="0"/>
              <a:t>Grup içi etkileşimle akademik başarı arsındaki ilişki</a:t>
            </a:r>
            <a:endParaRPr lang="tr-TR" dirty="0"/>
          </a:p>
        </p:txBody>
      </p:sp>
      <p:grpSp>
        <p:nvGrpSpPr>
          <p:cNvPr id="34" name="33 Grup"/>
          <p:cNvGrpSpPr/>
          <p:nvPr/>
        </p:nvGrpSpPr>
        <p:grpSpPr>
          <a:xfrm>
            <a:off x="467544" y="2060848"/>
            <a:ext cx="7776864" cy="2952328"/>
            <a:chOff x="467544" y="2060848"/>
            <a:chExt cx="7776864" cy="2952328"/>
          </a:xfrm>
        </p:grpSpPr>
        <p:sp>
          <p:nvSpPr>
            <p:cNvPr id="4" name="3 Dikdörtgen"/>
            <p:cNvSpPr/>
            <p:nvPr/>
          </p:nvSpPr>
          <p:spPr>
            <a:xfrm>
              <a:off x="467544" y="2060848"/>
              <a:ext cx="2088232"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Bireysel Öz. </a:t>
              </a:r>
              <a:endParaRPr lang="tr-TR" dirty="0"/>
            </a:p>
          </p:txBody>
        </p:sp>
        <p:sp>
          <p:nvSpPr>
            <p:cNvPr id="5" name="4 Dikdörtgen"/>
            <p:cNvSpPr/>
            <p:nvPr/>
          </p:nvSpPr>
          <p:spPr>
            <a:xfrm>
              <a:off x="539552" y="3212976"/>
              <a:ext cx="2088232"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Grubun Öz.</a:t>
              </a:r>
              <a:endParaRPr lang="tr-TR" dirty="0"/>
            </a:p>
          </p:txBody>
        </p:sp>
        <p:sp>
          <p:nvSpPr>
            <p:cNvPr id="6" name="5 Dikdörtgen"/>
            <p:cNvSpPr/>
            <p:nvPr/>
          </p:nvSpPr>
          <p:spPr>
            <a:xfrm>
              <a:off x="539552" y="4365104"/>
              <a:ext cx="2088232"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Ödül Yapısı</a:t>
              </a:r>
              <a:endParaRPr lang="tr-TR" dirty="0"/>
            </a:p>
          </p:txBody>
        </p:sp>
        <p:cxnSp>
          <p:nvCxnSpPr>
            <p:cNvPr id="24" name="23 Dirsek Bağlayıcısı"/>
            <p:cNvCxnSpPr>
              <a:stCxn id="4" idx="3"/>
              <a:endCxn id="6" idx="3"/>
            </p:cNvCxnSpPr>
            <p:nvPr/>
          </p:nvCxnSpPr>
          <p:spPr>
            <a:xfrm>
              <a:off x="2555776" y="2384884"/>
              <a:ext cx="72008" cy="2304256"/>
            </a:xfrm>
            <a:prstGeom prst="bentConnector3">
              <a:avLst>
                <a:gd name="adj1" fmla="val 879232"/>
              </a:avLst>
            </a:prstGeom>
          </p:spPr>
          <p:style>
            <a:lnRef idx="1">
              <a:schemeClr val="accent1"/>
            </a:lnRef>
            <a:fillRef idx="0">
              <a:schemeClr val="accent1"/>
            </a:fillRef>
            <a:effectRef idx="0">
              <a:schemeClr val="accent1"/>
            </a:effectRef>
            <a:fontRef idx="minor">
              <a:schemeClr val="tx1"/>
            </a:fontRef>
          </p:style>
        </p:cxnSp>
        <p:cxnSp>
          <p:nvCxnSpPr>
            <p:cNvPr id="28" name="27 Düz Ok Bağlayıcısı"/>
            <p:cNvCxnSpPr/>
            <p:nvPr/>
          </p:nvCxnSpPr>
          <p:spPr>
            <a:xfrm>
              <a:off x="2627784" y="3501008"/>
              <a:ext cx="93610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 name="28 Dikdörtgen"/>
            <p:cNvSpPr/>
            <p:nvPr/>
          </p:nvSpPr>
          <p:spPr>
            <a:xfrm>
              <a:off x="3707904" y="2132856"/>
              <a:ext cx="2376264" cy="26642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ETKİNLİKLER</a:t>
              </a:r>
            </a:p>
            <a:p>
              <a:pPr algn="ctr"/>
              <a:endParaRPr lang="tr-TR" dirty="0" smtClean="0"/>
            </a:p>
            <a:p>
              <a:pPr algn="ctr"/>
              <a:r>
                <a:rPr lang="tr-TR" dirty="0" smtClean="0"/>
                <a:t> Grup yardımı</a:t>
              </a:r>
            </a:p>
            <a:p>
              <a:pPr algn="ctr"/>
              <a:r>
                <a:rPr lang="tr-TR" dirty="0" smtClean="0"/>
                <a:t>Verilen Yardım</a:t>
              </a:r>
            </a:p>
            <a:p>
              <a:pPr algn="ctr"/>
              <a:r>
                <a:rPr lang="tr-TR" dirty="0" smtClean="0"/>
                <a:t>Alınan yardım</a:t>
              </a:r>
            </a:p>
            <a:p>
              <a:pPr algn="ctr"/>
              <a:r>
                <a:rPr lang="tr-TR" dirty="0" smtClean="0"/>
                <a:t>İş dışı ve pasif</a:t>
              </a:r>
            </a:p>
            <a:p>
              <a:pPr algn="ctr"/>
              <a:r>
                <a:rPr lang="tr-TR" dirty="0" smtClean="0"/>
                <a:t>davranışlar</a:t>
              </a:r>
            </a:p>
          </p:txBody>
        </p:sp>
        <p:cxnSp>
          <p:nvCxnSpPr>
            <p:cNvPr id="32" name="31 Düz Ok Bağlayıcısı"/>
            <p:cNvCxnSpPr>
              <a:stCxn id="29" idx="3"/>
            </p:cNvCxnSpPr>
            <p:nvPr/>
          </p:nvCxnSpPr>
          <p:spPr>
            <a:xfrm>
              <a:off x="6084168" y="3465004"/>
              <a:ext cx="504056" cy="360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3" name="32 Dikdörtgen"/>
            <p:cNvSpPr/>
            <p:nvPr/>
          </p:nvSpPr>
          <p:spPr>
            <a:xfrm>
              <a:off x="6660232" y="2924944"/>
              <a:ext cx="1584176" cy="10801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BAŞARI</a:t>
              </a:r>
              <a:endParaRPr lang="tr-TR" dirty="0"/>
            </a:p>
          </p:txBody>
        </p:sp>
      </p:gr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Sınıf ortamı ve Grup Etkileşimi</a:t>
            </a:r>
            <a:endParaRPr lang="tr-TR" dirty="0"/>
          </a:p>
        </p:txBody>
      </p:sp>
      <p:sp>
        <p:nvSpPr>
          <p:cNvPr id="3" name="2 İçerik Yer Tutucusu"/>
          <p:cNvSpPr>
            <a:spLocks noGrp="1"/>
          </p:cNvSpPr>
          <p:nvPr>
            <p:ph idx="1"/>
          </p:nvPr>
        </p:nvSpPr>
        <p:spPr/>
        <p:txBody>
          <a:bodyPr/>
          <a:lstStyle/>
          <a:p>
            <a:r>
              <a:rPr lang="tr-TR" dirty="0" smtClean="0"/>
              <a:t>Kasten oluşturulmuş öğrenme grupları (biçimsel gruplar)</a:t>
            </a:r>
          </a:p>
          <a:p>
            <a:r>
              <a:rPr lang="tr-TR" dirty="0" smtClean="0"/>
              <a:t>Grup üyelerinin gereksinimlerini karşılamak üzere rastlantısal olarak oluşturulmuş biçimsel olmayan (doğal) gruplar</a:t>
            </a:r>
          </a:p>
          <a:p>
            <a:r>
              <a:rPr lang="tr-TR" dirty="0" smtClean="0"/>
              <a:t>Yasal olarak biçimsel liderlik görevinin verildiği bir grup üyesi olarak öğretmen (</a:t>
            </a:r>
            <a:r>
              <a:rPr lang="tr-TR" dirty="0" err="1" smtClean="0"/>
              <a:t>Getzels</a:t>
            </a:r>
            <a:r>
              <a:rPr lang="tr-TR" dirty="0" smtClean="0"/>
              <a:t> ve </a:t>
            </a:r>
            <a:r>
              <a:rPr lang="tr-TR" dirty="0" err="1" smtClean="0"/>
              <a:t>Thelens</a:t>
            </a:r>
            <a:r>
              <a:rPr lang="tr-TR" dirty="0" smtClean="0"/>
              <a:t>, 1960)</a:t>
            </a:r>
            <a:endParaRPr lang="tr-TR"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Grup Sürecinde Öğrenci-Öğretmen Etkileşiminin Üç  Temel Boyutu</a:t>
            </a:r>
            <a:endParaRPr lang="tr-TR" dirty="0"/>
          </a:p>
        </p:txBody>
      </p:sp>
      <p:sp>
        <p:nvSpPr>
          <p:cNvPr id="3" name="2 İçerik Yer Tutucusu"/>
          <p:cNvSpPr>
            <a:spLocks noGrp="1"/>
          </p:cNvSpPr>
          <p:nvPr>
            <p:ph idx="1"/>
          </p:nvPr>
        </p:nvSpPr>
        <p:spPr/>
        <p:txBody>
          <a:bodyPr/>
          <a:lstStyle/>
          <a:p>
            <a:r>
              <a:rPr lang="tr-TR" dirty="0" smtClean="0"/>
              <a:t>Sınıf ortamında güven duygusunun oluşturulması</a:t>
            </a:r>
          </a:p>
          <a:p>
            <a:pPr lvl="1"/>
            <a:r>
              <a:rPr lang="tr-TR" dirty="0" smtClean="0"/>
              <a:t>Onaylayıcı hava</a:t>
            </a:r>
          </a:p>
          <a:p>
            <a:pPr lvl="1"/>
            <a:r>
              <a:rPr lang="tr-TR" dirty="0" smtClean="0"/>
              <a:t>Bilgi </a:t>
            </a:r>
          </a:p>
          <a:p>
            <a:pPr lvl="1"/>
            <a:r>
              <a:rPr lang="tr-TR" dirty="0" smtClean="0"/>
              <a:t>Kararlı disiplin</a:t>
            </a:r>
          </a:p>
          <a:p>
            <a:r>
              <a:rPr lang="tr-TR" dirty="0" smtClean="0"/>
              <a:t>Kendini gerçekleştirme ortamının hazırlanması</a:t>
            </a:r>
          </a:p>
          <a:p>
            <a:r>
              <a:rPr lang="tr-TR" dirty="0" smtClean="0"/>
              <a:t>Bağlılık duygusunun oluşturulması</a:t>
            </a:r>
            <a:endParaRPr lang="tr-TR"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normAutofit fontScale="90000"/>
          </a:bodyPr>
          <a:lstStyle/>
          <a:p>
            <a:r>
              <a:rPr lang="tr-TR" sz="6000" dirty="0" smtClean="0"/>
              <a:t>2. Sınıf İçi İletişim ve Etkileşim</a:t>
            </a:r>
            <a:endParaRPr lang="tr-TR" dirty="0"/>
          </a:p>
        </p:txBody>
      </p:sp>
      <p:sp>
        <p:nvSpPr>
          <p:cNvPr id="3" name="2 Alt Başlık"/>
          <p:cNvSpPr>
            <a:spLocks noGrp="1"/>
          </p:cNvSpPr>
          <p:nvPr>
            <p:ph type="subTitle" idx="1"/>
          </p:nvPr>
        </p:nvSpPr>
        <p:spPr/>
        <p:txBody>
          <a:bodyPr/>
          <a:lstStyle/>
          <a:p>
            <a:endParaRPr lang="tr-T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Öğretmenin sınıf içi hareketi	</a:t>
            </a:r>
            <a:endParaRPr lang="tr-TR" dirty="0"/>
          </a:p>
        </p:txBody>
      </p:sp>
      <p:sp>
        <p:nvSpPr>
          <p:cNvPr id="3" name="2 İçerik Yer Tutucusu"/>
          <p:cNvSpPr>
            <a:spLocks noGrp="1"/>
          </p:cNvSpPr>
          <p:nvPr>
            <p:ph idx="1"/>
          </p:nvPr>
        </p:nvSpPr>
        <p:spPr/>
        <p:txBody>
          <a:bodyPr>
            <a:normAutofit lnSpcReduction="10000"/>
          </a:bodyPr>
          <a:lstStyle/>
          <a:p>
            <a:r>
              <a:rPr lang="tr-TR" dirty="0" smtClean="0"/>
              <a:t>Öğretmenin sınıfta bulunduğu yer öğrenciyle etkileşimde önemli rol oynamaktadır</a:t>
            </a:r>
          </a:p>
          <a:p>
            <a:r>
              <a:rPr lang="tr-TR" dirty="0" smtClean="0"/>
              <a:t>Hareket alanı</a:t>
            </a:r>
          </a:p>
          <a:p>
            <a:endParaRPr lang="tr-TR" dirty="0" smtClean="0"/>
          </a:p>
          <a:p>
            <a:pPr>
              <a:buNone/>
            </a:pPr>
            <a:r>
              <a:rPr lang="tr-TR" dirty="0" smtClean="0"/>
              <a:t>Öğrencinin Dikkatini Dağıtan Etmenler</a:t>
            </a:r>
          </a:p>
          <a:p>
            <a:r>
              <a:rPr lang="tr-TR" dirty="0" smtClean="0"/>
              <a:t>Jestler (gülümseme)</a:t>
            </a:r>
          </a:p>
          <a:p>
            <a:r>
              <a:rPr lang="tr-TR" dirty="0" smtClean="0"/>
              <a:t>Öğrenciye dokunma</a:t>
            </a:r>
          </a:p>
          <a:p>
            <a:r>
              <a:rPr lang="tr-TR" dirty="0" smtClean="0"/>
              <a:t>Ders materyali</a:t>
            </a:r>
          </a:p>
          <a:p>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20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Öğrenci dikkatinin görsel ipuçları</a:t>
            </a:r>
            <a:endParaRPr lang="tr-TR" dirty="0"/>
          </a:p>
        </p:txBody>
      </p:sp>
      <p:sp>
        <p:nvSpPr>
          <p:cNvPr id="3" name="2 İçerik Yer Tutucusu"/>
          <p:cNvSpPr>
            <a:spLocks noGrp="1"/>
          </p:cNvSpPr>
          <p:nvPr>
            <p:ph idx="1"/>
          </p:nvPr>
        </p:nvSpPr>
        <p:spPr/>
        <p:txBody>
          <a:bodyPr/>
          <a:lstStyle/>
          <a:p>
            <a:r>
              <a:rPr lang="tr-TR" dirty="0" smtClean="0"/>
              <a:t>Göz hareketi</a:t>
            </a:r>
          </a:p>
          <a:p>
            <a:r>
              <a:rPr lang="tr-TR" dirty="0" smtClean="0"/>
              <a:t>Vücut duruşu</a:t>
            </a:r>
          </a:p>
          <a:p>
            <a:r>
              <a:rPr lang="tr-TR" dirty="0" smtClean="0"/>
              <a:t>Etkin katılım</a:t>
            </a:r>
          </a:p>
          <a:p>
            <a:r>
              <a:rPr lang="tr-TR" dirty="0" smtClean="0"/>
              <a:t>İçeriğe bağlı yanıtlar</a:t>
            </a:r>
            <a:endParaRPr lang="tr-TR"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Öğrenci dikkatsizliğinin görsel ipuçları</a:t>
            </a:r>
            <a:endParaRPr lang="tr-TR" dirty="0"/>
          </a:p>
        </p:txBody>
      </p:sp>
      <p:sp>
        <p:nvSpPr>
          <p:cNvPr id="3" name="2 İçerik Yer Tutucusu"/>
          <p:cNvSpPr>
            <a:spLocks noGrp="1"/>
          </p:cNvSpPr>
          <p:nvPr>
            <p:ph idx="1"/>
          </p:nvPr>
        </p:nvSpPr>
        <p:spPr/>
        <p:txBody>
          <a:bodyPr/>
          <a:lstStyle/>
          <a:p>
            <a:r>
              <a:rPr lang="tr-TR" dirty="0" smtClean="0"/>
              <a:t>Elini başına koyma</a:t>
            </a:r>
          </a:p>
          <a:p>
            <a:r>
              <a:rPr lang="tr-TR" dirty="0" smtClean="0"/>
              <a:t>Sabit bir noktaya bakma</a:t>
            </a:r>
          </a:p>
          <a:p>
            <a:r>
              <a:rPr lang="tr-TR" dirty="0" smtClean="0"/>
              <a:t>Gelişigüzel konuşma</a:t>
            </a:r>
          </a:p>
          <a:p>
            <a:r>
              <a:rPr lang="tr-TR" dirty="0" smtClean="0"/>
              <a:t>Görülmeyen etkinlikler</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dirty="0" smtClean="0"/>
              <a:t>Öğretmen öğrencilerine olan yakınlıklarını,</a:t>
            </a:r>
          </a:p>
          <a:p>
            <a:r>
              <a:rPr lang="tr-TR" dirty="0" smtClean="0"/>
              <a:t>Daha fazla oranda olumlu cümleler kullanarak</a:t>
            </a:r>
          </a:p>
          <a:p>
            <a:r>
              <a:rPr lang="tr-TR" dirty="0" smtClean="0"/>
              <a:t>Bireysel tartışma fırsatı vererek </a:t>
            </a:r>
          </a:p>
          <a:p>
            <a:r>
              <a:rPr lang="tr-TR" dirty="0" smtClean="0"/>
              <a:t>Onlar için önemli etkinliklere katılarak </a:t>
            </a:r>
          </a:p>
          <a:p>
            <a:pPr>
              <a:buNone/>
            </a:pPr>
            <a:r>
              <a:rPr lang="tr-TR" dirty="0" smtClean="0"/>
              <a:t>gösterebilirler</a:t>
            </a:r>
            <a:endParaRPr lang="tr-TR" dirty="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p:txBody>
          <a:bodyPr/>
          <a:lstStyle/>
          <a:p>
            <a:r>
              <a:rPr lang="tr-TR" dirty="0" smtClean="0"/>
              <a:t>İletişim</a:t>
            </a:r>
            <a:endParaRPr lang="tr-TR" dirty="0"/>
          </a:p>
        </p:txBody>
      </p:sp>
      <p:sp>
        <p:nvSpPr>
          <p:cNvPr id="50178" name="2 İçerik Yer Tutucusu"/>
          <p:cNvSpPr>
            <a:spLocks noGrp="1"/>
          </p:cNvSpPr>
          <p:nvPr>
            <p:ph idx="1"/>
          </p:nvPr>
        </p:nvSpPr>
        <p:spPr/>
        <p:txBody>
          <a:bodyPr>
            <a:normAutofit fontScale="92500" lnSpcReduction="10000"/>
          </a:bodyPr>
          <a:lstStyle/>
          <a:p>
            <a:r>
              <a:rPr lang="tr-TR" dirty="0" smtClean="0"/>
              <a:t>Eğitim temelde bir iletişim etkinliğidir. </a:t>
            </a:r>
          </a:p>
          <a:p>
            <a:r>
              <a:rPr lang="tr-TR" dirty="0" smtClean="0"/>
              <a:t>Öğrenme iletişimin gerçekleşmesi sonucunda alıcının davranışında bir değişikliğin oluşmasıdır. </a:t>
            </a:r>
          </a:p>
          <a:p>
            <a:r>
              <a:rPr lang="tr-TR" dirty="0" err="1" smtClean="0"/>
              <a:t>Communicare</a:t>
            </a:r>
            <a:r>
              <a:rPr lang="tr-TR" dirty="0" smtClean="0"/>
              <a:t>               (Anlamları) ortak kılma</a:t>
            </a:r>
          </a:p>
          <a:p>
            <a:r>
              <a:rPr lang="tr-TR" dirty="0" smtClean="0"/>
              <a:t>Bu bağlamda iletişim;</a:t>
            </a:r>
          </a:p>
          <a:p>
            <a:r>
              <a:rPr lang="tr-TR" dirty="0" smtClean="0"/>
              <a:t>Kişilerarası ilişkilerde gönderilen mesajların karşılıklı olarak aynı zamanda hem alınıp verildiği hem de yorumlanıp sonuç çıkarıldığı başı sonu olmayan bir süreçtir. </a:t>
            </a:r>
          </a:p>
        </p:txBody>
      </p:sp>
      <p:cxnSp>
        <p:nvCxnSpPr>
          <p:cNvPr id="5" name="4 Düz Ok Bağlayıcısı"/>
          <p:cNvCxnSpPr/>
          <p:nvPr/>
        </p:nvCxnSpPr>
        <p:spPr>
          <a:xfrm>
            <a:off x="2987824" y="3573016"/>
            <a:ext cx="1079500" cy="1587"/>
          </a:xfrm>
          <a:prstGeom prst="straightConnector1">
            <a:avLst/>
          </a:prstGeom>
          <a:ln w="25400">
            <a:solidFill>
              <a:schemeClr val="tx2"/>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178">
                                            <p:txEl>
                                              <p:pRg st="0" end="0"/>
                                            </p:txEl>
                                          </p:spTgt>
                                        </p:tgtEl>
                                        <p:attrNameLst>
                                          <p:attrName>style.visibility</p:attrName>
                                        </p:attrNameLst>
                                      </p:cBhvr>
                                      <p:to>
                                        <p:strVal val="visible"/>
                                      </p:to>
                                    </p:set>
                                    <p:animEffect transition="in" filter="fade">
                                      <p:cBhvr>
                                        <p:cTn id="7" dur="2000"/>
                                        <p:tgtEl>
                                          <p:spTgt spid="5017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0178">
                                            <p:txEl>
                                              <p:pRg st="1" end="1"/>
                                            </p:txEl>
                                          </p:spTgt>
                                        </p:tgtEl>
                                        <p:attrNameLst>
                                          <p:attrName>style.visibility</p:attrName>
                                        </p:attrNameLst>
                                      </p:cBhvr>
                                      <p:to>
                                        <p:strVal val="visible"/>
                                      </p:to>
                                    </p:set>
                                    <p:animEffect transition="in" filter="fade">
                                      <p:cBhvr>
                                        <p:cTn id="12" dur="2000"/>
                                        <p:tgtEl>
                                          <p:spTgt spid="5017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0178">
                                            <p:txEl>
                                              <p:pRg st="2" end="2"/>
                                            </p:txEl>
                                          </p:spTgt>
                                        </p:tgtEl>
                                        <p:attrNameLst>
                                          <p:attrName>style.visibility</p:attrName>
                                        </p:attrNameLst>
                                      </p:cBhvr>
                                      <p:to>
                                        <p:strVal val="visible"/>
                                      </p:to>
                                    </p:set>
                                    <p:animEffect transition="in" filter="fade">
                                      <p:cBhvr>
                                        <p:cTn id="17" dur="2000"/>
                                        <p:tgtEl>
                                          <p:spTgt spid="5017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50178">
                                            <p:txEl>
                                              <p:pRg st="4" end="4"/>
                                            </p:txEl>
                                          </p:spTgt>
                                        </p:tgtEl>
                                        <p:attrNameLst>
                                          <p:attrName>style.visibility</p:attrName>
                                        </p:attrNameLst>
                                      </p:cBhvr>
                                      <p:to>
                                        <p:strVal val="visible"/>
                                      </p:to>
                                    </p:set>
                                    <p:anim calcmode="lin" valueType="num">
                                      <p:cBhvr additive="base">
                                        <p:cTn id="28" dur="500" fill="hold"/>
                                        <p:tgtEl>
                                          <p:spTgt spid="50178">
                                            <p:txEl>
                                              <p:pRg st="4" end="4"/>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50178">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8" grpId="0" build="p"/>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1 Başlık"/>
          <p:cNvSpPr>
            <a:spLocks noGrp="1"/>
          </p:cNvSpPr>
          <p:nvPr>
            <p:ph type="title"/>
          </p:nvPr>
        </p:nvSpPr>
        <p:spPr/>
        <p:txBody>
          <a:bodyPr/>
          <a:lstStyle/>
          <a:p>
            <a:endParaRPr lang="tr-TR" smtClean="0"/>
          </a:p>
        </p:txBody>
      </p:sp>
      <p:grpSp>
        <p:nvGrpSpPr>
          <p:cNvPr id="2" name="Group 36"/>
          <p:cNvGrpSpPr>
            <a:grpSpLocks noGrp="1"/>
          </p:cNvGrpSpPr>
          <p:nvPr/>
        </p:nvGrpSpPr>
        <p:grpSpPr bwMode="auto">
          <a:xfrm>
            <a:off x="685800" y="3360738"/>
            <a:ext cx="7772400" cy="1922462"/>
            <a:chOff x="703" y="2886"/>
            <a:chExt cx="3674" cy="866"/>
          </a:xfrm>
        </p:grpSpPr>
        <p:sp>
          <p:nvSpPr>
            <p:cNvPr id="51208" name="Oval 37"/>
            <p:cNvSpPr>
              <a:spLocks noChangeArrowheads="1"/>
            </p:cNvSpPr>
            <p:nvPr/>
          </p:nvSpPr>
          <p:spPr bwMode="auto">
            <a:xfrm>
              <a:off x="703" y="2976"/>
              <a:ext cx="635" cy="635"/>
            </a:xfrm>
            <a:prstGeom prst="ellipse">
              <a:avLst/>
            </a:prstGeom>
            <a:noFill/>
            <a:ln w="28575">
              <a:solidFill>
                <a:schemeClr val="tx1"/>
              </a:solidFill>
              <a:round/>
              <a:headEnd/>
              <a:tailEnd/>
            </a:ln>
          </p:spPr>
          <p:txBody>
            <a:bodyPr wrap="none" anchor="ctr"/>
            <a:lstStyle/>
            <a:p>
              <a:pPr algn="ctr"/>
              <a:r>
                <a:rPr lang="tr-TR" sz="1800" b="1"/>
                <a:t>Kaynak</a:t>
              </a:r>
            </a:p>
          </p:txBody>
        </p:sp>
        <p:sp>
          <p:nvSpPr>
            <p:cNvPr id="51209" name="AutoShape 38"/>
            <p:cNvSpPr>
              <a:spLocks noChangeArrowheads="1"/>
            </p:cNvSpPr>
            <p:nvPr/>
          </p:nvSpPr>
          <p:spPr bwMode="auto">
            <a:xfrm>
              <a:off x="1519" y="2886"/>
              <a:ext cx="2041" cy="862"/>
            </a:xfrm>
            <a:prstGeom prst="rightArrow">
              <a:avLst>
                <a:gd name="adj1" fmla="val 50000"/>
                <a:gd name="adj2" fmla="val 59194"/>
              </a:avLst>
            </a:prstGeom>
            <a:noFill/>
            <a:ln w="28575">
              <a:solidFill>
                <a:schemeClr val="tx1"/>
              </a:solidFill>
              <a:miter lim="800000"/>
              <a:headEnd/>
              <a:tailEnd/>
            </a:ln>
          </p:spPr>
          <p:txBody>
            <a:bodyPr wrap="none" anchor="ctr"/>
            <a:lstStyle/>
            <a:p>
              <a:endParaRPr lang="tr-TR"/>
            </a:p>
          </p:txBody>
        </p:sp>
        <p:sp>
          <p:nvSpPr>
            <p:cNvPr id="51210" name="Text Box 39"/>
            <p:cNvSpPr txBox="1">
              <a:spLocks noChangeArrowheads="1"/>
            </p:cNvSpPr>
            <p:nvPr/>
          </p:nvSpPr>
          <p:spPr bwMode="auto">
            <a:xfrm>
              <a:off x="1519" y="3125"/>
              <a:ext cx="455" cy="404"/>
            </a:xfrm>
            <a:prstGeom prst="rect">
              <a:avLst/>
            </a:prstGeom>
            <a:noFill/>
            <a:ln w="28575">
              <a:noFill/>
              <a:miter lim="800000"/>
              <a:headEnd/>
              <a:tailEnd/>
            </a:ln>
          </p:spPr>
          <p:txBody>
            <a:bodyPr wrap="none">
              <a:spAutoFit/>
            </a:bodyPr>
            <a:lstStyle/>
            <a:p>
              <a:r>
                <a:rPr lang="tr-TR" sz="1800" b="1"/>
                <a:t>Kanal</a:t>
              </a:r>
            </a:p>
            <a:p>
              <a:endParaRPr lang="tr-TR" sz="1800" b="1"/>
            </a:p>
          </p:txBody>
        </p:sp>
        <p:sp>
          <p:nvSpPr>
            <p:cNvPr id="51211" name="Text Box 40"/>
            <p:cNvSpPr txBox="1">
              <a:spLocks noChangeArrowheads="1"/>
            </p:cNvSpPr>
            <p:nvPr/>
          </p:nvSpPr>
          <p:spPr bwMode="auto">
            <a:xfrm>
              <a:off x="2459" y="3170"/>
              <a:ext cx="461" cy="231"/>
            </a:xfrm>
            <a:prstGeom prst="rect">
              <a:avLst/>
            </a:prstGeom>
            <a:noFill/>
            <a:ln w="28575">
              <a:noFill/>
              <a:miter lim="800000"/>
              <a:headEnd/>
              <a:tailEnd/>
            </a:ln>
          </p:spPr>
          <p:txBody>
            <a:bodyPr wrap="none">
              <a:spAutoFit/>
            </a:bodyPr>
            <a:lstStyle/>
            <a:p>
              <a:r>
                <a:rPr lang="tr-TR" sz="1800" b="1"/>
                <a:t>Mesaj</a:t>
              </a:r>
            </a:p>
          </p:txBody>
        </p:sp>
        <p:sp>
          <p:nvSpPr>
            <p:cNvPr id="51212" name="Text Box 41"/>
            <p:cNvSpPr txBox="1">
              <a:spLocks noChangeArrowheads="1"/>
            </p:cNvSpPr>
            <p:nvPr/>
          </p:nvSpPr>
          <p:spPr bwMode="auto">
            <a:xfrm>
              <a:off x="2018" y="3521"/>
              <a:ext cx="104" cy="231"/>
            </a:xfrm>
            <a:prstGeom prst="rect">
              <a:avLst/>
            </a:prstGeom>
            <a:noFill/>
            <a:ln w="28575">
              <a:noFill/>
              <a:miter lim="800000"/>
              <a:headEnd/>
              <a:tailEnd/>
            </a:ln>
          </p:spPr>
          <p:txBody>
            <a:bodyPr wrap="none">
              <a:spAutoFit/>
            </a:bodyPr>
            <a:lstStyle/>
            <a:p>
              <a:endParaRPr lang="tr-TR" sz="1800" b="1"/>
            </a:p>
          </p:txBody>
        </p:sp>
        <p:sp>
          <p:nvSpPr>
            <p:cNvPr id="51213" name="Oval 42"/>
            <p:cNvSpPr>
              <a:spLocks noChangeArrowheads="1"/>
            </p:cNvSpPr>
            <p:nvPr/>
          </p:nvSpPr>
          <p:spPr bwMode="auto">
            <a:xfrm>
              <a:off x="3742" y="3022"/>
              <a:ext cx="635" cy="635"/>
            </a:xfrm>
            <a:prstGeom prst="ellipse">
              <a:avLst/>
            </a:prstGeom>
            <a:noFill/>
            <a:ln w="28575">
              <a:solidFill>
                <a:schemeClr val="tx1"/>
              </a:solidFill>
              <a:round/>
              <a:headEnd/>
              <a:tailEnd/>
            </a:ln>
          </p:spPr>
          <p:txBody>
            <a:bodyPr wrap="none" anchor="ctr"/>
            <a:lstStyle/>
            <a:p>
              <a:pPr algn="ctr"/>
              <a:r>
                <a:rPr lang="tr-TR" sz="1800" b="1"/>
                <a:t>Alıcı</a:t>
              </a:r>
            </a:p>
          </p:txBody>
        </p:sp>
      </p:grpSp>
      <p:cxnSp>
        <p:nvCxnSpPr>
          <p:cNvPr id="14" name="13 Şekil"/>
          <p:cNvCxnSpPr>
            <a:stCxn id="51213" idx="0"/>
          </p:cNvCxnSpPr>
          <p:nvPr/>
        </p:nvCxnSpPr>
        <p:spPr>
          <a:xfrm rot="16200000" flipV="1">
            <a:off x="4046538" y="-77787"/>
            <a:ext cx="1025525" cy="6454775"/>
          </a:xfrm>
          <a:prstGeom prst="bentConnector2">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17 Düz Ok Bağlayıcısı"/>
          <p:cNvCxnSpPr>
            <a:endCxn id="51208" idx="0"/>
          </p:cNvCxnSpPr>
          <p:nvPr/>
        </p:nvCxnSpPr>
        <p:spPr>
          <a:xfrm rot="16200000" flipH="1">
            <a:off x="882650" y="3086101"/>
            <a:ext cx="923925" cy="254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19 Şekil"/>
          <p:cNvCxnSpPr/>
          <p:nvPr/>
        </p:nvCxnSpPr>
        <p:spPr>
          <a:xfrm rot="16200000" flipH="1">
            <a:off x="4214019" y="2131219"/>
            <a:ext cx="690563" cy="6454775"/>
          </a:xfrm>
          <a:prstGeom prst="bentConnector2">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23 Düz Ok Bağlayıcısı"/>
          <p:cNvCxnSpPr/>
          <p:nvPr/>
        </p:nvCxnSpPr>
        <p:spPr>
          <a:xfrm rot="16200000" flipV="1">
            <a:off x="7423150" y="5402263"/>
            <a:ext cx="660400" cy="254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35 Grup"/>
          <p:cNvGrpSpPr/>
          <p:nvPr/>
        </p:nvGrpSpPr>
        <p:grpSpPr>
          <a:xfrm>
            <a:off x="539552" y="404664"/>
            <a:ext cx="7848872" cy="5904656"/>
            <a:chOff x="539552" y="404664"/>
            <a:chExt cx="7848872" cy="5904656"/>
          </a:xfrm>
        </p:grpSpPr>
        <p:sp>
          <p:nvSpPr>
            <p:cNvPr id="2" name="1 Dikdörtgen"/>
            <p:cNvSpPr/>
            <p:nvPr/>
          </p:nvSpPr>
          <p:spPr>
            <a:xfrm>
              <a:off x="2051720" y="404664"/>
              <a:ext cx="4968552"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Öğrenci hakkında bilgi kaynağı</a:t>
              </a:r>
              <a:endParaRPr lang="tr-TR" dirty="0"/>
            </a:p>
          </p:txBody>
        </p:sp>
        <p:cxnSp>
          <p:nvCxnSpPr>
            <p:cNvPr id="11" name="10 Düz Ok Bağlayıcısı"/>
            <p:cNvCxnSpPr/>
            <p:nvPr/>
          </p:nvCxnSpPr>
          <p:spPr>
            <a:xfrm rot="5400000">
              <a:off x="4248361" y="944327"/>
              <a:ext cx="36083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13 Dikdörtgen"/>
            <p:cNvSpPr/>
            <p:nvPr/>
          </p:nvSpPr>
          <p:spPr>
            <a:xfrm>
              <a:off x="2339752" y="1124744"/>
              <a:ext cx="4176464"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Öğretmen beklentileri</a:t>
              </a:r>
              <a:endParaRPr lang="tr-TR" dirty="0"/>
            </a:p>
          </p:txBody>
        </p:sp>
        <p:sp>
          <p:nvSpPr>
            <p:cNvPr id="15" name="14 Dikdörtgen"/>
            <p:cNvSpPr/>
            <p:nvPr/>
          </p:nvSpPr>
          <p:spPr>
            <a:xfrm>
              <a:off x="2051720" y="1916832"/>
              <a:ext cx="4968552"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Öğretmen davranışları</a:t>
              </a:r>
              <a:endParaRPr lang="tr-TR" dirty="0"/>
            </a:p>
          </p:txBody>
        </p:sp>
        <p:cxnSp>
          <p:nvCxnSpPr>
            <p:cNvPr id="16" name="15 Düz Ok Bağlayıcısı"/>
            <p:cNvCxnSpPr/>
            <p:nvPr/>
          </p:nvCxnSpPr>
          <p:spPr>
            <a:xfrm rot="5400000">
              <a:off x="4248361" y="1735621"/>
              <a:ext cx="36083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16 Düz Ok Bağlayıcısı"/>
            <p:cNvCxnSpPr/>
            <p:nvPr/>
          </p:nvCxnSpPr>
          <p:spPr>
            <a:xfrm rot="5400000">
              <a:off x="4248361" y="2455701"/>
              <a:ext cx="36083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18 Düz Bağlayıcı"/>
            <p:cNvCxnSpPr/>
            <p:nvPr/>
          </p:nvCxnSpPr>
          <p:spPr>
            <a:xfrm>
              <a:off x="1475656" y="2708920"/>
              <a:ext cx="6192688" cy="0"/>
            </a:xfrm>
            <a:prstGeom prst="line">
              <a:avLst/>
            </a:prstGeom>
          </p:spPr>
          <p:style>
            <a:lnRef idx="1">
              <a:schemeClr val="accent1"/>
            </a:lnRef>
            <a:fillRef idx="0">
              <a:schemeClr val="accent1"/>
            </a:fillRef>
            <a:effectRef idx="0">
              <a:schemeClr val="accent1"/>
            </a:effectRef>
            <a:fontRef idx="minor">
              <a:schemeClr val="tx1"/>
            </a:fontRef>
          </p:style>
        </p:cxnSp>
        <p:sp>
          <p:nvSpPr>
            <p:cNvPr id="20" name="19 Dikdörtgen"/>
            <p:cNvSpPr/>
            <p:nvPr/>
          </p:nvSpPr>
          <p:spPr>
            <a:xfrm>
              <a:off x="539552" y="3140968"/>
              <a:ext cx="1224136"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Gruplama</a:t>
              </a:r>
              <a:endParaRPr lang="tr-TR" dirty="0"/>
            </a:p>
          </p:txBody>
        </p:sp>
        <p:sp>
          <p:nvSpPr>
            <p:cNvPr id="21" name="20 Dikdörtgen"/>
            <p:cNvSpPr/>
            <p:nvPr/>
          </p:nvSpPr>
          <p:spPr>
            <a:xfrm>
              <a:off x="2123728" y="3068960"/>
              <a:ext cx="1224136"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Soru Sorma Biçimi</a:t>
              </a:r>
              <a:endParaRPr lang="tr-TR" dirty="0"/>
            </a:p>
          </p:txBody>
        </p:sp>
        <p:sp>
          <p:nvSpPr>
            <p:cNvPr id="22" name="21 Dikdörtgen"/>
            <p:cNvSpPr/>
            <p:nvPr/>
          </p:nvSpPr>
          <p:spPr>
            <a:xfrm>
              <a:off x="3851920" y="3068960"/>
              <a:ext cx="1224136"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Öğretimin Niteliği</a:t>
              </a:r>
              <a:endParaRPr lang="tr-TR" dirty="0"/>
            </a:p>
          </p:txBody>
        </p:sp>
        <p:sp>
          <p:nvSpPr>
            <p:cNvPr id="23" name="22 Dikdörtgen"/>
            <p:cNvSpPr/>
            <p:nvPr/>
          </p:nvSpPr>
          <p:spPr>
            <a:xfrm>
              <a:off x="5508104" y="3068960"/>
              <a:ext cx="1224136"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err="1" smtClean="0"/>
                <a:t>Pekiştireç</a:t>
              </a:r>
              <a:r>
                <a:rPr lang="tr-TR" dirty="0" smtClean="0"/>
                <a:t> ve dönüt</a:t>
              </a:r>
              <a:endParaRPr lang="tr-TR" dirty="0"/>
            </a:p>
          </p:txBody>
        </p:sp>
        <p:sp>
          <p:nvSpPr>
            <p:cNvPr id="24" name="23 Dikdörtgen"/>
            <p:cNvSpPr/>
            <p:nvPr/>
          </p:nvSpPr>
          <p:spPr>
            <a:xfrm>
              <a:off x="7092280" y="3212976"/>
              <a:ext cx="1296144"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Farklı Etkinlikler</a:t>
              </a:r>
              <a:endParaRPr lang="tr-TR" dirty="0"/>
            </a:p>
          </p:txBody>
        </p:sp>
        <p:cxnSp>
          <p:nvCxnSpPr>
            <p:cNvPr id="25" name="24 Düz Ok Bağlayıcısı"/>
            <p:cNvCxnSpPr/>
            <p:nvPr/>
          </p:nvCxnSpPr>
          <p:spPr>
            <a:xfrm rot="5400000">
              <a:off x="2520169" y="2888543"/>
              <a:ext cx="36083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25 Düz Ok Bağlayıcısı"/>
            <p:cNvCxnSpPr/>
            <p:nvPr/>
          </p:nvCxnSpPr>
          <p:spPr>
            <a:xfrm rot="5400000">
              <a:off x="1296033" y="2888543"/>
              <a:ext cx="36083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26 Düz Ok Bağlayıcısı"/>
            <p:cNvCxnSpPr/>
            <p:nvPr/>
          </p:nvCxnSpPr>
          <p:spPr>
            <a:xfrm rot="5400000">
              <a:off x="4248361" y="2888543"/>
              <a:ext cx="36083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27 Düz Ok Bağlayıcısı"/>
            <p:cNvCxnSpPr/>
            <p:nvPr/>
          </p:nvCxnSpPr>
          <p:spPr>
            <a:xfrm rot="5400000">
              <a:off x="5902957" y="2888543"/>
              <a:ext cx="36083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28 Düz Ok Bağlayıcısı"/>
            <p:cNvCxnSpPr/>
            <p:nvPr/>
          </p:nvCxnSpPr>
          <p:spPr>
            <a:xfrm rot="5400000">
              <a:off x="7487133" y="2888543"/>
              <a:ext cx="36083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29 Düz Ok Bağlayıcısı"/>
            <p:cNvCxnSpPr/>
            <p:nvPr/>
          </p:nvCxnSpPr>
          <p:spPr>
            <a:xfrm rot="5400000">
              <a:off x="4248361" y="3967869"/>
              <a:ext cx="36083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1" name="30 Dikdörtgen"/>
            <p:cNvSpPr/>
            <p:nvPr/>
          </p:nvSpPr>
          <p:spPr>
            <a:xfrm>
              <a:off x="1979712" y="4149080"/>
              <a:ext cx="4968552"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Öğrencilerin kendilerini değerlendirmek için kaynak</a:t>
              </a:r>
              <a:endParaRPr lang="tr-TR" dirty="0"/>
            </a:p>
          </p:txBody>
        </p:sp>
        <p:sp>
          <p:nvSpPr>
            <p:cNvPr id="32" name="31 Dikdörtgen"/>
            <p:cNvSpPr/>
            <p:nvPr/>
          </p:nvSpPr>
          <p:spPr>
            <a:xfrm>
              <a:off x="1979712" y="5157192"/>
              <a:ext cx="4968552"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Öğrencilerin kendilerini değerlendirmesi</a:t>
              </a:r>
              <a:endParaRPr lang="tr-TR" dirty="0"/>
            </a:p>
          </p:txBody>
        </p:sp>
        <p:sp>
          <p:nvSpPr>
            <p:cNvPr id="33" name="32 Dikdörtgen"/>
            <p:cNvSpPr/>
            <p:nvPr/>
          </p:nvSpPr>
          <p:spPr>
            <a:xfrm>
              <a:off x="1979712" y="5949280"/>
              <a:ext cx="4968552"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ÖĞRENCİ DAVRANIŞI</a:t>
              </a:r>
              <a:endParaRPr lang="tr-TR" dirty="0"/>
            </a:p>
          </p:txBody>
        </p:sp>
        <p:cxnSp>
          <p:nvCxnSpPr>
            <p:cNvPr id="34" name="33 Düz Ok Bağlayıcısı"/>
            <p:cNvCxnSpPr/>
            <p:nvPr/>
          </p:nvCxnSpPr>
          <p:spPr>
            <a:xfrm rot="5400000">
              <a:off x="4176353" y="5696855"/>
              <a:ext cx="36083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34 Düz Ok Bağlayıcısı"/>
            <p:cNvCxnSpPr/>
            <p:nvPr/>
          </p:nvCxnSpPr>
          <p:spPr>
            <a:xfrm rot="5400000">
              <a:off x="4176353" y="4976775"/>
              <a:ext cx="36083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Sınıfta Olumlu Etkileşim Ortamının Oluşturulması</a:t>
            </a:r>
            <a:endParaRPr lang="tr-TR" dirty="0"/>
          </a:p>
        </p:txBody>
      </p:sp>
      <p:graphicFrame>
        <p:nvGraphicFramePr>
          <p:cNvPr id="1026" name="Object 2"/>
          <p:cNvGraphicFramePr>
            <a:graphicFrameLocks noGrp="1" noChangeAspect="1"/>
          </p:cNvGraphicFramePr>
          <p:nvPr>
            <p:ph idx="1"/>
          </p:nvPr>
        </p:nvGraphicFramePr>
        <p:xfrm>
          <a:off x="1204913" y="1844675"/>
          <a:ext cx="6588125" cy="4479925"/>
        </p:xfrm>
        <a:graphic>
          <a:graphicData uri="http://schemas.openxmlformats.org/presentationml/2006/ole">
            <mc:AlternateContent xmlns:mc="http://schemas.openxmlformats.org/markup-compatibility/2006">
              <mc:Choice xmlns:v="urn:schemas-microsoft-com:vml" Requires="v">
                <p:oleObj spid="_x0000_s318467" name="Bit Eşlem Resmi" r:id="rId4" imgW="6752381" imgH="4590476" progId="PBrush">
                  <p:embed/>
                </p:oleObj>
              </mc:Choice>
              <mc:Fallback>
                <p:oleObj name="Bit Eşlem Resmi" r:id="rId4" imgW="6752381" imgH="4590476" progId="PBrush">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4913" y="1844675"/>
                        <a:ext cx="6588125" cy="447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Sınıfta Olumlu Etkileşim Ortamının Oluşturulması</a:t>
            </a:r>
            <a:endParaRPr lang="tr-TR" dirty="0"/>
          </a:p>
        </p:txBody>
      </p:sp>
      <p:sp>
        <p:nvSpPr>
          <p:cNvPr id="3" name="2 İçerik Yer Tutucusu"/>
          <p:cNvSpPr>
            <a:spLocks noGrp="1"/>
          </p:cNvSpPr>
          <p:nvPr>
            <p:ph idx="1"/>
          </p:nvPr>
        </p:nvSpPr>
        <p:spPr/>
        <p:txBody>
          <a:bodyPr>
            <a:normAutofit fontScale="92500" lnSpcReduction="20000"/>
          </a:bodyPr>
          <a:lstStyle/>
          <a:p>
            <a:r>
              <a:rPr lang="tr-TR" dirty="0" smtClean="0"/>
              <a:t>Sınıf mevcudu (Küçük Sınıf ile büyük sınıf arasındaki farklar nasıldır; Öğrenci-öğrenci, Öğrenci-Öğretmen açısından)</a:t>
            </a:r>
          </a:p>
          <a:p>
            <a:r>
              <a:rPr lang="tr-TR" dirty="0" smtClean="0"/>
              <a:t>Olumlu </a:t>
            </a:r>
            <a:r>
              <a:rPr lang="tr-TR" dirty="0" err="1" smtClean="0"/>
              <a:t>pekiştireç</a:t>
            </a:r>
            <a:r>
              <a:rPr lang="tr-TR" dirty="0" smtClean="0"/>
              <a:t> tercih edilmeli</a:t>
            </a:r>
          </a:p>
          <a:p>
            <a:r>
              <a:rPr lang="tr-TR" dirty="0" smtClean="0"/>
              <a:t>Sınıf içinde rekabet değil dayanışma ortamı oluşturulmalı </a:t>
            </a:r>
          </a:p>
          <a:p>
            <a:r>
              <a:rPr lang="tr-TR" dirty="0" smtClean="0"/>
              <a:t>Öğretmen,</a:t>
            </a:r>
          </a:p>
          <a:p>
            <a:r>
              <a:rPr lang="tr-TR" dirty="0" smtClean="0"/>
              <a:t>Saygı göstermeli</a:t>
            </a:r>
          </a:p>
          <a:p>
            <a:r>
              <a:rPr lang="tr-TR" dirty="0" smtClean="0"/>
              <a:t>Empati kurmalı               Etkili öğrenme ortamı için</a:t>
            </a:r>
          </a:p>
          <a:p>
            <a:r>
              <a:rPr lang="tr-TR" dirty="0" smtClean="0"/>
              <a:t>İçten olmalı </a:t>
            </a:r>
            <a:endParaRPr lang="tr-TR" dirty="0"/>
          </a:p>
        </p:txBody>
      </p:sp>
      <p:sp>
        <p:nvSpPr>
          <p:cNvPr id="4" name="3 Sağ Ayraç"/>
          <p:cNvSpPr/>
          <p:nvPr/>
        </p:nvSpPr>
        <p:spPr>
          <a:xfrm>
            <a:off x="3347864" y="4653136"/>
            <a:ext cx="576064" cy="144016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additive="base">
                                        <p:cTn id="42" dur="500" fill="hold"/>
                                        <p:tgtEl>
                                          <p:spTgt spid="4"/>
                                        </p:tgtEl>
                                        <p:attrNameLst>
                                          <p:attrName>ppt_x</p:attrName>
                                        </p:attrNameLst>
                                      </p:cBhvr>
                                      <p:tavLst>
                                        <p:tav tm="0">
                                          <p:val>
                                            <p:strVal val="#ppt_x"/>
                                          </p:val>
                                        </p:tav>
                                        <p:tav tm="100000">
                                          <p:val>
                                            <p:strVal val="#ppt_x"/>
                                          </p:val>
                                        </p:tav>
                                      </p:tavLst>
                                    </p:anim>
                                    <p:anim calcmode="lin" valueType="num">
                                      <p:cBhvr additive="base">
                                        <p:cTn id="4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ChangeArrowheads="1"/>
          </p:cNvSpPr>
          <p:nvPr>
            <p:ph type="title"/>
          </p:nvPr>
        </p:nvSpPr>
        <p:spPr/>
        <p:txBody>
          <a:bodyPr/>
          <a:lstStyle/>
          <a:p>
            <a:r>
              <a:rPr lang="tr-TR"/>
              <a:t>Etkili İletişim</a:t>
            </a:r>
          </a:p>
        </p:txBody>
      </p:sp>
      <p:sp>
        <p:nvSpPr>
          <p:cNvPr id="286723" name="Rectangle 3"/>
          <p:cNvSpPr>
            <a:spLocks noGrp="1" noChangeArrowheads="1"/>
          </p:cNvSpPr>
          <p:nvPr>
            <p:ph idx="1"/>
          </p:nvPr>
        </p:nvSpPr>
        <p:spPr/>
        <p:txBody>
          <a:bodyPr>
            <a:normAutofit lnSpcReduction="10000"/>
          </a:bodyPr>
          <a:lstStyle/>
          <a:p>
            <a:pPr>
              <a:lnSpc>
                <a:spcPct val="90000"/>
              </a:lnSpc>
              <a:buFont typeface="Wingdings" pitchFamily="2" charset="2"/>
              <a:buNone/>
            </a:pPr>
            <a:r>
              <a:rPr lang="tr-TR" dirty="0"/>
              <a:t>Etkili bir öğretim için öğretmenin iletişim becerilerine sahip olması gerekir;</a:t>
            </a:r>
          </a:p>
          <a:p>
            <a:pPr>
              <a:lnSpc>
                <a:spcPct val="90000"/>
              </a:lnSpc>
              <a:buFont typeface="Wingdings" pitchFamily="2" charset="2"/>
              <a:buNone/>
            </a:pPr>
            <a:endParaRPr lang="tr-TR" dirty="0"/>
          </a:p>
          <a:p>
            <a:pPr>
              <a:lnSpc>
                <a:spcPct val="90000"/>
              </a:lnSpc>
            </a:pPr>
            <a:r>
              <a:rPr lang="tr-TR" dirty="0"/>
              <a:t>Etkili ve uygun konuşma</a:t>
            </a:r>
          </a:p>
          <a:p>
            <a:pPr>
              <a:lnSpc>
                <a:spcPct val="90000"/>
              </a:lnSpc>
            </a:pPr>
            <a:r>
              <a:rPr lang="tr-TR" dirty="0"/>
              <a:t>Etkin dinleme</a:t>
            </a:r>
          </a:p>
          <a:p>
            <a:pPr>
              <a:lnSpc>
                <a:spcPct val="90000"/>
              </a:lnSpc>
            </a:pPr>
            <a:r>
              <a:rPr lang="tr-TR" dirty="0"/>
              <a:t>Övgü ve </a:t>
            </a:r>
            <a:r>
              <a:rPr lang="tr-TR" dirty="0" err="1"/>
              <a:t>teşviği</a:t>
            </a:r>
            <a:r>
              <a:rPr lang="tr-TR" dirty="0"/>
              <a:t> kullanabilme</a:t>
            </a:r>
          </a:p>
          <a:p>
            <a:pPr>
              <a:lnSpc>
                <a:spcPct val="90000"/>
              </a:lnSpc>
            </a:pPr>
            <a:r>
              <a:rPr lang="tr-TR" dirty="0"/>
              <a:t>İletişim engellerini ortadan kaldırma</a:t>
            </a:r>
          </a:p>
          <a:p>
            <a:pPr>
              <a:lnSpc>
                <a:spcPct val="90000"/>
              </a:lnSpc>
            </a:pPr>
            <a:r>
              <a:rPr lang="tr-TR" dirty="0"/>
              <a:t>Uygun tepki verme</a:t>
            </a:r>
          </a:p>
          <a:p>
            <a:pPr>
              <a:lnSpc>
                <a:spcPct val="90000"/>
              </a:lnSpc>
            </a:pPr>
            <a:r>
              <a:rPr lang="tr-TR" dirty="0"/>
              <a:t>Ben dilini kullanma</a:t>
            </a:r>
          </a:p>
        </p:txBody>
      </p:sp>
      <p:sp>
        <p:nvSpPr>
          <p:cNvPr id="5" name="5 Slayt Numarası Yer Tutucusu"/>
          <p:cNvSpPr>
            <a:spLocks noGrp="1"/>
          </p:cNvSpPr>
          <p:nvPr>
            <p:ph type="sldNum" sz="quarter" idx="12"/>
          </p:nvPr>
        </p:nvSpPr>
        <p:spPr/>
        <p:txBody>
          <a:bodyPr/>
          <a:lstStyle/>
          <a:p>
            <a:fld id="{538BE93C-A395-461B-B854-5025C98DC72E}" type="slidenum">
              <a:rPr lang="tr-TR"/>
              <a:pPr/>
              <a:t>135</a:t>
            </a:fld>
            <a:endParaRPr lang="tr-T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Başlık"/>
          <p:cNvSpPr>
            <a:spLocks noGrp="1"/>
          </p:cNvSpPr>
          <p:nvPr>
            <p:ph type="title"/>
          </p:nvPr>
        </p:nvSpPr>
        <p:spPr/>
        <p:txBody>
          <a:bodyPr/>
          <a:lstStyle/>
          <a:p>
            <a:r>
              <a:rPr lang="tr-TR" smtClean="0"/>
              <a:t>İletişim Türleri</a:t>
            </a:r>
          </a:p>
        </p:txBody>
      </p:sp>
      <p:sp>
        <p:nvSpPr>
          <p:cNvPr id="52227" name="2 İçerik Yer Tutucusu"/>
          <p:cNvSpPr>
            <a:spLocks noGrp="1"/>
          </p:cNvSpPr>
          <p:nvPr>
            <p:ph idx="1"/>
          </p:nvPr>
        </p:nvSpPr>
        <p:spPr/>
        <p:txBody>
          <a:bodyPr/>
          <a:lstStyle/>
          <a:p>
            <a:r>
              <a:rPr lang="tr-TR" dirty="0" smtClean="0"/>
              <a:t>Sözlü iletişim</a:t>
            </a:r>
          </a:p>
          <a:p>
            <a:pPr lvl="1"/>
            <a:r>
              <a:rPr lang="tr-TR" dirty="0" smtClean="0"/>
              <a:t>Konuşma</a:t>
            </a:r>
          </a:p>
          <a:p>
            <a:pPr lvl="1"/>
            <a:r>
              <a:rPr lang="tr-TR" dirty="0" smtClean="0"/>
              <a:t>Dinleme</a:t>
            </a:r>
          </a:p>
          <a:p>
            <a:r>
              <a:rPr lang="tr-TR" dirty="0" smtClean="0"/>
              <a:t>Yazılı İletişim</a:t>
            </a:r>
          </a:p>
          <a:p>
            <a:r>
              <a:rPr lang="tr-TR" dirty="0" smtClean="0"/>
              <a:t>Sözsüz İletişim</a:t>
            </a: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Sözlü iletişim</a:t>
            </a:r>
            <a:endParaRPr lang="tr-TR" dirty="0"/>
          </a:p>
        </p:txBody>
      </p:sp>
      <p:sp>
        <p:nvSpPr>
          <p:cNvPr id="3" name="2 İçerik Yer Tutucusu"/>
          <p:cNvSpPr>
            <a:spLocks noGrp="1"/>
          </p:cNvSpPr>
          <p:nvPr>
            <p:ph idx="1"/>
          </p:nvPr>
        </p:nvSpPr>
        <p:spPr/>
        <p:txBody>
          <a:bodyPr>
            <a:normAutofit fontScale="70000" lnSpcReduction="20000"/>
          </a:bodyPr>
          <a:lstStyle/>
          <a:p>
            <a:r>
              <a:rPr lang="tr-TR" dirty="0" smtClean="0"/>
              <a:t>Konuşma en önemli parçasıdır.</a:t>
            </a:r>
          </a:p>
          <a:p>
            <a:r>
              <a:rPr lang="tr-TR" dirty="0" smtClean="0"/>
              <a:t>Ses, tüm öğrencilerin duyacağı kadar yüksek, gerekli yerlerde vurgulu olmalıdır. Öğrencilerin kelime dağarcığındaki sözcükler kullanılmalıdır. </a:t>
            </a:r>
          </a:p>
          <a:p>
            <a:pPr>
              <a:buNone/>
            </a:pPr>
            <a:r>
              <a:rPr lang="tr-TR" dirty="0" smtClean="0"/>
              <a:t>İyi bir konuşmacı olarak öğretmen;</a:t>
            </a:r>
          </a:p>
          <a:p>
            <a:r>
              <a:rPr lang="tr-TR" dirty="0" smtClean="0"/>
              <a:t>Tanımlamalara, örnekler açıklamalara, karşılaştırmalara, kanıtlara yer vermeli</a:t>
            </a:r>
          </a:p>
          <a:p>
            <a:r>
              <a:rPr lang="tr-TR" dirty="0" smtClean="0"/>
              <a:t>Koşullara göre konuşma hızını ayarlamalı</a:t>
            </a:r>
          </a:p>
          <a:p>
            <a:r>
              <a:rPr lang="tr-TR" dirty="0" smtClean="0"/>
              <a:t>Hitap ettiği kişileri iyi tanımalı</a:t>
            </a:r>
          </a:p>
          <a:p>
            <a:r>
              <a:rPr lang="tr-TR" dirty="0" smtClean="0"/>
              <a:t>Konuşmasında dinleyicilerinin bireysel özelliklerini göz önünde bulundurmalı</a:t>
            </a:r>
          </a:p>
          <a:p>
            <a:r>
              <a:rPr lang="tr-TR" dirty="0" smtClean="0"/>
              <a:t>Öğrencilerin tepkilerini bekler ve gelen tepkileri saygıyla karşılar</a:t>
            </a:r>
          </a:p>
          <a:p>
            <a:pPr>
              <a:buNone/>
            </a:pPr>
            <a:endParaRPr lang="tr-TR" dirty="0"/>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4"/>
          <p:cNvSpPr>
            <a:spLocks noChangeArrowheads="1"/>
          </p:cNvSpPr>
          <p:nvPr/>
        </p:nvSpPr>
        <p:spPr bwMode="auto">
          <a:xfrm>
            <a:off x="609600" y="1124744"/>
            <a:ext cx="8077200" cy="4742656"/>
          </a:xfrm>
          <a:prstGeom prst="rect">
            <a:avLst/>
          </a:prstGeom>
          <a:noFill/>
          <a:ln w="9525">
            <a:noFill/>
            <a:miter lim="800000"/>
            <a:headEnd/>
            <a:tailEnd/>
          </a:ln>
        </p:spPr>
        <p:txBody>
          <a:bodyPr lIns="92075" tIns="46038" rIns="92075" bIns="46038"/>
          <a:lstStyle/>
          <a:p>
            <a:pPr marL="342900" indent="-342900">
              <a:spcBef>
                <a:spcPct val="20000"/>
              </a:spcBef>
              <a:buFontTx/>
              <a:buChar char="•"/>
            </a:pPr>
            <a:r>
              <a:rPr lang="tr-TR" sz="2800" dirty="0"/>
              <a:t>Dinle, dinle, dinle...</a:t>
            </a:r>
            <a:endParaRPr lang="en-US" sz="2800" dirty="0"/>
          </a:p>
          <a:p>
            <a:pPr marL="342900" indent="-342900">
              <a:spcBef>
                <a:spcPct val="20000"/>
              </a:spcBef>
              <a:buFontTx/>
              <a:buChar char="•"/>
            </a:pPr>
            <a:r>
              <a:rPr lang="tr-TR" sz="2800" dirty="0"/>
              <a:t>Öğrencilere isimleriyle hitap et</a:t>
            </a:r>
            <a:r>
              <a:rPr lang="en-US" sz="2800" dirty="0"/>
              <a:t>.</a:t>
            </a:r>
          </a:p>
          <a:p>
            <a:pPr marL="342900" indent="-342900">
              <a:spcBef>
                <a:spcPct val="20000"/>
              </a:spcBef>
              <a:buFontTx/>
              <a:buChar char="•"/>
            </a:pPr>
            <a:r>
              <a:rPr lang="en-US" sz="2800" dirty="0"/>
              <a:t>“</a:t>
            </a:r>
            <a:r>
              <a:rPr lang="tr-TR" sz="2800" dirty="0"/>
              <a:t>Lütfen</a:t>
            </a:r>
            <a:r>
              <a:rPr lang="en-US" sz="2800" dirty="0"/>
              <a:t>” </a:t>
            </a:r>
            <a:r>
              <a:rPr lang="tr-TR" sz="2800" dirty="0"/>
              <a:t>ve</a:t>
            </a:r>
            <a:r>
              <a:rPr lang="en-US" sz="2800" dirty="0"/>
              <a:t> “T</a:t>
            </a:r>
            <a:r>
              <a:rPr lang="tr-TR" sz="2800" dirty="0" err="1"/>
              <a:t>eşekkür</a:t>
            </a:r>
            <a:r>
              <a:rPr lang="tr-TR" sz="2800" dirty="0"/>
              <a:t> </a:t>
            </a:r>
            <a:r>
              <a:rPr lang="tr-TR" sz="2800" dirty="0" smtClean="0"/>
              <a:t>ederim</a:t>
            </a:r>
            <a:r>
              <a:rPr lang="en-US" sz="2800" dirty="0" smtClean="0"/>
              <a:t>”</a:t>
            </a:r>
            <a:r>
              <a:rPr lang="tr-TR" sz="2800" dirty="0" smtClean="0"/>
              <a:t> </a:t>
            </a:r>
            <a:r>
              <a:rPr lang="tr-TR" sz="2800" dirty="0"/>
              <a:t>sözlerini sık kullan</a:t>
            </a:r>
            <a:r>
              <a:rPr lang="tr-TR" sz="2800" dirty="0" smtClean="0"/>
              <a:t>.</a:t>
            </a:r>
          </a:p>
          <a:p>
            <a:pPr marL="342900" indent="-342900">
              <a:spcBef>
                <a:spcPct val="20000"/>
              </a:spcBef>
              <a:buFontTx/>
              <a:buChar char="•"/>
            </a:pPr>
            <a:endParaRPr lang="tr-TR" sz="2800" dirty="0" smtClean="0"/>
          </a:p>
          <a:p>
            <a:pPr marL="342900" indent="-342900">
              <a:spcBef>
                <a:spcPct val="20000"/>
              </a:spcBef>
              <a:buFontTx/>
              <a:buChar char="•"/>
            </a:pPr>
            <a:endParaRPr lang="en-US" sz="2800" dirty="0"/>
          </a:p>
          <a:p>
            <a:pPr marL="342900" indent="-342900">
              <a:spcBef>
                <a:spcPct val="20000"/>
              </a:spcBef>
            </a:pPr>
            <a:endParaRPr 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35844">
                                            <p:txEl>
                                              <p:pRg st="0" end="0"/>
                                            </p:txEl>
                                          </p:spTgt>
                                        </p:tgtEl>
                                        <p:attrNameLst>
                                          <p:attrName>style.visibility</p:attrName>
                                        </p:attrNameLst>
                                      </p:cBhvr>
                                      <p:to>
                                        <p:strVal val="visible"/>
                                      </p:to>
                                    </p:set>
                                    <p:anim calcmode="lin" valueType="num">
                                      <p:cBhvr>
                                        <p:cTn id="7" dur="1000" fill="hold"/>
                                        <p:tgtEl>
                                          <p:spTgt spid="3584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5844">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5844">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5844">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35844">
                                            <p:txEl>
                                              <p:pRg st="1" end="1"/>
                                            </p:txEl>
                                          </p:spTgt>
                                        </p:tgtEl>
                                        <p:attrNameLst>
                                          <p:attrName>style.visibility</p:attrName>
                                        </p:attrNameLst>
                                      </p:cBhvr>
                                      <p:to>
                                        <p:strVal val="visible"/>
                                      </p:to>
                                    </p:set>
                                    <p:anim calcmode="lin" valueType="num">
                                      <p:cBhvr>
                                        <p:cTn id="15" dur="1000" fill="hold"/>
                                        <p:tgtEl>
                                          <p:spTgt spid="35844">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5844">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5844">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5844">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35844">
                                            <p:txEl>
                                              <p:pRg st="2" end="2"/>
                                            </p:txEl>
                                          </p:spTgt>
                                        </p:tgtEl>
                                        <p:attrNameLst>
                                          <p:attrName>style.visibility</p:attrName>
                                        </p:attrNameLst>
                                      </p:cBhvr>
                                      <p:to>
                                        <p:strVal val="visible"/>
                                      </p:to>
                                    </p:set>
                                    <p:anim calcmode="lin" valueType="num">
                                      <p:cBhvr>
                                        <p:cTn id="23" dur="1000" fill="hold"/>
                                        <p:tgtEl>
                                          <p:spTgt spid="35844">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5844">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5844">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5844">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build="p" autoUpdateAnimBg="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p:cNvSpPr>
            <a:spLocks noGrp="1" noChangeArrowheads="1"/>
          </p:cNvSpPr>
          <p:nvPr>
            <p:ph type="title"/>
          </p:nvPr>
        </p:nvSpPr>
        <p:spPr/>
        <p:txBody>
          <a:bodyPr/>
          <a:lstStyle/>
          <a:p>
            <a:r>
              <a:rPr lang="tr-TR"/>
              <a:t>Sen Dili</a:t>
            </a:r>
          </a:p>
        </p:txBody>
      </p:sp>
      <p:sp>
        <p:nvSpPr>
          <p:cNvPr id="294915" name="Rectangle 3"/>
          <p:cNvSpPr>
            <a:spLocks noGrp="1" noChangeArrowheads="1"/>
          </p:cNvSpPr>
          <p:nvPr>
            <p:ph idx="1"/>
          </p:nvPr>
        </p:nvSpPr>
        <p:spPr/>
        <p:txBody>
          <a:bodyPr>
            <a:normAutofit fontScale="92500" lnSpcReduction="10000"/>
          </a:bodyPr>
          <a:lstStyle/>
          <a:p>
            <a:pPr>
              <a:lnSpc>
                <a:spcPct val="80000"/>
              </a:lnSpc>
            </a:pPr>
            <a:r>
              <a:rPr lang="tr-TR"/>
              <a:t>"Sen" dili suçlama içerir ve karşımızdaki kişi doğal bir savunmaya geçer. Dolayısıyla sonuç anlaşılamama, tartışma, kavgaya kadar gidebilir. İletişim engellerinin çoğu ağır “Sen- dili” yüklüdür:</a:t>
            </a:r>
            <a:br>
              <a:rPr lang="tr-TR"/>
            </a:br>
            <a:r>
              <a:rPr lang="tr-TR"/>
              <a:t>   “Yapma şunu”</a:t>
            </a:r>
            <a:br>
              <a:rPr lang="tr-TR"/>
            </a:br>
            <a:r>
              <a:rPr lang="tr-TR"/>
              <a:t>   “Neden böyle yapmıyorsun?”</a:t>
            </a:r>
            <a:br>
              <a:rPr lang="tr-TR"/>
            </a:br>
            <a:r>
              <a:rPr lang="tr-TR"/>
              <a:t>   “Bunu yapmamalısın”</a:t>
            </a:r>
            <a:br>
              <a:rPr lang="tr-TR"/>
            </a:br>
            <a:r>
              <a:rPr lang="tr-TR"/>
              <a:t>   “Kötüsün”</a:t>
            </a:r>
            <a:br>
              <a:rPr lang="tr-TR"/>
            </a:br>
            <a:r>
              <a:rPr lang="tr-TR"/>
              <a:t>   “Çocuk gibi davranıyorsun”</a:t>
            </a:r>
            <a:br>
              <a:rPr lang="tr-TR"/>
            </a:br>
            <a:r>
              <a:rPr lang="tr-TR"/>
              <a:t>   “Dikkat çekmek istiyorsun”</a:t>
            </a:r>
            <a:br>
              <a:rPr lang="tr-TR"/>
            </a:br>
            <a:r>
              <a:rPr lang="tr-TR"/>
              <a:t>   “Neden uslu durmuyorsun?”</a:t>
            </a:r>
            <a:br>
              <a:rPr lang="tr-TR"/>
            </a:br>
            <a:endParaRPr lang="tr-TR"/>
          </a:p>
        </p:txBody>
      </p:sp>
      <p:sp>
        <p:nvSpPr>
          <p:cNvPr id="5" name="5 Slayt Numarası Yer Tutucusu"/>
          <p:cNvSpPr>
            <a:spLocks noGrp="1"/>
          </p:cNvSpPr>
          <p:nvPr>
            <p:ph type="sldNum" sz="quarter" idx="12"/>
          </p:nvPr>
        </p:nvSpPr>
        <p:spPr/>
        <p:txBody>
          <a:bodyPr/>
          <a:lstStyle/>
          <a:p>
            <a:fld id="{AA2BBFDE-0884-4AE3-ACF1-A4FEE849C1A3}" type="slidenum">
              <a:rPr lang="tr-TR"/>
              <a:pPr/>
              <a:t>139</a:t>
            </a:fld>
            <a:endParaRPr lang="tr-T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a:xfrm>
            <a:off x="457200" y="704088"/>
            <a:ext cx="8229600" cy="708688"/>
          </a:xfrm>
        </p:spPr>
        <p:txBody>
          <a:bodyPr>
            <a:normAutofit fontScale="90000"/>
          </a:bodyPr>
          <a:lstStyle/>
          <a:p>
            <a:r>
              <a:rPr lang="tr-TR" dirty="0"/>
              <a:t>İletişim Engelleri</a:t>
            </a:r>
          </a:p>
        </p:txBody>
      </p:sp>
      <p:pic>
        <p:nvPicPr>
          <p:cNvPr id="287748" name="Picture 4"/>
          <p:cNvPicPr>
            <a:picLocks noGrp="1" noChangeAspect="1" noChangeArrowheads="1"/>
          </p:cNvPicPr>
          <p:nvPr>
            <p:ph idx="1"/>
          </p:nvPr>
        </p:nvPicPr>
        <p:blipFill>
          <a:blip r:embed="rId3" cstate="print"/>
          <a:stretch>
            <a:fillRect/>
          </a:stretch>
        </p:blipFill>
        <p:spPr>
          <a:xfrm>
            <a:off x="1407643" y="1935163"/>
            <a:ext cx="6328714" cy="4389437"/>
          </a:xfrm>
          <a:noFill/>
          <a:ln/>
        </p:spPr>
      </p:pic>
      <p:sp>
        <p:nvSpPr>
          <p:cNvPr id="5" name="5 Slayt Numarası Yer Tutucusu"/>
          <p:cNvSpPr>
            <a:spLocks noGrp="1"/>
          </p:cNvSpPr>
          <p:nvPr>
            <p:ph type="sldNum" sz="quarter" idx="12"/>
          </p:nvPr>
        </p:nvSpPr>
        <p:spPr/>
        <p:txBody>
          <a:bodyPr/>
          <a:lstStyle/>
          <a:p>
            <a:fld id="{EAF4B93D-0502-49DA-800C-11B8F8E84B98}" type="slidenum">
              <a:rPr lang="tr-TR"/>
              <a:pPr/>
              <a:t>140</a:t>
            </a:fld>
            <a:endParaRPr lang="tr-T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noChangeArrowheads="1"/>
          </p:cNvSpPr>
          <p:nvPr>
            <p:ph type="title"/>
          </p:nvPr>
        </p:nvSpPr>
        <p:spPr/>
        <p:txBody>
          <a:bodyPr/>
          <a:lstStyle/>
          <a:p>
            <a:endParaRPr lang="tr-TR"/>
          </a:p>
        </p:txBody>
      </p:sp>
      <p:pic>
        <p:nvPicPr>
          <p:cNvPr id="288772" name="Picture 4"/>
          <p:cNvPicPr>
            <a:picLocks noGrp="1" noChangeAspect="1" noChangeArrowheads="1"/>
          </p:cNvPicPr>
          <p:nvPr>
            <p:ph idx="1"/>
          </p:nvPr>
        </p:nvPicPr>
        <p:blipFill>
          <a:blip r:embed="rId3" cstate="print"/>
          <a:srcRect/>
          <a:stretch>
            <a:fillRect/>
          </a:stretch>
        </p:blipFill>
        <p:spPr>
          <a:xfrm>
            <a:off x="323850" y="836613"/>
            <a:ext cx="8351838" cy="5472112"/>
          </a:xfrm>
          <a:noFill/>
          <a:ln/>
        </p:spPr>
      </p:pic>
      <p:sp>
        <p:nvSpPr>
          <p:cNvPr id="5" name="5 Slayt Numarası Yer Tutucusu"/>
          <p:cNvSpPr>
            <a:spLocks noGrp="1"/>
          </p:cNvSpPr>
          <p:nvPr>
            <p:ph type="sldNum" sz="quarter" idx="12"/>
          </p:nvPr>
        </p:nvSpPr>
        <p:spPr/>
        <p:txBody>
          <a:bodyPr/>
          <a:lstStyle/>
          <a:p>
            <a:fld id="{195C9945-850D-4069-9C18-833F24D9A346}" type="slidenum">
              <a:rPr lang="tr-TR"/>
              <a:pPr/>
              <a:t>141</a:t>
            </a:fld>
            <a:endParaRPr lang="tr-T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p:cNvSpPr>
            <a:spLocks noGrp="1" noChangeArrowheads="1"/>
          </p:cNvSpPr>
          <p:nvPr>
            <p:ph type="title"/>
          </p:nvPr>
        </p:nvSpPr>
        <p:spPr/>
        <p:txBody>
          <a:bodyPr/>
          <a:lstStyle/>
          <a:p>
            <a:endParaRPr lang="tr-TR"/>
          </a:p>
        </p:txBody>
      </p:sp>
      <p:pic>
        <p:nvPicPr>
          <p:cNvPr id="289796" name="Picture 4"/>
          <p:cNvPicPr>
            <a:picLocks noGrp="1" noChangeAspect="1" noChangeArrowheads="1"/>
          </p:cNvPicPr>
          <p:nvPr>
            <p:ph idx="1"/>
          </p:nvPr>
        </p:nvPicPr>
        <p:blipFill>
          <a:blip r:embed="rId3" cstate="print"/>
          <a:srcRect/>
          <a:stretch>
            <a:fillRect/>
          </a:stretch>
        </p:blipFill>
        <p:spPr>
          <a:xfrm>
            <a:off x="539750" y="620713"/>
            <a:ext cx="8280400" cy="5645150"/>
          </a:xfrm>
          <a:noFill/>
          <a:ln/>
        </p:spPr>
      </p:pic>
      <p:sp>
        <p:nvSpPr>
          <p:cNvPr id="5" name="5 Slayt Numarası Yer Tutucusu"/>
          <p:cNvSpPr>
            <a:spLocks noGrp="1"/>
          </p:cNvSpPr>
          <p:nvPr>
            <p:ph type="sldNum" sz="quarter" idx="12"/>
          </p:nvPr>
        </p:nvSpPr>
        <p:spPr/>
        <p:txBody>
          <a:bodyPr/>
          <a:lstStyle/>
          <a:p>
            <a:fld id="{B1FCE3FF-199E-4044-B3B4-BB8037AA286B}" type="slidenum">
              <a:rPr lang="tr-TR"/>
              <a:pPr/>
              <a:t>142</a:t>
            </a:fld>
            <a:endParaRPr lang="tr-TR"/>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p:cNvSpPr>
            <a:spLocks noGrp="1" noChangeArrowheads="1"/>
          </p:cNvSpPr>
          <p:nvPr>
            <p:ph type="title"/>
          </p:nvPr>
        </p:nvSpPr>
        <p:spPr/>
        <p:txBody>
          <a:bodyPr/>
          <a:lstStyle/>
          <a:p>
            <a:endParaRPr lang="tr-TR"/>
          </a:p>
        </p:txBody>
      </p:sp>
      <p:pic>
        <p:nvPicPr>
          <p:cNvPr id="290820" name="Picture 4"/>
          <p:cNvPicPr>
            <a:picLocks noGrp="1" noChangeAspect="1" noChangeArrowheads="1"/>
          </p:cNvPicPr>
          <p:nvPr>
            <p:ph idx="1"/>
          </p:nvPr>
        </p:nvPicPr>
        <p:blipFill>
          <a:blip r:embed="rId3" cstate="print"/>
          <a:srcRect/>
          <a:stretch>
            <a:fillRect/>
          </a:stretch>
        </p:blipFill>
        <p:spPr>
          <a:xfrm>
            <a:off x="539750" y="549275"/>
            <a:ext cx="8135938" cy="5770563"/>
          </a:xfrm>
          <a:noFill/>
          <a:ln/>
        </p:spPr>
      </p:pic>
      <p:sp>
        <p:nvSpPr>
          <p:cNvPr id="5" name="5 Slayt Numarası Yer Tutucusu"/>
          <p:cNvSpPr>
            <a:spLocks noGrp="1"/>
          </p:cNvSpPr>
          <p:nvPr>
            <p:ph type="sldNum" sz="quarter" idx="12"/>
          </p:nvPr>
        </p:nvSpPr>
        <p:spPr/>
        <p:txBody>
          <a:bodyPr/>
          <a:lstStyle/>
          <a:p>
            <a:fld id="{0B3A41F8-9D33-48F3-BFB7-34331F3CADD5}" type="slidenum">
              <a:rPr lang="tr-TR"/>
              <a:pPr/>
              <a:t>143</a:t>
            </a:fld>
            <a:endParaRPr lang="tr-TR"/>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2"/>
          <p:cNvSpPr>
            <a:spLocks noGrp="1" noChangeArrowheads="1"/>
          </p:cNvSpPr>
          <p:nvPr>
            <p:ph type="title"/>
          </p:nvPr>
        </p:nvSpPr>
        <p:spPr/>
        <p:txBody>
          <a:bodyPr/>
          <a:lstStyle/>
          <a:p>
            <a:endParaRPr lang="tr-TR"/>
          </a:p>
        </p:txBody>
      </p:sp>
      <p:pic>
        <p:nvPicPr>
          <p:cNvPr id="291844" name="Picture 4"/>
          <p:cNvPicPr>
            <a:picLocks noGrp="1" noChangeAspect="1" noChangeArrowheads="1"/>
          </p:cNvPicPr>
          <p:nvPr>
            <p:ph idx="1"/>
          </p:nvPr>
        </p:nvPicPr>
        <p:blipFill>
          <a:blip r:embed="rId3" cstate="print"/>
          <a:srcRect/>
          <a:stretch>
            <a:fillRect/>
          </a:stretch>
        </p:blipFill>
        <p:spPr>
          <a:xfrm>
            <a:off x="468313" y="549275"/>
            <a:ext cx="8351837" cy="5689600"/>
          </a:xfrm>
          <a:noFill/>
          <a:ln/>
        </p:spPr>
      </p:pic>
      <p:sp>
        <p:nvSpPr>
          <p:cNvPr id="5" name="5 Slayt Numarası Yer Tutucusu"/>
          <p:cNvSpPr>
            <a:spLocks noGrp="1"/>
          </p:cNvSpPr>
          <p:nvPr>
            <p:ph type="sldNum" sz="quarter" idx="12"/>
          </p:nvPr>
        </p:nvSpPr>
        <p:spPr/>
        <p:txBody>
          <a:bodyPr/>
          <a:lstStyle/>
          <a:p>
            <a:fld id="{75DACBB5-E55D-446B-8F9F-B54AF3E82499}" type="slidenum">
              <a:rPr lang="tr-TR"/>
              <a:pPr/>
              <a:t>144</a:t>
            </a:fld>
            <a:endParaRPr lang="tr-T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2"/>
          <p:cNvSpPr>
            <a:spLocks noGrp="1" noChangeArrowheads="1"/>
          </p:cNvSpPr>
          <p:nvPr>
            <p:ph type="title"/>
          </p:nvPr>
        </p:nvSpPr>
        <p:spPr/>
        <p:txBody>
          <a:bodyPr/>
          <a:lstStyle/>
          <a:p>
            <a:endParaRPr lang="tr-TR"/>
          </a:p>
        </p:txBody>
      </p:sp>
      <p:pic>
        <p:nvPicPr>
          <p:cNvPr id="292868" name="Picture 4"/>
          <p:cNvPicPr>
            <a:picLocks noGrp="1" noChangeAspect="1" noChangeArrowheads="1"/>
          </p:cNvPicPr>
          <p:nvPr>
            <p:ph idx="1"/>
          </p:nvPr>
        </p:nvPicPr>
        <p:blipFill>
          <a:blip r:embed="rId3" cstate="print"/>
          <a:srcRect/>
          <a:stretch>
            <a:fillRect/>
          </a:stretch>
        </p:blipFill>
        <p:spPr>
          <a:xfrm>
            <a:off x="395288" y="476250"/>
            <a:ext cx="8353425" cy="5859463"/>
          </a:xfrm>
          <a:noFill/>
          <a:ln/>
        </p:spPr>
      </p:pic>
      <p:sp>
        <p:nvSpPr>
          <p:cNvPr id="5" name="5 Slayt Numarası Yer Tutucusu"/>
          <p:cNvSpPr>
            <a:spLocks noGrp="1"/>
          </p:cNvSpPr>
          <p:nvPr>
            <p:ph type="sldNum" sz="quarter" idx="12"/>
          </p:nvPr>
        </p:nvSpPr>
        <p:spPr/>
        <p:txBody>
          <a:bodyPr/>
          <a:lstStyle/>
          <a:p>
            <a:fld id="{E763DE52-B7BA-46A8-88AF-36F173460269}" type="slidenum">
              <a:rPr lang="tr-TR"/>
              <a:pPr/>
              <a:t>145</a:t>
            </a:fld>
            <a:endParaRPr lang="tr-TR"/>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p:cNvSpPr>
            <a:spLocks noGrp="1" noChangeArrowheads="1"/>
          </p:cNvSpPr>
          <p:nvPr>
            <p:ph type="title"/>
          </p:nvPr>
        </p:nvSpPr>
        <p:spPr/>
        <p:txBody>
          <a:bodyPr/>
          <a:lstStyle/>
          <a:p>
            <a:endParaRPr lang="tr-TR"/>
          </a:p>
        </p:txBody>
      </p:sp>
      <p:pic>
        <p:nvPicPr>
          <p:cNvPr id="293892" name="Picture 4"/>
          <p:cNvPicPr>
            <a:picLocks noGrp="1" noChangeAspect="1" noChangeArrowheads="1"/>
          </p:cNvPicPr>
          <p:nvPr>
            <p:ph idx="1"/>
          </p:nvPr>
        </p:nvPicPr>
        <p:blipFill>
          <a:blip r:embed="rId3" cstate="print"/>
          <a:srcRect/>
          <a:stretch>
            <a:fillRect/>
          </a:stretch>
        </p:blipFill>
        <p:spPr>
          <a:xfrm>
            <a:off x="468313" y="476250"/>
            <a:ext cx="8351837" cy="5767388"/>
          </a:xfrm>
          <a:noFill/>
          <a:ln/>
        </p:spPr>
      </p:pic>
      <p:sp>
        <p:nvSpPr>
          <p:cNvPr id="5" name="5 Slayt Numarası Yer Tutucusu"/>
          <p:cNvSpPr>
            <a:spLocks noGrp="1"/>
          </p:cNvSpPr>
          <p:nvPr>
            <p:ph type="sldNum" sz="quarter" idx="12"/>
          </p:nvPr>
        </p:nvSpPr>
        <p:spPr/>
        <p:txBody>
          <a:bodyPr/>
          <a:lstStyle/>
          <a:p>
            <a:fld id="{165C4452-9ABC-4990-9DA4-86EDCC5C7ABA}" type="slidenum">
              <a:rPr lang="tr-TR"/>
              <a:pPr/>
              <a:t>146</a:t>
            </a:fld>
            <a:endParaRPr lang="tr-TR"/>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2"/>
          <p:cNvSpPr>
            <a:spLocks noGrp="1" noChangeArrowheads="1"/>
          </p:cNvSpPr>
          <p:nvPr>
            <p:ph type="title"/>
          </p:nvPr>
        </p:nvSpPr>
        <p:spPr/>
        <p:txBody>
          <a:bodyPr/>
          <a:lstStyle/>
          <a:p>
            <a:r>
              <a:rPr lang="tr-TR"/>
              <a:t>Ben Dili</a:t>
            </a:r>
          </a:p>
        </p:txBody>
      </p:sp>
      <p:sp>
        <p:nvSpPr>
          <p:cNvPr id="295939" name="Rectangle 3"/>
          <p:cNvSpPr>
            <a:spLocks noGrp="1" noChangeArrowheads="1"/>
          </p:cNvSpPr>
          <p:nvPr>
            <p:ph idx="1"/>
          </p:nvPr>
        </p:nvSpPr>
        <p:spPr/>
        <p:txBody>
          <a:bodyPr>
            <a:normAutofit fontScale="85000" lnSpcReduction="10000"/>
          </a:bodyPr>
          <a:lstStyle/>
          <a:p>
            <a:r>
              <a:rPr lang="tr-TR" dirty="0"/>
              <a:t>Ben dili, bireyin karşılaştığı davranış ve durum karşısında bireysel tepkisini, kendi duygu ve düşüncelerini açıklayan ifade şeklindir. Kendimizi "ben"li cümlelerle anlattığımız zaman karşımızdakini incitmemiş, fakat kendi mesajlarımızı da vermiş oluruz</a:t>
            </a:r>
            <a:r>
              <a:rPr lang="tr-TR" dirty="0" smtClean="0"/>
              <a:t>. Üç temel öğesi vardır.</a:t>
            </a:r>
          </a:p>
          <a:p>
            <a:r>
              <a:rPr lang="tr-TR" dirty="0" smtClean="0"/>
              <a:t>Sorun yaratan davranışın tanımlanması</a:t>
            </a:r>
          </a:p>
          <a:p>
            <a:r>
              <a:rPr lang="tr-TR" dirty="0" smtClean="0"/>
              <a:t>Öğrencinin kabul edilmeyen davranışının öğretmen üzerindeki kesin, gerçek ve somut etkisinin söylenmesi</a:t>
            </a:r>
          </a:p>
          <a:p>
            <a:r>
              <a:rPr lang="tr-TR" dirty="0" smtClean="0"/>
              <a:t>Duyguların dile getirilmesi</a:t>
            </a:r>
          </a:p>
          <a:p>
            <a:r>
              <a:rPr lang="tr-TR" dirty="0" smtClean="0"/>
              <a:t>Kısaca Davranış</a:t>
            </a:r>
            <a:r>
              <a:rPr lang="tr-TR" dirty="0" smtClean="0">
                <a:sym typeface="Wingdings" pitchFamily="2" charset="2"/>
              </a:rPr>
              <a:t>EtkiDuygu</a:t>
            </a:r>
            <a:endParaRPr lang="tr-TR" dirty="0" smtClean="0"/>
          </a:p>
          <a:p>
            <a:endParaRPr lang="tr-TR" dirty="0"/>
          </a:p>
        </p:txBody>
      </p:sp>
      <p:sp>
        <p:nvSpPr>
          <p:cNvPr id="5" name="5 Slayt Numarası Yer Tutucusu"/>
          <p:cNvSpPr>
            <a:spLocks noGrp="1"/>
          </p:cNvSpPr>
          <p:nvPr>
            <p:ph type="sldNum" sz="quarter" idx="12"/>
          </p:nvPr>
        </p:nvSpPr>
        <p:spPr/>
        <p:txBody>
          <a:bodyPr/>
          <a:lstStyle/>
          <a:p>
            <a:fld id="{88DB76F6-EB56-423D-B4DB-5D47E3263862}" type="slidenum">
              <a:rPr lang="tr-TR"/>
              <a:pPr/>
              <a:t>147</a:t>
            </a:fld>
            <a:endParaRPr lang="tr-TR"/>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İletişim Korkusu</a:t>
            </a:r>
            <a:endParaRPr lang="tr-TR" dirty="0"/>
          </a:p>
        </p:txBody>
      </p:sp>
      <p:sp>
        <p:nvSpPr>
          <p:cNvPr id="3" name="2 İçerik Yer Tutucusu"/>
          <p:cNvSpPr>
            <a:spLocks noGrp="1"/>
          </p:cNvSpPr>
          <p:nvPr>
            <p:ph idx="1"/>
          </p:nvPr>
        </p:nvSpPr>
        <p:spPr/>
        <p:txBody>
          <a:bodyPr/>
          <a:lstStyle/>
          <a:p>
            <a:r>
              <a:rPr lang="tr-TR" dirty="0" smtClean="0"/>
              <a:t>Yeni durum ve insanlardan korkma,</a:t>
            </a:r>
          </a:p>
          <a:p>
            <a:r>
              <a:rPr lang="tr-TR" dirty="0" smtClean="0"/>
              <a:t>Yanlış şeyleri söylemekten,</a:t>
            </a:r>
          </a:p>
          <a:p>
            <a:r>
              <a:rPr lang="tr-TR" dirty="0" smtClean="0"/>
              <a:t>Alaya alınmaktan korkma,</a:t>
            </a:r>
          </a:p>
          <a:p>
            <a:r>
              <a:rPr lang="tr-TR" dirty="0" smtClean="0"/>
              <a:t>Başkasının gözüne aptal görünmekten korkma,</a:t>
            </a:r>
          </a:p>
          <a:p>
            <a:r>
              <a:rPr lang="tr-TR" dirty="0" smtClean="0"/>
              <a:t>Duygularımızı ifade etmek ya da duygularımızı kontrol edememekten korkma.</a:t>
            </a:r>
          </a:p>
          <a:p>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Dinleme Becerileri</a:t>
            </a:r>
            <a:endParaRPr lang="tr-TR" dirty="0"/>
          </a:p>
        </p:txBody>
      </p:sp>
      <p:sp>
        <p:nvSpPr>
          <p:cNvPr id="3" name="2 İçerik Yer Tutucusu"/>
          <p:cNvSpPr>
            <a:spLocks noGrp="1"/>
          </p:cNvSpPr>
          <p:nvPr>
            <p:ph idx="1"/>
          </p:nvPr>
        </p:nvSpPr>
        <p:spPr/>
        <p:txBody>
          <a:bodyPr>
            <a:normAutofit fontScale="77500" lnSpcReduction="20000"/>
          </a:bodyPr>
          <a:lstStyle/>
          <a:p>
            <a:r>
              <a:rPr lang="tr-TR" dirty="0" smtClean="0"/>
              <a:t>Sorunu tanımlamak için öğrenci dinlenmeli. Bu durum onun kendini saygın, kabul edilmiş ve önemli hissetmesini ve yaptıklarının sorumluluğunu almasını sağlar.</a:t>
            </a:r>
          </a:p>
          <a:p>
            <a:pPr>
              <a:buNone/>
            </a:pPr>
            <a:r>
              <a:rPr lang="tr-TR" dirty="0" smtClean="0"/>
              <a:t>Bu sınıftan nefret ediyorum gibi bir ifade</a:t>
            </a:r>
          </a:p>
          <a:p>
            <a:r>
              <a:rPr lang="tr-TR" dirty="0" smtClean="0"/>
              <a:t>Engellenme</a:t>
            </a:r>
            <a:r>
              <a:rPr lang="tr-TR" dirty="0"/>
              <a:t> </a:t>
            </a:r>
            <a:r>
              <a:rPr lang="tr-TR" dirty="0" smtClean="0"/>
              <a:t>duygusu</a:t>
            </a:r>
          </a:p>
          <a:p>
            <a:r>
              <a:rPr lang="tr-TR" dirty="0" smtClean="0"/>
              <a:t>Konuyu anlama yetersizliği</a:t>
            </a:r>
          </a:p>
          <a:p>
            <a:r>
              <a:rPr lang="tr-TR" dirty="0" smtClean="0"/>
              <a:t>Akranları tarafından kabul edilmeme </a:t>
            </a:r>
          </a:p>
          <a:p>
            <a:pPr>
              <a:buNone/>
            </a:pPr>
            <a:r>
              <a:rPr lang="tr-TR" dirty="0" smtClean="0"/>
              <a:t>gibi bir çok nedenden kaynaklanıyor  olabilir. </a:t>
            </a:r>
          </a:p>
          <a:p>
            <a:r>
              <a:rPr lang="tr-TR" dirty="0" err="1" smtClean="0"/>
              <a:t>Glaser</a:t>
            </a:r>
            <a:r>
              <a:rPr lang="tr-TR" dirty="0" smtClean="0"/>
              <a:t>, okullardaki disiplin sorunlarının yaklaşık %95’nin öğrencilerin kendilerini dinleyecek birisini bulma sürecinde ortaya çıktığını ifade etmektedir. </a:t>
            </a:r>
          </a:p>
          <a:p>
            <a:pPr>
              <a:buNone/>
            </a:pPr>
            <a:endParaRPr lang="tr-TR"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Empatik</a:t>
            </a:r>
            <a:r>
              <a:rPr lang="tr-TR" dirty="0" smtClean="0"/>
              <a:t> Dinleme</a:t>
            </a:r>
            <a:endParaRPr lang="tr-TR" dirty="0"/>
          </a:p>
        </p:txBody>
      </p:sp>
      <p:sp>
        <p:nvSpPr>
          <p:cNvPr id="3" name="2 İçerik Yer Tutucusu"/>
          <p:cNvSpPr>
            <a:spLocks noGrp="1"/>
          </p:cNvSpPr>
          <p:nvPr>
            <p:ph idx="1"/>
          </p:nvPr>
        </p:nvSpPr>
        <p:spPr/>
        <p:txBody>
          <a:bodyPr>
            <a:normAutofit fontScale="70000" lnSpcReduction="20000"/>
          </a:bodyPr>
          <a:lstStyle/>
          <a:p>
            <a:pPr>
              <a:buNone/>
            </a:pPr>
            <a:r>
              <a:rPr lang="tr-TR" dirty="0" smtClean="0"/>
              <a:t>Bu beceri, konuşmacıya söylediklerinin açık seçik işitildiği ve hissettiklerinin kabul edilebilir olduğu hissinin verilmesini gerektirir. Öğretmenin </a:t>
            </a:r>
            <a:r>
              <a:rPr lang="tr-TR" dirty="0" err="1" smtClean="0"/>
              <a:t>empatik</a:t>
            </a:r>
            <a:r>
              <a:rPr lang="tr-TR" dirty="0" smtClean="0"/>
              <a:t> dineleme becerilerini kullanması</a:t>
            </a:r>
          </a:p>
          <a:p>
            <a:r>
              <a:rPr lang="tr-TR" dirty="0" smtClean="0"/>
              <a:t>Öğrenciler gerçek duygularını saklamanın yol açtığı kaygı ve gerginliği azaltan duygularının öğretmence kabul edilebilir olduğunu öğrenirler</a:t>
            </a:r>
          </a:p>
          <a:p>
            <a:r>
              <a:rPr lang="tr-TR" dirty="0" smtClean="0"/>
              <a:t>Öğretmen duygu ve düşüncelerini açıkça ifade eder ve yansıtırsa, öğrenciler de kendi duygu ve düşüncelerini olumsuz davranışlarla ifade etmekten kaçınırlar.</a:t>
            </a:r>
          </a:p>
          <a:p>
            <a:r>
              <a:rPr lang="tr-TR" dirty="0" smtClean="0"/>
              <a:t>Öğretmen yargılayıcı olmayan bir tavırla öğrencilerini dinlediklerinde öğrenciler, karmaşık ve korkutucu olan düşünce ve duygularını gözden geçirmeye ve net bir tutum sergilemeye çaba gösterirler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err="1" smtClean="0"/>
              <a:t>Empatik</a:t>
            </a:r>
            <a:r>
              <a:rPr lang="tr-TR" dirty="0" smtClean="0"/>
              <a:t> Dinleme İle ilgili İki Yaklaşım</a:t>
            </a:r>
            <a:endParaRPr lang="tr-TR" dirty="0"/>
          </a:p>
        </p:txBody>
      </p:sp>
      <p:sp>
        <p:nvSpPr>
          <p:cNvPr id="3" name="2 İçerik Yer Tutucusu"/>
          <p:cNvSpPr>
            <a:spLocks noGrp="1"/>
          </p:cNvSpPr>
          <p:nvPr>
            <p:ph idx="1"/>
          </p:nvPr>
        </p:nvSpPr>
        <p:spPr/>
        <p:txBody>
          <a:bodyPr/>
          <a:lstStyle/>
          <a:p>
            <a:r>
              <a:rPr lang="tr-TR" dirty="0" smtClean="0"/>
              <a:t>Dinleyici konuşmacının yüzüne bakarak, </a:t>
            </a:r>
            <a:r>
              <a:rPr lang="tr-TR" dirty="0" err="1" smtClean="0"/>
              <a:t>hımm</a:t>
            </a:r>
            <a:r>
              <a:rPr lang="tr-TR" dirty="0" smtClean="0"/>
              <a:t>, anladım gibi sözel yanıtlar kullanarak ve başını sallayarak anladığına yönelik bilgi verir</a:t>
            </a:r>
          </a:p>
          <a:p>
            <a:r>
              <a:rPr lang="tr-TR" dirty="0" smtClean="0"/>
              <a:t>Söylenenlerin aynı anlamda yeniden ifade edilmesi etkin dinleme veya yansıtma olarak isimlendirilir. </a:t>
            </a:r>
            <a:endParaRPr lang="tr-TR" dirty="0"/>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err="1" smtClean="0"/>
              <a:t>Empatik</a:t>
            </a:r>
            <a:r>
              <a:rPr lang="tr-TR" dirty="0" smtClean="0"/>
              <a:t> Dinlemenin Genel Özellikleri</a:t>
            </a:r>
            <a:endParaRPr lang="tr-TR" dirty="0"/>
          </a:p>
        </p:txBody>
      </p:sp>
      <p:sp>
        <p:nvSpPr>
          <p:cNvPr id="3" name="2 İçerik Yer Tutucusu"/>
          <p:cNvSpPr>
            <a:spLocks noGrp="1"/>
          </p:cNvSpPr>
          <p:nvPr>
            <p:ph idx="1"/>
          </p:nvPr>
        </p:nvSpPr>
        <p:spPr/>
        <p:txBody>
          <a:bodyPr>
            <a:normAutofit fontScale="92500" lnSpcReduction="20000"/>
          </a:bodyPr>
          <a:lstStyle/>
          <a:p>
            <a:pPr marL="514350" indent="-514350">
              <a:buFont typeface="+mj-lt"/>
              <a:buAutoNum type="arabicPeriod"/>
            </a:pPr>
            <a:r>
              <a:rPr lang="tr-TR" dirty="0" smtClean="0"/>
              <a:t>Dinleyicinin, göndericinin söylediklerini, duygu ve düşüncelerini yeniden ifade etmesi</a:t>
            </a:r>
          </a:p>
          <a:p>
            <a:pPr marL="514350" indent="-514350">
              <a:buFont typeface="+mj-lt"/>
              <a:buAutoNum type="arabicPeriod"/>
            </a:pPr>
            <a:r>
              <a:rPr lang="tr-TR" dirty="0" smtClean="0"/>
              <a:t>Söz konusu iletiyi onaylayıp onaylamadığını vurgulamaktan kaçınma</a:t>
            </a:r>
          </a:p>
          <a:p>
            <a:pPr marL="514350" indent="-514350">
              <a:buFont typeface="+mj-lt"/>
              <a:buAutoNum type="arabicPeriod"/>
            </a:pPr>
            <a:r>
              <a:rPr lang="tr-TR" dirty="0" smtClean="0"/>
              <a:t>Sözel olmayan iletilerin sözel olanlarla uyumlu hale getirilmesi ve konu ile ilgili takip ediyor görünümünün sağlanması</a:t>
            </a:r>
          </a:p>
          <a:p>
            <a:pPr marL="514350" indent="-514350">
              <a:buFont typeface="+mj-lt"/>
              <a:buAutoNum type="arabicPeriod"/>
            </a:pPr>
            <a:r>
              <a:rPr lang="tr-TR" dirty="0" smtClean="0"/>
              <a:t>Göndericiden duyduğunuzu olabildiğince doğru tanımlama</a:t>
            </a:r>
          </a:p>
          <a:p>
            <a:pPr marL="514350" indent="-514350">
              <a:buFont typeface="+mj-lt"/>
              <a:buAutoNum type="arabicPeriod"/>
            </a:pPr>
            <a:r>
              <a:rPr lang="tr-TR" dirty="0" smtClean="0"/>
              <a:t>Kendinizi gönderici yerine koyma ve duygu-düşüncelerini anlamaya çalışma</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Dönüt</a:t>
            </a:r>
            <a:endParaRPr lang="tr-TR" dirty="0"/>
          </a:p>
        </p:txBody>
      </p:sp>
      <p:sp>
        <p:nvSpPr>
          <p:cNvPr id="3" name="2 İçerik Yer Tutucusu"/>
          <p:cNvSpPr>
            <a:spLocks noGrp="1"/>
          </p:cNvSpPr>
          <p:nvPr>
            <p:ph idx="1"/>
          </p:nvPr>
        </p:nvSpPr>
        <p:spPr/>
        <p:txBody>
          <a:bodyPr/>
          <a:lstStyle/>
          <a:p>
            <a:r>
              <a:rPr lang="tr-TR" dirty="0" smtClean="0"/>
              <a:t>Dönüt öğrenciye davranışları, başarıları hakkında bilgi veren iletişimin önemli öğelerinden biridir. </a:t>
            </a:r>
            <a:endParaRPr lang="tr-TR" dirty="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Başlık"/>
          <p:cNvSpPr>
            <a:spLocks noGrp="1"/>
          </p:cNvSpPr>
          <p:nvPr>
            <p:ph type="title"/>
          </p:nvPr>
        </p:nvSpPr>
        <p:spPr/>
        <p:txBody>
          <a:bodyPr/>
          <a:lstStyle/>
          <a:p>
            <a:r>
              <a:rPr lang="tr-TR" smtClean="0"/>
              <a:t>Sözsüz İletişim</a:t>
            </a:r>
          </a:p>
        </p:txBody>
      </p:sp>
      <p:sp>
        <p:nvSpPr>
          <p:cNvPr id="53251" name="2 İçerik Yer Tutucusu"/>
          <p:cNvSpPr>
            <a:spLocks noGrp="1"/>
          </p:cNvSpPr>
          <p:nvPr>
            <p:ph idx="1"/>
          </p:nvPr>
        </p:nvSpPr>
        <p:spPr>
          <a:xfrm>
            <a:off x="611188" y="1989138"/>
            <a:ext cx="7772400" cy="4114800"/>
          </a:xfrm>
        </p:spPr>
        <p:txBody>
          <a:bodyPr/>
          <a:lstStyle/>
          <a:p>
            <a:r>
              <a:rPr lang="tr-TR" dirty="0" smtClean="0"/>
              <a:t>Beden 		% 60</a:t>
            </a:r>
          </a:p>
          <a:p>
            <a:r>
              <a:rPr lang="tr-TR" dirty="0" smtClean="0"/>
              <a:t>Ses			% 30             İletişimi etkiler</a:t>
            </a:r>
          </a:p>
          <a:p>
            <a:r>
              <a:rPr lang="tr-TR" dirty="0" smtClean="0"/>
              <a:t>Sözcükler	           % 10 </a:t>
            </a:r>
          </a:p>
          <a:p>
            <a:endParaRPr lang="tr-TR" dirty="0" smtClean="0"/>
          </a:p>
          <a:p>
            <a:r>
              <a:rPr lang="tr-TR" dirty="0" smtClean="0"/>
              <a:t>İletişimde duygusal etkinin yaratılmasında sözlü iletişimin %7, sözsüz iletişimin %93 etkili </a:t>
            </a:r>
            <a:r>
              <a:rPr lang="tr-TR" smtClean="0"/>
              <a:t>olduğu bildirilmektedir. </a:t>
            </a:r>
            <a:endParaRPr lang="tr-TR" dirty="0" smtClean="0"/>
          </a:p>
        </p:txBody>
      </p:sp>
      <p:sp>
        <p:nvSpPr>
          <p:cNvPr id="4" name="3 Sağ Ayraç"/>
          <p:cNvSpPr/>
          <p:nvPr/>
        </p:nvSpPr>
        <p:spPr>
          <a:xfrm>
            <a:off x="4716463" y="2133600"/>
            <a:ext cx="576262" cy="1511300"/>
          </a:xfrm>
          <a:prstGeom prst="righ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tr-TR"/>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Başlık"/>
          <p:cNvSpPr>
            <a:spLocks noGrp="1"/>
          </p:cNvSpPr>
          <p:nvPr>
            <p:ph type="title"/>
          </p:nvPr>
        </p:nvSpPr>
        <p:spPr>
          <a:xfrm>
            <a:off x="755650" y="476250"/>
            <a:ext cx="7772400" cy="915988"/>
          </a:xfrm>
        </p:spPr>
        <p:txBody>
          <a:bodyPr/>
          <a:lstStyle/>
          <a:p>
            <a:r>
              <a:rPr lang="tr-TR" smtClean="0"/>
              <a:t>Sözsüz İletişimin Öğleri</a:t>
            </a:r>
          </a:p>
        </p:txBody>
      </p:sp>
      <p:sp>
        <p:nvSpPr>
          <p:cNvPr id="54275" name="2 İçerik Yer Tutucusu"/>
          <p:cNvSpPr>
            <a:spLocks noGrp="1"/>
          </p:cNvSpPr>
          <p:nvPr>
            <p:ph idx="1"/>
          </p:nvPr>
        </p:nvSpPr>
        <p:spPr>
          <a:xfrm>
            <a:off x="685800" y="1557338"/>
            <a:ext cx="7772400" cy="4538662"/>
          </a:xfrm>
        </p:spPr>
        <p:txBody>
          <a:bodyPr>
            <a:normAutofit fontScale="92500" lnSpcReduction="10000"/>
          </a:bodyPr>
          <a:lstStyle/>
          <a:p>
            <a:r>
              <a:rPr lang="tr-TR" dirty="0" smtClean="0"/>
              <a:t>Bedenin konumu</a:t>
            </a:r>
          </a:p>
          <a:p>
            <a:r>
              <a:rPr lang="tr-TR" dirty="0" smtClean="0"/>
              <a:t>Bedenin duruşu</a:t>
            </a:r>
          </a:p>
          <a:p>
            <a:r>
              <a:rPr lang="tr-TR" dirty="0" smtClean="0"/>
              <a:t>Jestler ve beden hareketleri</a:t>
            </a:r>
          </a:p>
          <a:p>
            <a:r>
              <a:rPr lang="tr-TR" dirty="0" smtClean="0"/>
              <a:t>Yüz ifadeleri, göz teması</a:t>
            </a:r>
          </a:p>
          <a:p>
            <a:r>
              <a:rPr lang="tr-TR" dirty="0" smtClean="0"/>
              <a:t>Söyleyiş tarzı, sesin tonu, vurgulama ve susmalar</a:t>
            </a:r>
          </a:p>
          <a:p>
            <a:r>
              <a:rPr lang="tr-TR" dirty="0" smtClean="0"/>
              <a:t>Dokunma</a:t>
            </a:r>
          </a:p>
          <a:p>
            <a:r>
              <a:rPr lang="tr-TR" dirty="0" smtClean="0"/>
              <a:t>Görünüş ve kıyafet</a:t>
            </a:r>
          </a:p>
          <a:p>
            <a:r>
              <a:rPr lang="tr-TR" dirty="0" smtClean="0"/>
              <a:t>Mekan kullanımı ve iletişim ortamı</a:t>
            </a:r>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1 Başlık"/>
          <p:cNvSpPr>
            <a:spLocks noGrp="1"/>
          </p:cNvSpPr>
          <p:nvPr>
            <p:ph type="title"/>
          </p:nvPr>
        </p:nvSpPr>
        <p:spPr>
          <a:xfrm>
            <a:off x="685800" y="609600"/>
            <a:ext cx="7772400" cy="803275"/>
          </a:xfrm>
        </p:spPr>
        <p:txBody>
          <a:bodyPr>
            <a:normAutofit/>
          </a:bodyPr>
          <a:lstStyle/>
          <a:p>
            <a:r>
              <a:rPr lang="tr-TR" smtClean="0"/>
              <a:t>Sözsüz İletişimin İşlevleri</a:t>
            </a:r>
          </a:p>
        </p:txBody>
      </p:sp>
      <p:sp>
        <p:nvSpPr>
          <p:cNvPr id="55299" name="2 İçerik Yer Tutucusu"/>
          <p:cNvSpPr>
            <a:spLocks noGrp="1"/>
          </p:cNvSpPr>
          <p:nvPr>
            <p:ph idx="1"/>
          </p:nvPr>
        </p:nvSpPr>
        <p:spPr>
          <a:xfrm>
            <a:off x="468313" y="1484313"/>
            <a:ext cx="8207375" cy="4611687"/>
          </a:xfrm>
        </p:spPr>
        <p:txBody>
          <a:bodyPr/>
          <a:lstStyle/>
          <a:p>
            <a:r>
              <a:rPr lang="tr-TR" dirty="0" smtClean="0"/>
              <a:t>Söylenenleri tekrar eder</a:t>
            </a:r>
          </a:p>
          <a:p>
            <a:r>
              <a:rPr lang="tr-TR" dirty="0" smtClean="0"/>
              <a:t>Sözcüklerin yerine kullanılır </a:t>
            </a:r>
          </a:p>
          <a:p>
            <a:r>
              <a:rPr lang="tr-TR" dirty="0" smtClean="0"/>
              <a:t>Söylenenleri vurgular</a:t>
            </a:r>
          </a:p>
          <a:p>
            <a:r>
              <a:rPr lang="tr-TR" dirty="0" smtClean="0"/>
              <a:t>Sözlerimizi tavrımızı ortaya koyarak tamamlayabiliriz</a:t>
            </a:r>
          </a:p>
          <a:p>
            <a:r>
              <a:rPr lang="tr-TR" dirty="0" smtClean="0"/>
              <a:t>Sohbetin akışını düzenler</a:t>
            </a:r>
          </a:p>
          <a:p>
            <a:r>
              <a:rPr lang="tr-TR" dirty="0" smtClean="0"/>
              <a:t>Konuşulanları yalanlar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5299">
                                            <p:txEl>
                                              <p:pRg st="0" end="0"/>
                                            </p:txEl>
                                          </p:spTgt>
                                        </p:tgtEl>
                                        <p:attrNameLst>
                                          <p:attrName>style.visibility</p:attrName>
                                        </p:attrNameLst>
                                      </p:cBhvr>
                                      <p:to>
                                        <p:strVal val="visible"/>
                                      </p:to>
                                    </p:set>
                                    <p:animEffect transition="in" filter="fade">
                                      <p:cBhvr>
                                        <p:cTn id="7" dur="2000"/>
                                        <p:tgtEl>
                                          <p:spTgt spid="552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5299">
                                            <p:txEl>
                                              <p:pRg st="1" end="1"/>
                                            </p:txEl>
                                          </p:spTgt>
                                        </p:tgtEl>
                                        <p:attrNameLst>
                                          <p:attrName>style.visibility</p:attrName>
                                        </p:attrNameLst>
                                      </p:cBhvr>
                                      <p:to>
                                        <p:strVal val="visible"/>
                                      </p:to>
                                    </p:set>
                                    <p:animEffect transition="in" filter="fade">
                                      <p:cBhvr>
                                        <p:cTn id="12" dur="2000"/>
                                        <p:tgtEl>
                                          <p:spTgt spid="552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5299">
                                            <p:txEl>
                                              <p:pRg st="2" end="2"/>
                                            </p:txEl>
                                          </p:spTgt>
                                        </p:tgtEl>
                                        <p:attrNameLst>
                                          <p:attrName>style.visibility</p:attrName>
                                        </p:attrNameLst>
                                      </p:cBhvr>
                                      <p:to>
                                        <p:strVal val="visible"/>
                                      </p:to>
                                    </p:set>
                                    <p:animEffect transition="in" filter="fade">
                                      <p:cBhvr>
                                        <p:cTn id="17" dur="2000"/>
                                        <p:tgtEl>
                                          <p:spTgt spid="552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5299">
                                            <p:txEl>
                                              <p:pRg st="3" end="3"/>
                                            </p:txEl>
                                          </p:spTgt>
                                        </p:tgtEl>
                                        <p:attrNameLst>
                                          <p:attrName>style.visibility</p:attrName>
                                        </p:attrNameLst>
                                      </p:cBhvr>
                                      <p:to>
                                        <p:strVal val="visible"/>
                                      </p:to>
                                    </p:set>
                                    <p:animEffect transition="in" filter="fade">
                                      <p:cBhvr>
                                        <p:cTn id="22" dur="2000"/>
                                        <p:tgtEl>
                                          <p:spTgt spid="5529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5299">
                                            <p:txEl>
                                              <p:pRg st="4" end="4"/>
                                            </p:txEl>
                                          </p:spTgt>
                                        </p:tgtEl>
                                        <p:attrNameLst>
                                          <p:attrName>style.visibility</p:attrName>
                                        </p:attrNameLst>
                                      </p:cBhvr>
                                      <p:to>
                                        <p:strVal val="visible"/>
                                      </p:to>
                                    </p:set>
                                    <p:animEffect transition="in" filter="fade">
                                      <p:cBhvr>
                                        <p:cTn id="27" dur="2000"/>
                                        <p:tgtEl>
                                          <p:spTgt spid="5529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5299">
                                            <p:txEl>
                                              <p:pRg st="5" end="5"/>
                                            </p:txEl>
                                          </p:spTgt>
                                        </p:tgtEl>
                                        <p:attrNameLst>
                                          <p:attrName>style.visibility</p:attrName>
                                        </p:attrNameLst>
                                      </p:cBhvr>
                                      <p:to>
                                        <p:strVal val="visible"/>
                                      </p:to>
                                    </p:set>
                                    <p:animEffect transition="in" filter="fade">
                                      <p:cBhvr>
                                        <p:cTn id="32" dur="2000"/>
                                        <p:tgtEl>
                                          <p:spTgt spid="552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build="p"/>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sz="3600" dirty="0" smtClean="0"/>
              <a:t>Olumsuz Davranış Gösteren Öğrencilerle İletişime Geçerken Dikkat Edilmesi Gerekenler</a:t>
            </a:r>
            <a:endParaRPr lang="tr-TR" sz="3600" dirty="0"/>
          </a:p>
        </p:txBody>
      </p:sp>
      <p:sp>
        <p:nvSpPr>
          <p:cNvPr id="3" name="2 İçerik Yer Tutucusu"/>
          <p:cNvSpPr>
            <a:spLocks noGrp="1"/>
          </p:cNvSpPr>
          <p:nvPr>
            <p:ph idx="1"/>
          </p:nvPr>
        </p:nvSpPr>
        <p:spPr/>
        <p:txBody>
          <a:bodyPr>
            <a:normAutofit fontScale="92500" lnSpcReduction="10000"/>
          </a:bodyPr>
          <a:lstStyle/>
          <a:p>
            <a:r>
              <a:rPr lang="tr-TR" dirty="0" smtClean="0"/>
              <a:t>Davranıştan hemen sonra iletişime geçilmelidir.</a:t>
            </a:r>
          </a:p>
          <a:p>
            <a:r>
              <a:rPr lang="tr-TR" dirty="0" smtClean="0"/>
              <a:t>Sorun için önce öğrenci ile konuşulmalıdır (müdür ya da aile değil)</a:t>
            </a:r>
          </a:p>
          <a:p>
            <a:r>
              <a:rPr lang="tr-TR" dirty="0" smtClean="0"/>
              <a:t>Her durumda nazik olunmalı</a:t>
            </a:r>
          </a:p>
          <a:p>
            <a:r>
              <a:rPr lang="tr-TR" dirty="0" smtClean="0"/>
              <a:t>Göz teması kurulmalı</a:t>
            </a:r>
          </a:p>
          <a:p>
            <a:r>
              <a:rPr lang="tr-TR" dirty="0" smtClean="0"/>
              <a:t>Konuşmanın içeriği olumsuz davranışa odaklanmalı, öğrencinin kişiliğine değil</a:t>
            </a:r>
          </a:p>
          <a:p>
            <a:r>
              <a:rPr lang="tr-TR" dirty="0" smtClean="0"/>
              <a:t>Soru sormak yerine düz cümleler kullanılmalı</a:t>
            </a:r>
          </a:p>
          <a:p>
            <a:r>
              <a:rPr lang="tr-TR" dirty="0" smtClean="0"/>
              <a:t>Ben iletisi kullanılmalı</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p:cNvSpPr>
            <a:spLocks noChangeArrowheads="1"/>
          </p:cNvSpPr>
          <p:nvPr/>
        </p:nvSpPr>
        <p:spPr bwMode="auto">
          <a:xfrm>
            <a:off x="323528" y="980728"/>
            <a:ext cx="8610600" cy="3717941"/>
          </a:xfrm>
          <a:prstGeom prst="rect">
            <a:avLst/>
          </a:prstGeom>
          <a:noFill/>
          <a:ln w="9525">
            <a:noFill/>
            <a:miter lim="800000"/>
            <a:headEnd/>
            <a:tailEnd/>
          </a:ln>
        </p:spPr>
        <p:txBody>
          <a:bodyPr wrap="square">
            <a:spAutoFit/>
          </a:bodyPr>
          <a:lstStyle/>
          <a:p>
            <a:pPr>
              <a:spcBef>
                <a:spcPct val="50000"/>
              </a:spcBef>
            </a:pPr>
            <a:r>
              <a:rPr lang="tr-TR" sz="4000" b="1" dirty="0">
                <a:solidFill>
                  <a:schemeClr val="accent2"/>
                </a:solidFill>
                <a:latin typeface="+mj-lt"/>
              </a:rPr>
              <a:t>Sınıf Yönetiminin </a:t>
            </a:r>
            <a:r>
              <a:rPr lang="tr-TR" sz="4000" b="1" dirty="0" smtClean="0">
                <a:solidFill>
                  <a:schemeClr val="accent2"/>
                </a:solidFill>
                <a:latin typeface="+mj-lt"/>
              </a:rPr>
              <a:t>Dili</a:t>
            </a:r>
          </a:p>
          <a:p>
            <a:pPr>
              <a:spcBef>
                <a:spcPct val="50000"/>
              </a:spcBef>
            </a:pPr>
            <a:endParaRPr lang="en-GB" sz="1600" b="1" dirty="0">
              <a:solidFill>
                <a:schemeClr val="accent2"/>
              </a:solidFill>
              <a:latin typeface="+mj-lt"/>
            </a:endParaRPr>
          </a:p>
          <a:p>
            <a:pPr marL="274320" indent="-274320">
              <a:lnSpc>
                <a:spcPct val="90000"/>
              </a:lnSpc>
              <a:spcBef>
                <a:spcPct val="20000"/>
              </a:spcBef>
              <a:buClr>
                <a:schemeClr val="accent3"/>
              </a:buClr>
              <a:buSzPct val="95000"/>
              <a:buFont typeface="Wingdings 2"/>
              <a:buChar char=""/>
            </a:pPr>
            <a:r>
              <a:rPr lang="tr-TR" sz="2600" dirty="0"/>
              <a:t>Mümkün olduğu kadar mütevazi ol</a:t>
            </a:r>
            <a:endParaRPr lang="en-GB" sz="2600" dirty="0"/>
          </a:p>
          <a:p>
            <a:pPr marL="274320" indent="-274320">
              <a:lnSpc>
                <a:spcPct val="90000"/>
              </a:lnSpc>
              <a:spcBef>
                <a:spcPct val="20000"/>
              </a:spcBef>
              <a:buClr>
                <a:schemeClr val="accent3"/>
              </a:buClr>
              <a:buSzPct val="95000"/>
              <a:buFont typeface="Wingdings 2"/>
              <a:buChar char=""/>
            </a:pPr>
            <a:r>
              <a:rPr lang="tr-TR" sz="2600" dirty="0"/>
              <a:t>Gereksiz çatışmalardan kaçın</a:t>
            </a:r>
            <a:endParaRPr lang="en-GB" sz="2600" dirty="0"/>
          </a:p>
          <a:p>
            <a:pPr marL="274320" indent="-274320">
              <a:lnSpc>
                <a:spcPct val="90000"/>
              </a:lnSpc>
              <a:spcBef>
                <a:spcPct val="20000"/>
              </a:spcBef>
              <a:buClr>
                <a:schemeClr val="accent3"/>
              </a:buClr>
              <a:buSzPct val="95000"/>
              <a:buFont typeface="Wingdings 2"/>
              <a:buChar char=""/>
            </a:pPr>
            <a:r>
              <a:rPr lang="tr-TR" sz="2600" dirty="0"/>
              <a:t>Saygılı ve pozitif ol</a:t>
            </a:r>
            <a:endParaRPr lang="en-GB" sz="2600" dirty="0"/>
          </a:p>
          <a:p>
            <a:pPr marL="274320" indent="-274320">
              <a:lnSpc>
                <a:spcPct val="90000"/>
              </a:lnSpc>
              <a:spcBef>
                <a:spcPct val="20000"/>
              </a:spcBef>
              <a:buClr>
                <a:schemeClr val="accent3"/>
              </a:buClr>
              <a:buSzPct val="95000"/>
              <a:buFont typeface="Wingdings 2"/>
              <a:buChar char=""/>
            </a:pPr>
            <a:r>
              <a:rPr lang="tr-TR" sz="2600" dirty="0"/>
              <a:t>Bir “olay”dan sonra normale dön</a:t>
            </a:r>
            <a:endParaRPr lang="en-GB" sz="2600" dirty="0"/>
          </a:p>
          <a:p>
            <a:pPr marL="274320" indent="-274320">
              <a:lnSpc>
                <a:spcPct val="90000"/>
              </a:lnSpc>
              <a:spcBef>
                <a:spcPct val="20000"/>
              </a:spcBef>
              <a:buClr>
                <a:schemeClr val="accent3"/>
              </a:buClr>
              <a:buSzPct val="95000"/>
              <a:buFont typeface="Wingdings 2"/>
              <a:buChar char=""/>
            </a:pPr>
            <a:r>
              <a:rPr lang="tr-TR" sz="2600" dirty="0"/>
              <a:t>Kararlı ol, saldırgan olma</a:t>
            </a:r>
            <a:endParaRPr lang="en-GB" sz="2600" dirty="0"/>
          </a:p>
          <a:p>
            <a:pPr marL="274320" indent="-274320">
              <a:lnSpc>
                <a:spcPct val="90000"/>
              </a:lnSpc>
              <a:spcBef>
                <a:spcPct val="20000"/>
              </a:spcBef>
              <a:buClr>
                <a:schemeClr val="accent3"/>
              </a:buClr>
              <a:buSzPct val="95000"/>
              <a:buFont typeface="Wingdings 2"/>
              <a:buChar char=""/>
            </a:pPr>
            <a:r>
              <a:rPr lang="tr-TR" sz="2600" dirty="0"/>
              <a:t>Sınıfın dışındaki “olay”larla da ilgilen</a:t>
            </a:r>
            <a:endParaRPr lang="en-GB" sz="2600" dirty="0"/>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lstStyle/>
          <a:p>
            <a:r>
              <a:rPr lang="tr-TR" dirty="0" smtClean="0"/>
              <a:t>Sınıfta Zaman Yönetimi</a:t>
            </a:r>
            <a:endParaRPr lang="tr-TR" dirty="0"/>
          </a:p>
        </p:txBody>
      </p:sp>
      <p:sp>
        <p:nvSpPr>
          <p:cNvPr id="6" name="5 Metin Yer Tutucusu"/>
          <p:cNvSpPr>
            <a:spLocks noGrp="1"/>
          </p:cNvSpPr>
          <p:nvPr>
            <p:ph type="body" idx="1"/>
          </p:nvPr>
        </p:nvSpPr>
        <p:spPr/>
        <p:txBody>
          <a:bodyPr/>
          <a:lstStyle/>
          <a:p>
            <a:endParaRPr lang="tr-T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Zamanın özellikleri</a:t>
            </a:r>
            <a:endParaRPr lang="tr-TR" dirty="0"/>
          </a:p>
        </p:txBody>
      </p:sp>
      <p:sp>
        <p:nvSpPr>
          <p:cNvPr id="3" name="2 İçerik Yer Tutucusu"/>
          <p:cNvSpPr>
            <a:spLocks noGrp="1"/>
          </p:cNvSpPr>
          <p:nvPr>
            <p:ph idx="1"/>
          </p:nvPr>
        </p:nvSpPr>
        <p:spPr/>
        <p:txBody>
          <a:bodyPr/>
          <a:lstStyle/>
          <a:p>
            <a:r>
              <a:rPr lang="tr-TR" dirty="0" smtClean="0"/>
              <a:t>Zaman geri dönüşümü olmayan bir kaynaktır</a:t>
            </a:r>
          </a:p>
          <a:p>
            <a:r>
              <a:rPr lang="tr-TR" dirty="0" smtClean="0"/>
              <a:t>Herkese eşit dağıtılmış kıt bir kaynaktır</a:t>
            </a:r>
          </a:p>
          <a:p>
            <a:r>
              <a:rPr lang="tr-TR" dirty="0" smtClean="0"/>
              <a:t>Zaman biriktirilemez</a:t>
            </a:r>
          </a:p>
          <a:p>
            <a:r>
              <a:rPr lang="tr-TR" dirty="0" smtClean="0"/>
              <a:t>Zaman yavaşlatılamaz</a:t>
            </a:r>
          </a:p>
          <a:p>
            <a:r>
              <a:rPr lang="tr-TR" dirty="0" smtClean="0"/>
              <a:t>Zaman üretilemez</a:t>
            </a:r>
          </a:p>
          <a:p>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p:txBody>
          <a:bodyPr/>
          <a:lstStyle/>
          <a:p>
            <a:r>
              <a:rPr lang="tr-TR" dirty="0" smtClean="0"/>
              <a:t>Yönetim </a:t>
            </a:r>
            <a:endParaRPr lang="tr-TR" dirty="0"/>
          </a:p>
        </p:txBody>
      </p:sp>
      <p:sp>
        <p:nvSpPr>
          <p:cNvPr id="5" name="4 İçerik Yer Tutucusu"/>
          <p:cNvSpPr>
            <a:spLocks noGrp="1"/>
          </p:cNvSpPr>
          <p:nvPr>
            <p:ph idx="1"/>
          </p:nvPr>
        </p:nvSpPr>
        <p:spPr/>
        <p:txBody>
          <a:bodyPr>
            <a:normAutofit lnSpcReduction="10000"/>
          </a:bodyPr>
          <a:lstStyle/>
          <a:p>
            <a:r>
              <a:rPr lang="tr-TR" dirty="0" smtClean="0"/>
              <a:t>Örgütlerin, insan ve madde kaynaklarını, örgüt amaçlarını gerçekleştirmeye yönelik eşgüdümünü sağlama, yöneltme ve yürütme süreci olarak tanımlanır. </a:t>
            </a:r>
          </a:p>
          <a:p>
            <a:r>
              <a:rPr lang="tr-TR" dirty="0" smtClean="0"/>
              <a:t>Nesnel ve öznel zaman</a:t>
            </a:r>
          </a:p>
          <a:p>
            <a:r>
              <a:rPr lang="tr-TR" dirty="0" smtClean="0"/>
              <a:t>“Ateşin üstünde 1 dakika 1 saat gibi geçerken, güzel bir kadının yanında 1 saat 1 dakika gibi geçer” A. Einstein</a:t>
            </a:r>
          </a:p>
          <a:p>
            <a:r>
              <a:rPr lang="tr-TR" dirty="0" smtClean="0"/>
              <a:t>Yönetsel Zaman</a:t>
            </a:r>
          </a:p>
          <a:p>
            <a:endParaRPr lang="tr-TR" dirty="0" smtClean="0"/>
          </a:p>
          <a:p>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Zaman Nasıl Yönetilir?</a:t>
            </a:r>
            <a:endParaRPr lang="tr-TR" dirty="0"/>
          </a:p>
        </p:txBody>
      </p:sp>
      <p:sp>
        <p:nvSpPr>
          <p:cNvPr id="3" name="2 İçerik Yer Tutucusu"/>
          <p:cNvSpPr>
            <a:spLocks noGrp="1"/>
          </p:cNvSpPr>
          <p:nvPr>
            <p:ph idx="1"/>
          </p:nvPr>
        </p:nvSpPr>
        <p:spPr/>
        <p:txBody>
          <a:bodyPr/>
          <a:lstStyle/>
          <a:p>
            <a:pPr>
              <a:buNone/>
            </a:pPr>
            <a:r>
              <a:rPr lang="tr-TR" dirty="0" smtClean="0"/>
              <a:t>Zaman yönetimi </a:t>
            </a:r>
          </a:p>
          <a:p>
            <a:r>
              <a:rPr lang="tr-TR" dirty="0" smtClean="0"/>
              <a:t>hedeflerin belirlenmesi, </a:t>
            </a:r>
          </a:p>
          <a:p>
            <a:r>
              <a:rPr lang="tr-TR" dirty="0" smtClean="0"/>
              <a:t>bu hedeflere ulaşmak için planların yapılması, </a:t>
            </a:r>
          </a:p>
          <a:p>
            <a:r>
              <a:rPr lang="tr-TR" dirty="0" smtClean="0"/>
              <a:t>planların programa bağlanması, </a:t>
            </a:r>
          </a:p>
          <a:p>
            <a:r>
              <a:rPr lang="tr-TR" dirty="0" smtClean="0"/>
              <a:t>alınan sonuçların denetimi ve değerlendirilmesi, </a:t>
            </a:r>
          </a:p>
          <a:p>
            <a:r>
              <a:rPr lang="tr-TR" dirty="0" smtClean="0"/>
              <a:t>sonuç ne olursa olsun esnek olarak hedef için yeni planların hazırlanması sürecidir.</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Zaman yönetiminde temel yaklaşımlar</a:t>
            </a:r>
            <a:endParaRPr lang="tr-TR" dirty="0"/>
          </a:p>
        </p:txBody>
      </p:sp>
      <p:sp>
        <p:nvSpPr>
          <p:cNvPr id="3" name="2 İçerik Yer Tutucusu"/>
          <p:cNvSpPr>
            <a:spLocks noGrp="1"/>
          </p:cNvSpPr>
          <p:nvPr>
            <p:ph idx="1"/>
          </p:nvPr>
        </p:nvSpPr>
        <p:spPr/>
        <p:txBody>
          <a:bodyPr/>
          <a:lstStyle/>
          <a:p>
            <a:r>
              <a:rPr lang="tr-TR" dirty="0" smtClean="0"/>
              <a:t>Zaman yönetimi bireysel ve kurumsal boyut içerir</a:t>
            </a:r>
          </a:p>
          <a:p>
            <a:r>
              <a:rPr lang="tr-TR" dirty="0" smtClean="0"/>
              <a:t>Zaman sürecinde olaylar ardışık gerçekleşir (Dün, bugün, yarın)</a:t>
            </a:r>
          </a:p>
          <a:p>
            <a:r>
              <a:rPr lang="tr-TR" dirty="0" smtClean="0"/>
              <a:t>Zaman yönetimi yaklaşımı reçete değildir</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80728"/>
            <a:ext cx="8229600" cy="5343872"/>
          </a:xfrm>
        </p:spPr>
        <p:txBody>
          <a:bodyPr>
            <a:normAutofit fontScale="77500" lnSpcReduction="20000"/>
          </a:bodyPr>
          <a:lstStyle/>
          <a:p>
            <a:pPr marL="514350" indent="-514350">
              <a:buAutoNum type="arabicPeriod"/>
            </a:pPr>
            <a:r>
              <a:rPr lang="tr-TR" dirty="0" smtClean="0"/>
              <a:t>Düzen yaklaşımı</a:t>
            </a:r>
          </a:p>
          <a:p>
            <a:pPr marL="1154430" lvl="2" indent="-514350">
              <a:buAutoNum type="arabicPeriod"/>
            </a:pPr>
            <a:r>
              <a:rPr lang="tr-TR" dirty="0" smtClean="0"/>
              <a:t>Nesneleri düzenle</a:t>
            </a:r>
          </a:p>
          <a:p>
            <a:pPr marL="1154430" lvl="2" indent="-514350">
              <a:buAutoNum type="arabicPeriod"/>
            </a:pPr>
            <a:r>
              <a:rPr lang="tr-TR" dirty="0" smtClean="0"/>
              <a:t>Görevleri düzenle</a:t>
            </a:r>
          </a:p>
          <a:p>
            <a:pPr marL="1154430" lvl="2" indent="-514350">
              <a:buAutoNum type="arabicPeriod"/>
            </a:pPr>
            <a:r>
              <a:rPr lang="tr-TR" dirty="0" smtClean="0"/>
              <a:t>İş görenleri düzenle</a:t>
            </a:r>
          </a:p>
          <a:p>
            <a:pPr marL="514350" indent="-514350">
              <a:buFont typeface="+mj-lt"/>
              <a:buAutoNum type="arabicPeriod"/>
            </a:pPr>
            <a:r>
              <a:rPr lang="tr-TR" dirty="0" smtClean="0"/>
              <a:t>Zamana Sahip çıkma (Savaşçı Yaklaşım)</a:t>
            </a:r>
          </a:p>
          <a:p>
            <a:pPr marL="1154430" lvl="2" indent="-514350">
              <a:buFont typeface="+mj-lt"/>
              <a:buAutoNum type="arabicPeriod"/>
            </a:pPr>
            <a:r>
              <a:rPr lang="tr-TR" dirty="0" smtClean="0"/>
              <a:t>Kendini yalıtmak</a:t>
            </a:r>
          </a:p>
          <a:p>
            <a:pPr marL="1154430" lvl="2" indent="-514350">
              <a:buFont typeface="+mj-lt"/>
              <a:buAutoNum type="arabicPeriod"/>
            </a:pPr>
            <a:r>
              <a:rPr lang="tr-TR" dirty="0" smtClean="0"/>
              <a:t>Yalnız kalmak</a:t>
            </a:r>
          </a:p>
          <a:p>
            <a:pPr marL="1154430" lvl="2" indent="-514350">
              <a:buFont typeface="+mj-lt"/>
              <a:buAutoNum type="arabicPeriod"/>
            </a:pPr>
            <a:r>
              <a:rPr lang="tr-TR" dirty="0" smtClean="0"/>
              <a:t>Yetki devretmek</a:t>
            </a:r>
          </a:p>
          <a:p>
            <a:pPr marL="514350" indent="-514350">
              <a:buFont typeface="+mj-lt"/>
              <a:buAutoNum type="arabicPeriod"/>
            </a:pPr>
            <a:r>
              <a:rPr lang="tr-TR" dirty="0" smtClean="0"/>
              <a:t>Hedef (Başarı) Yaklaşımı</a:t>
            </a:r>
          </a:p>
          <a:p>
            <a:pPr marL="514350" indent="-514350">
              <a:buFont typeface="+mj-lt"/>
              <a:buAutoNum type="arabicPeriod"/>
            </a:pPr>
            <a:r>
              <a:rPr lang="tr-TR" dirty="0" smtClean="0"/>
              <a:t>ABC yaklaşımı</a:t>
            </a:r>
          </a:p>
          <a:p>
            <a:pPr marL="514350" indent="-514350">
              <a:buFont typeface="+mj-lt"/>
              <a:buAutoNum type="arabicPeriod"/>
            </a:pPr>
            <a:r>
              <a:rPr lang="tr-TR" dirty="0" err="1" smtClean="0"/>
              <a:t>Covey’in</a:t>
            </a:r>
            <a:r>
              <a:rPr lang="tr-TR" dirty="0" smtClean="0"/>
              <a:t> Zaman Yönetimi Yaklaşımı (Öncelikli ve önemli olan, </a:t>
            </a:r>
            <a:r>
              <a:rPr lang="tr-TR" dirty="0" err="1" smtClean="0"/>
              <a:t>psikososyal</a:t>
            </a:r>
            <a:r>
              <a:rPr lang="tr-TR" dirty="0" smtClean="0"/>
              <a:t> boyutlu)</a:t>
            </a:r>
          </a:p>
          <a:p>
            <a:pPr marL="514350" indent="-514350">
              <a:buFont typeface="+mj-lt"/>
              <a:buAutoNum type="arabicPeriod"/>
            </a:pPr>
            <a:r>
              <a:rPr lang="tr-TR" dirty="0" smtClean="0"/>
              <a:t>Teknoloji yaklaşımı</a:t>
            </a:r>
          </a:p>
          <a:p>
            <a:pPr marL="514350" indent="-514350">
              <a:buFont typeface="+mj-lt"/>
              <a:buAutoNum type="arabicPeriod"/>
            </a:pPr>
            <a:r>
              <a:rPr lang="tr-TR" dirty="0" smtClean="0"/>
              <a:t>Beceri yaklaşımı</a:t>
            </a:r>
          </a:p>
          <a:p>
            <a:pPr marL="514350" indent="-514350">
              <a:buFont typeface="+mj-lt"/>
              <a:buAutoNum type="arabicPeriod"/>
            </a:pPr>
            <a:r>
              <a:rPr lang="tr-TR" dirty="0" smtClean="0"/>
              <a:t>İyileştirme Yaklaşımı</a:t>
            </a:r>
          </a:p>
          <a:p>
            <a:pPr marL="514350" indent="-514350">
              <a:buFont typeface="+mj-lt"/>
              <a:buAutoNum type="arabicPeriod"/>
            </a:pPr>
            <a:endParaRPr lang="tr-TR" dirty="0" smtClean="0"/>
          </a:p>
          <a:p>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20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2000"/>
                                        <p:tgtEl>
                                          <p:spTgt spid="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2000"/>
                                        <p:tgtEl>
                                          <p:spTgt spid="3">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2000"/>
                                        <p:tgtEl>
                                          <p:spTgt spid="3">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2000"/>
                                        <p:tgtEl>
                                          <p:spTgt spid="3">
                                            <p:txEl>
                                              <p:pRg st="8" end="8"/>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fade">
                                      <p:cBhvr>
                                        <p:cTn id="40" dur="2000"/>
                                        <p:tgtEl>
                                          <p:spTgt spid="3">
                                            <p:txEl>
                                              <p:pRg st="9" end="9"/>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Effect transition="in" filter="fade">
                                      <p:cBhvr>
                                        <p:cTn id="45" dur="2000"/>
                                        <p:tgtEl>
                                          <p:spTgt spid="3">
                                            <p:txEl>
                                              <p:pRg st="10" end="1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
                                            <p:txEl>
                                              <p:pRg st="11" end="11"/>
                                            </p:txEl>
                                          </p:spTgt>
                                        </p:tgtEl>
                                        <p:attrNameLst>
                                          <p:attrName>style.visibility</p:attrName>
                                        </p:attrNameLst>
                                      </p:cBhvr>
                                      <p:to>
                                        <p:strVal val="visible"/>
                                      </p:to>
                                    </p:set>
                                    <p:animEffect transition="in" filter="fade">
                                      <p:cBhvr>
                                        <p:cTn id="50" dur="2000"/>
                                        <p:tgtEl>
                                          <p:spTgt spid="3">
                                            <p:txEl>
                                              <p:pRg st="11" end="11"/>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animEffect transition="in" filter="fade">
                                      <p:cBhvr>
                                        <p:cTn id="55" dur="2000"/>
                                        <p:tgtEl>
                                          <p:spTgt spid="3">
                                            <p:txEl>
                                              <p:pRg st="12" end="12"/>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3">
                                            <p:txEl>
                                              <p:pRg st="13" end="13"/>
                                            </p:txEl>
                                          </p:spTgt>
                                        </p:tgtEl>
                                        <p:attrNameLst>
                                          <p:attrName>style.visibility</p:attrName>
                                        </p:attrNameLst>
                                      </p:cBhvr>
                                      <p:to>
                                        <p:strVal val="visible"/>
                                      </p:to>
                                    </p:set>
                                    <p:animEffect transition="in" filter="fade">
                                      <p:cBhvr>
                                        <p:cTn id="60" dur="20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Sınıfta zaman yönetimi	</a:t>
            </a:r>
            <a:endParaRPr lang="tr-TR" dirty="0"/>
          </a:p>
        </p:txBody>
      </p:sp>
      <p:sp>
        <p:nvSpPr>
          <p:cNvPr id="3" name="2 İçerik Yer Tutucusu"/>
          <p:cNvSpPr>
            <a:spLocks noGrp="1"/>
          </p:cNvSpPr>
          <p:nvPr>
            <p:ph idx="1"/>
          </p:nvPr>
        </p:nvSpPr>
        <p:spPr/>
        <p:txBody>
          <a:bodyPr>
            <a:normAutofit lnSpcReduction="10000"/>
          </a:bodyPr>
          <a:lstStyle/>
          <a:p>
            <a:r>
              <a:rPr lang="tr-TR" dirty="0" smtClean="0"/>
              <a:t>Sınıf yönetiminin kritik boyutlarından biridir.</a:t>
            </a:r>
          </a:p>
          <a:p>
            <a:r>
              <a:rPr lang="tr-TR" dirty="0" smtClean="0"/>
              <a:t>Eğitimin amaçlarının gerçekleştirilmesi için ders süresini etkili ve verimli kullanmaktır</a:t>
            </a:r>
          </a:p>
          <a:p>
            <a:r>
              <a:rPr lang="tr-TR" dirty="0" smtClean="0"/>
              <a:t>Dersten önce zaman yönetimi</a:t>
            </a:r>
          </a:p>
          <a:p>
            <a:pPr lvl="2"/>
            <a:r>
              <a:rPr lang="tr-TR" dirty="0" smtClean="0"/>
              <a:t>Plan yapma ve hazırlık</a:t>
            </a:r>
          </a:p>
          <a:p>
            <a:pPr lvl="2"/>
            <a:r>
              <a:rPr lang="tr-TR" dirty="0" smtClean="0"/>
              <a:t>Ders araç gereç ve kaynakların hazırlanması</a:t>
            </a:r>
          </a:p>
          <a:p>
            <a:pPr lvl="2"/>
            <a:r>
              <a:rPr lang="tr-TR" dirty="0" smtClean="0"/>
              <a:t>Sınıf kurallarını belirleme</a:t>
            </a:r>
          </a:p>
          <a:p>
            <a:r>
              <a:rPr lang="tr-TR" dirty="0" smtClean="0"/>
              <a:t>Derste zaman yönetimi</a:t>
            </a:r>
          </a:p>
          <a:p>
            <a:pPr lvl="2"/>
            <a:r>
              <a:rPr lang="tr-TR" dirty="0" smtClean="0"/>
              <a:t>Zamanın etkili kullanımı ( planlı zaman, ayrılmış zaman, meşgul olunan zaman, akademik öğrenme zamanı)</a:t>
            </a:r>
          </a:p>
          <a:p>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2000"/>
                                        <p:tgtEl>
                                          <p:spTgt spid="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20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2000"/>
                                        <p:tgtEl>
                                          <p:spTgt spid="3">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Sınıfta zamanı etkili kullanmak için neler yapılabilir?</a:t>
            </a:r>
            <a:endParaRPr lang="tr-TR" dirty="0"/>
          </a:p>
        </p:txBody>
      </p:sp>
      <p:sp>
        <p:nvSpPr>
          <p:cNvPr id="3" name="2 İçerik Yer Tutucusu"/>
          <p:cNvSpPr>
            <a:spLocks noGrp="1"/>
          </p:cNvSpPr>
          <p:nvPr>
            <p:ph idx="1"/>
          </p:nvPr>
        </p:nvSpPr>
        <p:spPr/>
        <p:txBody>
          <a:bodyPr>
            <a:normAutofit fontScale="92500" lnSpcReduction="10000"/>
          </a:bodyPr>
          <a:lstStyle/>
          <a:p>
            <a:r>
              <a:rPr lang="tr-TR" dirty="0" smtClean="0"/>
              <a:t>Derse zamanında başlamak ve dersi zamanında bitirmek</a:t>
            </a:r>
          </a:p>
          <a:p>
            <a:r>
              <a:rPr lang="tr-TR" dirty="0" smtClean="0"/>
              <a:t>Öğretmen derse sorunlarla gelmemeye özen göstermelidir</a:t>
            </a:r>
          </a:p>
          <a:p>
            <a:r>
              <a:rPr lang="tr-TR" dirty="0" smtClean="0"/>
              <a:t>İşlenecek konunun önemine ilişkin bilgi vermelidir</a:t>
            </a:r>
          </a:p>
          <a:p>
            <a:r>
              <a:rPr lang="tr-TR" dirty="0" smtClean="0"/>
              <a:t>Dersin kesintiye uğramamasına çalışılmalıdır</a:t>
            </a:r>
          </a:p>
          <a:p>
            <a:r>
              <a:rPr lang="tr-TR" dirty="0" smtClean="0"/>
              <a:t>Uygun öğretim yöntem ve teknikleri kullanılmalıdır. </a:t>
            </a:r>
          </a:p>
          <a:p>
            <a:r>
              <a:rPr lang="tr-TR" smtClean="0"/>
              <a:t>…</a:t>
            </a:r>
            <a:endParaRPr lang="tr-TR" dirty="0"/>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lstStyle/>
          <a:p>
            <a:r>
              <a:rPr lang="tr-TR" dirty="0" smtClean="0"/>
              <a:t>Sınıf Yönetiminde Güdülemenin Önemi</a:t>
            </a:r>
            <a:endParaRPr lang="tr-TR" dirty="0"/>
          </a:p>
        </p:txBody>
      </p:sp>
      <p:sp>
        <p:nvSpPr>
          <p:cNvPr id="6" name="5 Metin Yer Tutucusu"/>
          <p:cNvSpPr>
            <a:spLocks noGrp="1"/>
          </p:cNvSpPr>
          <p:nvPr>
            <p:ph type="body" idx="1"/>
          </p:nvPr>
        </p:nvSpPr>
        <p:spPr/>
        <p:txBody>
          <a:bodyPr/>
          <a:lstStyle/>
          <a:p>
            <a:endParaRPr lang="tr-T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p:txBody>
          <a:bodyPr>
            <a:normAutofit/>
          </a:bodyPr>
          <a:lstStyle/>
          <a:p>
            <a:r>
              <a:rPr lang="tr-TR" dirty="0" smtClean="0"/>
              <a:t>Güdü nedir?</a:t>
            </a:r>
            <a:endParaRPr lang="tr-TR" dirty="0"/>
          </a:p>
        </p:txBody>
      </p:sp>
      <p:sp>
        <p:nvSpPr>
          <p:cNvPr id="5" name="4 İçerik Yer Tutucusu"/>
          <p:cNvSpPr>
            <a:spLocks noGrp="1"/>
          </p:cNvSpPr>
          <p:nvPr>
            <p:ph idx="1"/>
          </p:nvPr>
        </p:nvSpPr>
        <p:spPr/>
        <p:txBody>
          <a:bodyPr/>
          <a:lstStyle/>
          <a:p>
            <a:r>
              <a:rPr lang="tr-TR" dirty="0" smtClean="0"/>
              <a:t>Bireyin davranışlarını harekete geçiren veya yönlendiren en önemli etmenlerden biridir. </a:t>
            </a:r>
          </a:p>
          <a:p>
            <a:r>
              <a:rPr lang="tr-TR" dirty="0" smtClean="0"/>
              <a:t>Bireyin bir eyleme başlamasına ne neden olur?</a:t>
            </a:r>
          </a:p>
          <a:p>
            <a:r>
              <a:rPr lang="tr-TR" dirty="0" smtClean="0"/>
              <a:t>Bireyin seçtiği etkinliğe katılma düzeyi nedir?</a:t>
            </a:r>
          </a:p>
          <a:p>
            <a:r>
              <a:rPr lang="tr-TR" dirty="0" smtClean="0"/>
              <a:t> Bireyin bir işi sürdürmesinin ya da işten vazgeçmesinin nedeni nedir?</a:t>
            </a:r>
          </a:p>
          <a:p>
            <a:r>
              <a:rPr lang="tr-TR" dirty="0" smtClean="0"/>
              <a:t>Güdü </a:t>
            </a:r>
            <a:r>
              <a:rPr lang="tr-TR" smtClean="0"/>
              <a:t>kişisel bir olaydır. </a:t>
            </a:r>
            <a:endParaRPr lang="tr-TR"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20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2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Derse güdülenmiş öğrencinin özellikleri nelerdir?</a:t>
            </a:r>
            <a:endParaRPr lang="tr-TR" dirty="0"/>
          </a:p>
        </p:txBody>
      </p:sp>
      <p:sp>
        <p:nvSpPr>
          <p:cNvPr id="3" name="2 İçerik Yer Tutucusu"/>
          <p:cNvSpPr>
            <a:spLocks noGrp="1"/>
          </p:cNvSpPr>
          <p:nvPr>
            <p:ph idx="1"/>
          </p:nvPr>
        </p:nvSpPr>
        <p:spPr/>
        <p:txBody>
          <a:bodyPr/>
          <a:lstStyle/>
          <a:p>
            <a:r>
              <a:rPr lang="tr-TR" dirty="0" smtClean="0"/>
              <a:t>Derse istekli katılır</a:t>
            </a:r>
          </a:p>
          <a:p>
            <a:r>
              <a:rPr lang="tr-TR" dirty="0" smtClean="0"/>
              <a:t>Ödevlerini zamanında ve düzgün yapar</a:t>
            </a:r>
          </a:p>
          <a:p>
            <a:r>
              <a:rPr lang="tr-TR" dirty="0" smtClean="0"/>
              <a:t>Okula severek gelirler</a:t>
            </a:r>
          </a:p>
          <a:p>
            <a:r>
              <a:rPr lang="tr-TR" dirty="0" smtClean="0"/>
              <a:t>Zorluklarla karşılaştıklarında çaba gösterirler</a:t>
            </a:r>
          </a:p>
          <a:p>
            <a:r>
              <a:rPr lang="tr-TR" dirty="0" smtClean="0"/>
              <a:t>Öğretmenlerini dikkatle dinlerler</a:t>
            </a:r>
          </a:p>
          <a:p>
            <a:r>
              <a:rPr lang="tr-TR" dirty="0" smtClean="0"/>
              <a:t>Öğretmenlerinin düzenlediği etkinliklere katılırlar</a:t>
            </a:r>
          </a:p>
          <a:p>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İçsel ve Dıştan Güdülenme</a:t>
            </a:r>
            <a:endParaRPr lang="tr-TR" dirty="0"/>
          </a:p>
        </p:txBody>
      </p:sp>
      <p:sp>
        <p:nvSpPr>
          <p:cNvPr id="4" name="3 İçerik Yer Tutucusu"/>
          <p:cNvSpPr>
            <a:spLocks noGrp="1"/>
          </p:cNvSpPr>
          <p:nvPr>
            <p:ph sz="half" idx="1"/>
          </p:nvPr>
        </p:nvSpPr>
        <p:spPr/>
        <p:txBody>
          <a:bodyPr/>
          <a:lstStyle/>
          <a:p>
            <a:r>
              <a:rPr lang="tr-TR" dirty="0" smtClean="0"/>
              <a:t>İhtiyaç</a:t>
            </a:r>
          </a:p>
          <a:p>
            <a:r>
              <a:rPr lang="tr-TR" dirty="0" smtClean="0"/>
              <a:t>İlgi </a:t>
            </a:r>
          </a:p>
          <a:p>
            <a:r>
              <a:rPr lang="tr-TR" dirty="0" smtClean="0"/>
              <a:t>Merak</a:t>
            </a:r>
          </a:p>
          <a:p>
            <a:r>
              <a:rPr lang="tr-TR" dirty="0" smtClean="0"/>
              <a:t>Zevk alma</a:t>
            </a:r>
          </a:p>
          <a:p>
            <a:endParaRPr lang="tr-TR" dirty="0"/>
          </a:p>
        </p:txBody>
      </p:sp>
      <p:sp>
        <p:nvSpPr>
          <p:cNvPr id="5" name="4 İçerik Yer Tutucusu"/>
          <p:cNvSpPr>
            <a:spLocks noGrp="1"/>
          </p:cNvSpPr>
          <p:nvPr>
            <p:ph sz="half" idx="2"/>
          </p:nvPr>
        </p:nvSpPr>
        <p:spPr/>
        <p:txBody>
          <a:bodyPr/>
          <a:lstStyle/>
          <a:p>
            <a:r>
              <a:rPr lang="tr-TR" dirty="0" smtClean="0"/>
              <a:t>Ödül</a:t>
            </a:r>
          </a:p>
          <a:p>
            <a:r>
              <a:rPr lang="tr-TR" dirty="0" smtClean="0"/>
              <a:t>Sosyal baskı</a:t>
            </a:r>
          </a:p>
          <a:p>
            <a:r>
              <a:rPr lang="tr-TR" dirty="0" smtClean="0"/>
              <a:t>Cezadan kaçınma</a:t>
            </a:r>
          </a:p>
          <a:p>
            <a:r>
              <a:rPr lang="tr-TR" dirty="0" smtClean="0"/>
              <a:t>Başkalarını memnun etmek</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20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animEffect transition="in" filter="fade">
                                      <p:cBhvr>
                                        <p:cTn id="27" dur="2000"/>
                                        <p:tgtEl>
                                          <p:spTgt spid="5">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1" end="1"/>
                                            </p:txEl>
                                          </p:spTgt>
                                        </p:tgtEl>
                                        <p:attrNameLst>
                                          <p:attrName>style.visibility</p:attrName>
                                        </p:attrNameLst>
                                      </p:cBhvr>
                                      <p:to>
                                        <p:strVal val="visible"/>
                                      </p:to>
                                    </p:set>
                                    <p:animEffect transition="in" filter="fade">
                                      <p:cBhvr>
                                        <p:cTn id="32" dur="2000"/>
                                        <p:tgtEl>
                                          <p:spTgt spid="5">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2" end="2"/>
                                            </p:txEl>
                                          </p:spTgt>
                                        </p:tgtEl>
                                        <p:attrNameLst>
                                          <p:attrName>style.visibility</p:attrName>
                                        </p:attrNameLst>
                                      </p:cBhvr>
                                      <p:to>
                                        <p:strVal val="visible"/>
                                      </p:to>
                                    </p:set>
                                    <p:animEffect transition="in" filter="fade">
                                      <p:cBhvr>
                                        <p:cTn id="37" dur="2000"/>
                                        <p:tgtEl>
                                          <p:spTgt spid="5">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xEl>
                                              <p:pRg st="3" end="3"/>
                                            </p:txEl>
                                          </p:spTgt>
                                        </p:tgtEl>
                                        <p:attrNameLst>
                                          <p:attrName>style.visibility</p:attrName>
                                        </p:attrNameLst>
                                      </p:cBhvr>
                                      <p:to>
                                        <p:strVal val="visible"/>
                                      </p:to>
                                    </p:set>
                                    <p:animEffect transition="in" filter="fade">
                                      <p:cBhvr>
                                        <p:cTn id="42"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Başlık"/>
          <p:cNvSpPr>
            <a:spLocks noGrp="1"/>
          </p:cNvSpPr>
          <p:nvPr>
            <p:ph type="title"/>
          </p:nvPr>
        </p:nvSpPr>
        <p:spPr/>
        <p:txBody>
          <a:bodyPr/>
          <a:lstStyle/>
          <a:p>
            <a:r>
              <a:rPr lang="tr-TR" dirty="0" smtClean="0"/>
              <a:t>İçerik Kuramları</a:t>
            </a:r>
            <a:endParaRPr lang="tr-TR" dirty="0"/>
          </a:p>
        </p:txBody>
      </p:sp>
      <p:sp>
        <p:nvSpPr>
          <p:cNvPr id="7" name="6 İçerik Yer Tutucusu"/>
          <p:cNvSpPr>
            <a:spLocks noGrp="1"/>
          </p:cNvSpPr>
          <p:nvPr>
            <p:ph idx="1"/>
          </p:nvPr>
        </p:nvSpPr>
        <p:spPr/>
        <p:txBody>
          <a:bodyPr/>
          <a:lstStyle/>
          <a:p>
            <a:r>
              <a:rPr lang="tr-TR" dirty="0" err="1" smtClean="0"/>
              <a:t>Maslow’un</a:t>
            </a:r>
            <a:r>
              <a:rPr lang="tr-TR" dirty="0" smtClean="0"/>
              <a:t> ihtiyaçlar hiyerarşisi kuramı: F, G, S, S, K</a:t>
            </a:r>
          </a:p>
          <a:p>
            <a:r>
              <a:rPr lang="tr-TR" dirty="0" err="1" smtClean="0"/>
              <a:t>Alderfeld’in</a:t>
            </a:r>
            <a:r>
              <a:rPr lang="tr-TR" dirty="0" smtClean="0"/>
              <a:t> Varlık, İlgililik ve Gelişim Kuramı</a:t>
            </a:r>
          </a:p>
          <a:p>
            <a:r>
              <a:rPr lang="tr-TR" dirty="0" err="1" smtClean="0"/>
              <a:t>Herzberg’in</a:t>
            </a:r>
            <a:r>
              <a:rPr lang="tr-TR" dirty="0" smtClean="0"/>
              <a:t> Çift Etken kuramı (</a:t>
            </a:r>
            <a:r>
              <a:rPr lang="tr-TR" dirty="0" err="1" smtClean="0"/>
              <a:t>Güdüleyici</a:t>
            </a:r>
            <a:r>
              <a:rPr lang="tr-TR" dirty="0" smtClean="0"/>
              <a:t> etmenler, sağlık etmenleri)</a:t>
            </a:r>
          </a:p>
          <a:p>
            <a:r>
              <a:rPr lang="tr-TR" dirty="0" err="1" smtClean="0"/>
              <a:t>Mc</a:t>
            </a:r>
            <a:r>
              <a:rPr lang="tr-TR" dirty="0" smtClean="0"/>
              <a:t> </a:t>
            </a:r>
            <a:r>
              <a:rPr lang="tr-TR" dirty="0" err="1" smtClean="0"/>
              <a:t>Clelland’ın</a:t>
            </a:r>
            <a:r>
              <a:rPr lang="tr-TR" dirty="0" smtClean="0"/>
              <a:t> Başarı Güdüsü Kuramı (başarma, güç, ilişki ihtiyacı)</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Süreç Kuramları</a:t>
            </a:r>
            <a:endParaRPr lang="tr-TR" dirty="0"/>
          </a:p>
        </p:txBody>
      </p:sp>
      <p:sp>
        <p:nvSpPr>
          <p:cNvPr id="3" name="2 İçerik Yer Tutucusu"/>
          <p:cNvSpPr>
            <a:spLocks noGrp="1"/>
          </p:cNvSpPr>
          <p:nvPr>
            <p:ph idx="1"/>
          </p:nvPr>
        </p:nvSpPr>
        <p:spPr/>
        <p:txBody>
          <a:bodyPr>
            <a:normAutofit fontScale="77500" lnSpcReduction="20000"/>
          </a:bodyPr>
          <a:lstStyle/>
          <a:p>
            <a:r>
              <a:rPr lang="tr-TR" dirty="0" smtClean="0"/>
              <a:t>Bireylerin nasıl davranışa geçeceği, kendisini nasıl yönlendireceği, ve davranış değişikliğine göre kendisini nasıl kontrol edeceği üzerinde durur.</a:t>
            </a:r>
          </a:p>
          <a:p>
            <a:r>
              <a:rPr lang="tr-TR" dirty="0" smtClean="0">
                <a:solidFill>
                  <a:srgbClr val="FF0000"/>
                </a:solidFill>
              </a:rPr>
              <a:t>Pekiştirme Kuramı</a:t>
            </a:r>
          </a:p>
          <a:p>
            <a:pPr lvl="1"/>
            <a:r>
              <a:rPr lang="tr-TR" dirty="0" smtClean="0"/>
              <a:t>Organizma---Davranış---Karşılaşılan Sonuç---Ödül veya ceza</a:t>
            </a:r>
          </a:p>
          <a:p>
            <a:r>
              <a:rPr lang="tr-TR" dirty="0" smtClean="0">
                <a:solidFill>
                  <a:srgbClr val="FF0000"/>
                </a:solidFill>
              </a:rPr>
              <a:t>Beklenti kuramı</a:t>
            </a:r>
          </a:p>
          <a:p>
            <a:pPr lvl="1"/>
            <a:r>
              <a:rPr lang="tr-TR" dirty="0" err="1" smtClean="0"/>
              <a:t>Vroom’un</a:t>
            </a:r>
            <a:r>
              <a:rPr lang="tr-TR" dirty="0" smtClean="0"/>
              <a:t> Beklenti Kuramı: </a:t>
            </a:r>
            <a:r>
              <a:rPr lang="tr-TR" dirty="0" err="1" smtClean="0"/>
              <a:t>Güdülem</a:t>
            </a:r>
            <a:r>
              <a:rPr lang="tr-TR" dirty="0" smtClean="0"/>
              <a:t>=Kişinin ödülü arzulama derecesi*Bekleyiş</a:t>
            </a:r>
          </a:p>
          <a:p>
            <a:pPr lvl="2"/>
            <a:r>
              <a:rPr lang="tr-TR" dirty="0" err="1" smtClean="0"/>
              <a:t>Valans</a:t>
            </a:r>
            <a:r>
              <a:rPr lang="tr-TR" dirty="0" smtClean="0"/>
              <a:t>: Bir sonucu elde etme konusundaki isteğinin şiddetidir (+,-,0)</a:t>
            </a:r>
          </a:p>
          <a:p>
            <a:pPr lvl="2"/>
            <a:r>
              <a:rPr lang="tr-TR" dirty="0" smtClean="0"/>
              <a:t>Beklenti: Bir davranışının onu belli bir sonuca ulaştıracağı yönündeki inancıdır (1,0)</a:t>
            </a:r>
          </a:p>
          <a:p>
            <a:pPr lvl="2"/>
            <a:r>
              <a:rPr lang="tr-TR" dirty="0" smtClean="0"/>
              <a:t>Araçsallık:Birinci kademe sonuçların, ikinci kademe sonuçlara ulaştıracağı konusunda kişinin sahip olduğu öznel </a:t>
            </a:r>
            <a:r>
              <a:rPr lang="tr-TR" dirty="0" err="1" smtClean="0"/>
              <a:t>olasılIĞI</a:t>
            </a:r>
            <a:endParaRPr lang="tr-TR" dirty="0" smtClean="0"/>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08720"/>
            <a:ext cx="8229600" cy="5415880"/>
          </a:xfrm>
        </p:spPr>
        <p:txBody>
          <a:bodyPr/>
          <a:lstStyle/>
          <a:p>
            <a:pPr lvl="1"/>
            <a:r>
              <a:rPr lang="tr-TR" dirty="0" err="1" smtClean="0"/>
              <a:t>Porter</a:t>
            </a:r>
            <a:r>
              <a:rPr lang="tr-TR" dirty="0" smtClean="0"/>
              <a:t> ve </a:t>
            </a:r>
            <a:r>
              <a:rPr lang="tr-TR" dirty="0" err="1" smtClean="0"/>
              <a:t>Lawer’ın</a:t>
            </a:r>
            <a:r>
              <a:rPr lang="tr-TR" dirty="0" smtClean="0"/>
              <a:t> Beklenti Kuramı: (ödülün değeri ve olasılığına göre gayretin derecesi</a:t>
            </a:r>
          </a:p>
          <a:p>
            <a:r>
              <a:rPr lang="tr-TR" dirty="0" smtClean="0">
                <a:solidFill>
                  <a:srgbClr val="FF0000"/>
                </a:solidFill>
              </a:rPr>
              <a:t>Eşitlik Kuramı: </a:t>
            </a:r>
            <a:r>
              <a:rPr lang="tr-TR" dirty="0" smtClean="0"/>
              <a:t>Sarf edilen gayret ve karşılığında elde ettiği sonuç ile aynı ortamda başkaları tarafından sarf edilen gayret ve elde ettiği sonuçlar karşılaştırılır. (Sonuç/Gayret&gt;&lt; B.Sonuç/B.Gayret)</a:t>
            </a:r>
          </a:p>
          <a:p>
            <a:r>
              <a:rPr lang="tr-TR" dirty="0" smtClean="0">
                <a:solidFill>
                  <a:srgbClr val="FF0000"/>
                </a:solidFill>
              </a:rPr>
              <a:t>Amaç Kuramı:</a:t>
            </a:r>
            <a:r>
              <a:rPr lang="tr-TR" dirty="0" smtClean="0"/>
              <a:t>Kişilerin belirlediği amaçlar, onların güdüleme derecelerini belirleyecektir. </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Amaçlar ve Güdü?</a:t>
            </a:r>
            <a:endParaRPr lang="tr-TR" dirty="0"/>
          </a:p>
        </p:txBody>
      </p:sp>
      <p:sp>
        <p:nvSpPr>
          <p:cNvPr id="3" name="2 İçerik Yer Tutucusu"/>
          <p:cNvSpPr>
            <a:spLocks noGrp="1"/>
          </p:cNvSpPr>
          <p:nvPr>
            <p:ph idx="1"/>
          </p:nvPr>
        </p:nvSpPr>
        <p:spPr/>
        <p:txBody>
          <a:bodyPr>
            <a:normAutofit fontScale="85000" lnSpcReduction="20000"/>
          </a:bodyPr>
          <a:lstStyle/>
          <a:p>
            <a:pPr>
              <a:buNone/>
            </a:pPr>
            <a:r>
              <a:rPr lang="tr-TR" dirty="0" smtClean="0"/>
              <a:t>Amaçlar;</a:t>
            </a:r>
          </a:p>
          <a:p>
            <a:r>
              <a:rPr lang="tr-TR" dirty="0" smtClean="0"/>
              <a:t>Dikkatin işe yoğunlaşmasını sağlar</a:t>
            </a:r>
          </a:p>
          <a:p>
            <a:r>
              <a:rPr lang="tr-TR" dirty="0" smtClean="0"/>
              <a:t>Çabayı harekete geçirir</a:t>
            </a:r>
          </a:p>
          <a:p>
            <a:r>
              <a:rPr lang="tr-TR" dirty="0" smtClean="0"/>
              <a:t>Çabanın devamlılığını sağlar</a:t>
            </a:r>
          </a:p>
          <a:p>
            <a:r>
              <a:rPr lang="tr-TR" dirty="0" smtClean="0"/>
              <a:t>Eski stratejiler yetersiz kalınca yeni stratejileri geliştirmesini sağlar</a:t>
            </a:r>
          </a:p>
          <a:p>
            <a:endParaRPr lang="tr-TR" dirty="0" smtClean="0"/>
          </a:p>
          <a:p>
            <a:r>
              <a:rPr lang="tr-TR" dirty="0" smtClean="0"/>
              <a:t>Öğrenmeye ve performansa dönük amaçlar…</a:t>
            </a:r>
          </a:p>
          <a:p>
            <a:endParaRPr lang="tr-TR" dirty="0" smtClean="0"/>
          </a:p>
          <a:p>
            <a:r>
              <a:rPr lang="tr-TR" dirty="0" smtClean="0"/>
              <a:t>İyi tanımlanmış, orta güçlükte, ulaşılabilir ve yakın gelecekte ulaşılabilir amaçlar güdüyü artırır.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20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7846640" cy="1162050"/>
          </a:xfrm>
        </p:spPr>
        <p:txBody>
          <a:bodyPr/>
          <a:lstStyle/>
          <a:p>
            <a:r>
              <a:rPr lang="tr-TR" sz="4800" dirty="0" smtClean="0"/>
              <a:t>Başarılı olma güdüsü</a:t>
            </a:r>
            <a:endParaRPr lang="tr-TR" sz="4800" dirty="0"/>
          </a:p>
        </p:txBody>
      </p:sp>
      <p:sp>
        <p:nvSpPr>
          <p:cNvPr id="5" name="4 Metin Yer Tutucusu"/>
          <p:cNvSpPr>
            <a:spLocks noGrp="1"/>
          </p:cNvSpPr>
          <p:nvPr>
            <p:ph type="body" idx="2"/>
          </p:nvPr>
        </p:nvSpPr>
        <p:spPr>
          <a:xfrm>
            <a:off x="685800" y="1988840"/>
            <a:ext cx="2806080" cy="4259560"/>
          </a:xfrm>
        </p:spPr>
        <p:txBody>
          <a:bodyPr>
            <a:normAutofit/>
          </a:bodyPr>
          <a:lstStyle/>
          <a:p>
            <a:pPr marL="342900" indent="-342900">
              <a:buAutoNum type="arabicPeriod"/>
            </a:pPr>
            <a:r>
              <a:rPr lang="tr-TR" sz="2000" dirty="0" smtClean="0"/>
              <a:t>Durum: Risk almayı severler, daha çok çaba gösterirler, zor problemlerden hoşlanırlar</a:t>
            </a:r>
          </a:p>
          <a:p>
            <a:pPr marL="342900" indent="-342900">
              <a:buAutoNum type="arabicPeriod"/>
            </a:pPr>
            <a:r>
              <a:rPr lang="tr-TR" sz="2000" dirty="0" smtClean="0"/>
              <a:t>Durum: Başarabileceklerini düşündükleri işler için çaba gösterirler, orta güçlükteki işler bu tür bireylerin güdüsünü arttırır. </a:t>
            </a:r>
            <a:endParaRPr lang="tr-TR" sz="2000" dirty="0"/>
          </a:p>
        </p:txBody>
      </p:sp>
      <p:graphicFrame>
        <p:nvGraphicFramePr>
          <p:cNvPr id="4" name="3 İçerik Yer Tutucusu"/>
          <p:cNvGraphicFramePr>
            <a:graphicFrameLocks noGrp="1"/>
          </p:cNvGraphicFramePr>
          <p:nvPr>
            <p:ph sz="half" idx="1"/>
          </p:nvPr>
        </p:nvGraphicFramePr>
        <p:xfrm>
          <a:off x="3575050" y="1676400"/>
          <a:ext cx="5111750" cy="4572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Başarılı olma güdüsü :</a:t>
            </a:r>
            <a:endParaRPr lang="tr-TR" dirty="0"/>
          </a:p>
        </p:txBody>
      </p:sp>
      <p:sp>
        <p:nvSpPr>
          <p:cNvPr id="3" name="2 İçerik Yer Tutucusu"/>
          <p:cNvSpPr>
            <a:spLocks noGrp="1"/>
          </p:cNvSpPr>
          <p:nvPr>
            <p:ph idx="1"/>
          </p:nvPr>
        </p:nvSpPr>
        <p:spPr/>
        <p:txBody>
          <a:bodyPr/>
          <a:lstStyle/>
          <a:p>
            <a:r>
              <a:rPr lang="tr-TR" dirty="0" smtClean="0"/>
              <a:t>Durağan ve bilinçsiz:  Ailede kazanılan </a:t>
            </a:r>
          </a:p>
          <a:p>
            <a:r>
              <a:rPr lang="tr-TR" dirty="0" smtClean="0"/>
              <a:t>Önceki yaşantı, başarı ya da başarısızlıklarının ve içinde bulunduğu durumun güçlük derecesinden etkilenir. </a:t>
            </a: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Güdülenmeyi etkileyen etmenler</a:t>
            </a:r>
            <a:endParaRPr lang="tr-TR" dirty="0"/>
          </a:p>
        </p:txBody>
      </p:sp>
      <p:sp>
        <p:nvSpPr>
          <p:cNvPr id="3" name="2 İçerik Yer Tutucusu"/>
          <p:cNvSpPr>
            <a:spLocks noGrp="1"/>
          </p:cNvSpPr>
          <p:nvPr>
            <p:ph idx="1"/>
          </p:nvPr>
        </p:nvSpPr>
        <p:spPr/>
        <p:txBody>
          <a:bodyPr/>
          <a:lstStyle/>
          <a:p>
            <a:r>
              <a:rPr lang="tr-TR" dirty="0" smtClean="0"/>
              <a:t>Güdünün kaynağı</a:t>
            </a:r>
          </a:p>
          <a:p>
            <a:r>
              <a:rPr lang="tr-TR" dirty="0" smtClean="0"/>
              <a:t>Amacın türü</a:t>
            </a:r>
          </a:p>
          <a:p>
            <a:r>
              <a:rPr lang="tr-TR" dirty="0" smtClean="0"/>
              <a:t>Başarılı olma güdüsü</a:t>
            </a:r>
            <a:endParaRPr lang="tr-TR" dirty="0"/>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Öğrencilerin Etkinliklere Katılmalarını Belirleyen Etkenler</a:t>
            </a:r>
            <a:endParaRPr lang="tr-TR" dirty="0"/>
          </a:p>
        </p:txBody>
      </p:sp>
      <p:sp>
        <p:nvSpPr>
          <p:cNvPr id="3" name="2 İçerik Yer Tutucusu"/>
          <p:cNvSpPr>
            <a:spLocks noGrp="1"/>
          </p:cNvSpPr>
          <p:nvPr>
            <p:ph idx="1"/>
          </p:nvPr>
        </p:nvSpPr>
        <p:spPr/>
        <p:txBody>
          <a:bodyPr/>
          <a:lstStyle/>
          <a:p>
            <a:r>
              <a:rPr lang="tr-TR" dirty="0" smtClean="0"/>
              <a:t>İşi bitirebileceğine dair beklentisi</a:t>
            </a:r>
          </a:p>
          <a:p>
            <a:r>
              <a:rPr lang="tr-TR" dirty="0" smtClean="0"/>
              <a:t>İşe verilen değer</a:t>
            </a:r>
          </a:p>
          <a:p>
            <a:r>
              <a:rPr lang="tr-TR" dirty="0" smtClean="0"/>
              <a:t>İş yapılırken bireyler arası ilişkilerin niteliği</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smtClean="0"/>
              <a:t>Öğrencilerin Akademik İhtiyaçları</a:t>
            </a:r>
            <a:endParaRPr lang="tr-TR" dirty="0"/>
          </a:p>
        </p:txBody>
      </p:sp>
      <p:sp>
        <p:nvSpPr>
          <p:cNvPr id="3" name="2 İçerik Yer Tutucusu"/>
          <p:cNvSpPr>
            <a:spLocks noGrp="1"/>
          </p:cNvSpPr>
          <p:nvPr>
            <p:ph idx="1"/>
          </p:nvPr>
        </p:nvSpPr>
        <p:spPr/>
        <p:txBody>
          <a:bodyPr>
            <a:normAutofit fontScale="92500" lnSpcReduction="20000"/>
          </a:bodyPr>
          <a:lstStyle/>
          <a:p>
            <a:r>
              <a:rPr lang="tr-TR" dirty="0" smtClean="0"/>
              <a:t>Öğrenme hedeflerini anlama ve değer verme</a:t>
            </a:r>
          </a:p>
          <a:p>
            <a:r>
              <a:rPr lang="tr-TR" dirty="0" smtClean="0"/>
              <a:t>Öğrenme sürecinin anlama</a:t>
            </a:r>
          </a:p>
          <a:p>
            <a:r>
              <a:rPr lang="tr-TR" dirty="0" smtClean="0"/>
              <a:t>Öğrenme sürecine etkin olarak katılma</a:t>
            </a:r>
          </a:p>
          <a:p>
            <a:r>
              <a:rPr lang="tr-TR" dirty="0" smtClean="0"/>
              <a:t>Kendi öğrenmeleriyle sorumluluk alma</a:t>
            </a:r>
          </a:p>
          <a:p>
            <a:r>
              <a:rPr lang="tr-TR" dirty="0" smtClean="0"/>
              <a:t>Başarılı yaşantılar geçirme</a:t>
            </a:r>
          </a:p>
          <a:p>
            <a:r>
              <a:rPr lang="tr-TR" dirty="0" smtClean="0"/>
              <a:t>Gerçekçi ve anında dönüt alma</a:t>
            </a:r>
          </a:p>
          <a:p>
            <a:r>
              <a:rPr lang="tr-TR" dirty="0" smtClean="0"/>
              <a:t>Güvenli ve iyi düzenlenmiş öğrenme ortamı</a:t>
            </a:r>
          </a:p>
          <a:p>
            <a:r>
              <a:rPr lang="tr-TR" dirty="0" smtClean="0"/>
              <a:t>Öğrendiklerini bütünleştirmek için zaman</a:t>
            </a:r>
          </a:p>
          <a:p>
            <a:r>
              <a:rPr lang="tr-TR" dirty="0" smtClean="0"/>
              <a:t>Arkadaşlarıyla olumlu ilişki kurma </a:t>
            </a:r>
          </a:p>
          <a:p>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Sınıfta Kaygı</a:t>
            </a:r>
            <a:endParaRPr lang="tr-TR" dirty="0"/>
          </a:p>
        </p:txBody>
      </p:sp>
      <p:sp>
        <p:nvSpPr>
          <p:cNvPr id="3" name="2 İçerik Yer Tutucusu"/>
          <p:cNvSpPr>
            <a:spLocks noGrp="1"/>
          </p:cNvSpPr>
          <p:nvPr>
            <p:ph idx="1"/>
          </p:nvPr>
        </p:nvSpPr>
        <p:spPr/>
        <p:txBody>
          <a:bodyPr/>
          <a:lstStyle/>
          <a:p>
            <a:r>
              <a:rPr lang="tr-TR" dirty="0" smtClean="0"/>
              <a:t>Kaygı düzeyi öğrencilerin dikkatleri dağınıktır, öğrenme  güçlüğü çekerler, sınav başarıları düşüktür</a:t>
            </a: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p:txBody>
          <a:bodyPr/>
          <a:lstStyle/>
          <a:p>
            <a:r>
              <a:rPr lang="tr-TR" dirty="0" err="1" smtClean="0"/>
              <a:t>Gordon</a:t>
            </a:r>
            <a:r>
              <a:rPr lang="tr-TR" dirty="0" smtClean="0"/>
              <a:t> Modeli</a:t>
            </a:r>
            <a:endParaRPr lang="tr-TR" dirty="0"/>
          </a:p>
        </p:txBody>
      </p:sp>
      <p:sp>
        <p:nvSpPr>
          <p:cNvPr id="5" name="4 Metin Yer Tutucusu"/>
          <p:cNvSpPr>
            <a:spLocks noGrp="1"/>
          </p:cNvSpPr>
          <p:nvPr>
            <p:ph type="body" idx="1"/>
          </p:nvPr>
        </p:nvSpPr>
        <p:spPr/>
        <p:txBody>
          <a:bodyPr/>
          <a:lstStyle/>
          <a:p>
            <a:r>
              <a:rPr lang="tr-TR" dirty="0" smtClean="0"/>
              <a:t>Etkili Öğretmenlik Eğitimi Modeli</a:t>
            </a:r>
            <a:endParaRPr lang="tr-TR" dirty="0"/>
          </a:p>
        </p:txBody>
      </p:sp>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lnSpcReduction="10000"/>
          </a:bodyPr>
          <a:lstStyle/>
          <a:p>
            <a:r>
              <a:rPr lang="tr-TR" dirty="0" smtClean="0"/>
              <a:t>Öğrencilerle öğretmenler arasında iyi ilişkiler kurmak amacıyla geliştirilmiştir. </a:t>
            </a:r>
          </a:p>
          <a:p>
            <a:r>
              <a:rPr lang="tr-TR" dirty="0" smtClean="0"/>
              <a:t>Carl </a:t>
            </a:r>
            <a:r>
              <a:rPr lang="tr-TR" dirty="0" err="1" smtClean="0"/>
              <a:t>Rogers</a:t>
            </a:r>
            <a:r>
              <a:rPr lang="tr-TR" dirty="0" smtClean="0"/>
              <a:t> tarafından geliştirilen yaklaşıma dayalıdır.</a:t>
            </a:r>
          </a:p>
          <a:p>
            <a:r>
              <a:rPr lang="tr-TR" dirty="0" err="1" smtClean="0"/>
              <a:t>Rogers</a:t>
            </a:r>
            <a:r>
              <a:rPr lang="tr-TR" dirty="0" smtClean="0"/>
              <a:t>, bir çocuğun büyümesinde deneyimlerin büyük etkisi olduğunu savunmaktadır. </a:t>
            </a:r>
            <a:r>
              <a:rPr lang="tr-TR" dirty="0" err="1" smtClean="0"/>
              <a:t>Empatik</a:t>
            </a:r>
            <a:r>
              <a:rPr lang="tr-TR" dirty="0" smtClean="0"/>
              <a:t> anlayış, sıcaklık ve açıklık sunulursa işbirliğine sahip, yapıcı ve güvenilir bir kişilik oluşturacaktır. </a:t>
            </a:r>
          </a:p>
        </p:txBody>
      </p:sp>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Modelin temel </a:t>
            </a:r>
            <a:r>
              <a:rPr lang="tr-TR" dirty="0" err="1" smtClean="0"/>
              <a:t>amcı</a:t>
            </a:r>
            <a:r>
              <a:rPr lang="tr-TR" dirty="0" smtClean="0"/>
              <a:t>, öğretmenlerin direnişi, asiliği teşvik eden güç yöntemlerini kullanmasını önlemektir. </a:t>
            </a:r>
          </a:p>
          <a:p>
            <a:r>
              <a:rPr lang="tr-TR" dirty="0" smtClean="0"/>
              <a:t>Öğrencilerle açık iletişim kurulmalıdır. </a:t>
            </a:r>
            <a:r>
              <a:rPr lang="tr-TR" dirty="0" err="1" smtClean="0"/>
              <a:t>Gordon</a:t>
            </a:r>
            <a:r>
              <a:rPr lang="tr-TR" dirty="0" smtClean="0"/>
              <a:t>, öğretmene, olumsuz davranış hakkında kendisinin neler hissettiğini ifade eden mesajlarla, öğrenciden ne beklediğini daha açık bir biçimde ifade etmesini önermektedir.</a:t>
            </a:r>
            <a:endParaRPr lang="tr-TR" dirty="0"/>
          </a:p>
        </p:txBody>
      </p:sp>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Ne yanlış davranış meydana getirir? (sorun nedir?)</a:t>
            </a:r>
          </a:p>
          <a:p>
            <a:r>
              <a:rPr lang="tr-TR" dirty="0" smtClean="0"/>
              <a:t>Eğer öğrenciyse bir danışman gibi dinlemeli ve öğrenciye sorunu bulup çözmesinde yardımcı olmalı</a:t>
            </a:r>
          </a:p>
          <a:p>
            <a:endParaRPr lang="tr-TR" dirty="0" smtClean="0"/>
          </a:p>
          <a:p>
            <a:endParaRPr lang="tr-TR" dirty="0"/>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Beceriler</a:t>
            </a:r>
            <a:endParaRPr lang="tr-TR" dirty="0"/>
          </a:p>
        </p:txBody>
      </p:sp>
      <p:sp>
        <p:nvSpPr>
          <p:cNvPr id="3" name="2 İçerik Yer Tutucusu"/>
          <p:cNvSpPr>
            <a:spLocks noGrp="1"/>
          </p:cNvSpPr>
          <p:nvPr>
            <p:ph idx="1"/>
          </p:nvPr>
        </p:nvSpPr>
        <p:spPr/>
        <p:txBody>
          <a:bodyPr/>
          <a:lstStyle/>
          <a:p>
            <a:r>
              <a:rPr lang="tr-TR" dirty="0" err="1" smtClean="0"/>
              <a:t>Gordon</a:t>
            </a:r>
            <a:r>
              <a:rPr lang="tr-TR" dirty="0" smtClean="0"/>
              <a:t> öğretmenlerin öğrencilerle çalışırken kullanabileceği farklı becerileri tanımlar. </a:t>
            </a:r>
          </a:p>
          <a:p>
            <a:r>
              <a:rPr lang="tr-TR" dirty="0" smtClean="0"/>
              <a:t>ortamın değiştirilmesi, temel duyguların tanımlanması ve tepki verilmesi, ...ben mesajlarının gönderilmesi, donanımın değiştirilmesi ve çatışma çözümlerinde kaybeden yok yönteminin uygulanması gibi</a:t>
            </a:r>
            <a:r>
              <a:rPr lang="tr-TR" i="1" dirty="0" smtClean="0"/>
              <a:t>   çatışma becerileri</a:t>
            </a:r>
            <a:r>
              <a:rPr lang="tr-TR" dirty="0" smtClean="0"/>
              <a:t> öğretmen sorunun sahibi olduğu zaman kullanılır</a:t>
            </a:r>
          </a:p>
          <a:p>
            <a:endParaRPr lang="tr-TR" dirty="0"/>
          </a:p>
        </p:txBody>
      </p:sp>
    </p:spTree>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pasif dinleme, onaylama, kapı açıcılar, aktif dinleme ve iletişim engellerinden kaçınma gibi</a:t>
            </a:r>
            <a:r>
              <a:rPr lang="tr-TR" i="1" dirty="0" smtClean="0"/>
              <a:t> yardım etme becerileri </a:t>
            </a:r>
            <a:r>
              <a:rPr lang="tr-TR" dirty="0" smtClean="0"/>
              <a:t>sorun öğrencinin olduğunda kullanılır. </a:t>
            </a:r>
          </a:p>
          <a:p>
            <a:r>
              <a:rPr lang="tr-TR" dirty="0" smtClean="0"/>
              <a:t>kural koyma, önleyici ben mesajları. Katılımlı sorun çözme ve karar verme, ne öğrencinin ne de öğretmenin davranışıyla ilgili bir sorun olduğu zaman kullanılır. </a:t>
            </a:r>
          </a:p>
          <a:p>
            <a:endParaRPr lang="tr-TR" dirty="0"/>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80728"/>
            <a:ext cx="8229600" cy="5343872"/>
          </a:xfrm>
        </p:spPr>
        <p:txBody>
          <a:bodyPr>
            <a:normAutofit fontScale="85000" lnSpcReduction="20000"/>
          </a:bodyPr>
          <a:lstStyle/>
          <a:p>
            <a:pPr marL="342900" indent="-342900">
              <a:buFontTx/>
              <a:buChar char="•"/>
            </a:pPr>
            <a:r>
              <a:rPr lang="tr-TR" sz="4400" dirty="0" err="1" smtClean="0"/>
              <a:t>Gordon</a:t>
            </a:r>
            <a:r>
              <a:rPr lang="tr-TR" sz="4400" dirty="0" smtClean="0"/>
              <a:t>, </a:t>
            </a:r>
            <a:r>
              <a:rPr lang="tr-TR" sz="4400" i="1" dirty="0" smtClean="0"/>
              <a:t>kaybeden yok </a:t>
            </a:r>
            <a:r>
              <a:rPr lang="tr-TR" sz="4400" dirty="0" smtClean="0"/>
              <a:t>tekniğini önermektedir. Bu teknik, öğretmen ve öğrencinin karşılıklı ilişki içinde eşit katkılarına dayanan altı basamaklı bir tekniktir.</a:t>
            </a:r>
          </a:p>
          <a:p>
            <a:pPr marL="342900" indent="-342900">
              <a:buFontTx/>
              <a:buChar char="•"/>
            </a:pPr>
            <a:r>
              <a:rPr lang="tr-TR" sz="2800" dirty="0" smtClean="0"/>
              <a:t>1-Sorunu tanımlama</a:t>
            </a:r>
          </a:p>
          <a:p>
            <a:pPr marL="342900" indent="-342900">
              <a:buFontTx/>
              <a:buChar char="•"/>
            </a:pPr>
            <a:r>
              <a:rPr lang="tr-TR" sz="2800" dirty="0" smtClean="0"/>
              <a:t>2-Olası çözüm yolları üretme (öğretmen ve öğrenciler aynı sayıda fikir sunarak)</a:t>
            </a:r>
          </a:p>
          <a:p>
            <a:pPr marL="342900" indent="-342900">
              <a:buFontTx/>
              <a:buChar char="•"/>
            </a:pPr>
            <a:r>
              <a:rPr lang="tr-TR" sz="2800" dirty="0" smtClean="0"/>
              <a:t>3-Çözümleri değerlendirme</a:t>
            </a:r>
          </a:p>
          <a:p>
            <a:pPr marL="342900" indent="-342900">
              <a:buFontTx/>
              <a:buChar char="•"/>
            </a:pPr>
            <a:r>
              <a:rPr lang="tr-TR" sz="2800" dirty="0" smtClean="0"/>
              <a:t>4-En iyi çözümün hangisi olduğuna karar vermek</a:t>
            </a:r>
          </a:p>
          <a:p>
            <a:pPr marL="342900" indent="-342900">
              <a:buFontTx/>
              <a:buChar char="•"/>
            </a:pPr>
            <a:r>
              <a:rPr lang="tr-TR" sz="2800" dirty="0" smtClean="0"/>
              <a:t>5-Tercih edilen çözüm önerisinin nasıl uygulanacağını belirleme</a:t>
            </a:r>
          </a:p>
          <a:p>
            <a:pPr marL="342900" indent="-342900">
              <a:buFontTx/>
              <a:buChar char="•"/>
            </a:pPr>
            <a:r>
              <a:rPr lang="tr-TR" sz="2800" dirty="0" smtClean="0"/>
              <a:t>6-Çözümün başarısını değerlendirme.</a:t>
            </a:r>
          </a:p>
          <a:p>
            <a:endParaRPr lang="tr-TR" dirty="0"/>
          </a:p>
        </p:txBody>
      </p:sp>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p:txBody>
          <a:bodyPr/>
          <a:lstStyle/>
          <a:p>
            <a:r>
              <a:rPr lang="tr-TR" dirty="0" smtClean="0"/>
              <a:t>Öğretim Yöntemi Becerileri</a:t>
            </a:r>
            <a:endParaRPr lang="tr-TR" dirty="0"/>
          </a:p>
        </p:txBody>
      </p:sp>
      <p:sp>
        <p:nvSpPr>
          <p:cNvPr id="5" name="4 Metin Yer Tutucusu"/>
          <p:cNvSpPr>
            <a:spLocks noGrp="1"/>
          </p:cNvSpPr>
          <p:nvPr>
            <p:ph type="body" idx="1"/>
          </p:nvPr>
        </p:nvSpPr>
        <p:spPr/>
        <p:txBody>
          <a:bodyPr/>
          <a:lstStyle/>
          <a:p>
            <a:endParaRPr lang="tr-T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dirty="0" smtClean="0"/>
              <a:t>Sınıfta ortaya çıkan çoğu sorun öğretimle ilgili etkinlikler sırasında ortay çıkar.</a:t>
            </a:r>
          </a:p>
          <a:p>
            <a:r>
              <a:rPr lang="tr-TR" dirty="0" smtClean="0"/>
              <a:t>Bunların nedenleri nelerdir?</a:t>
            </a:r>
          </a:p>
          <a:p>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b="1" dirty="0" smtClean="0"/>
              <a:t>Öğretim zamanını etkili kullanma</a:t>
            </a:r>
          </a:p>
          <a:p>
            <a:pPr lvl="1"/>
            <a:r>
              <a:rPr lang="tr-TR" dirty="0" smtClean="0"/>
              <a:t>İyi bir plan yapmalı (Yıllık plan, Ünite planı,Günlük plan)</a:t>
            </a:r>
          </a:p>
          <a:p>
            <a:pPr lvl="1"/>
            <a:r>
              <a:rPr lang="tr-TR" dirty="0" smtClean="0"/>
              <a:t>Ders materyallerini önceden hazırlamalı</a:t>
            </a:r>
          </a:p>
          <a:p>
            <a:pPr lvl="1"/>
            <a:r>
              <a:rPr lang="tr-TR" dirty="0" smtClean="0"/>
              <a:t>Derse zamanında girmeli</a:t>
            </a:r>
          </a:p>
          <a:p>
            <a:pPr lvl="1"/>
            <a:r>
              <a:rPr lang="tr-TR" dirty="0" smtClean="0"/>
              <a:t>Sınıf kuralları ve işlemlerde tutarlılık sağlanmalıdır.</a:t>
            </a:r>
          </a:p>
          <a:p>
            <a:pPr lvl="1"/>
            <a:r>
              <a:rPr lang="tr-TR" dirty="0" smtClean="0"/>
              <a:t>Dersin erken bitme olasılığına karşı ek plan yapmalıdır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Öğretim sürecinde dikkat edilmesi geren hususlar</a:t>
            </a:r>
            <a:endParaRPr lang="tr-TR" dirty="0"/>
          </a:p>
        </p:txBody>
      </p:sp>
      <p:sp>
        <p:nvSpPr>
          <p:cNvPr id="3" name="2 İçerik Yer Tutucusu"/>
          <p:cNvSpPr>
            <a:spLocks noGrp="1"/>
          </p:cNvSpPr>
          <p:nvPr>
            <p:ph idx="1"/>
          </p:nvPr>
        </p:nvSpPr>
        <p:spPr/>
        <p:txBody>
          <a:bodyPr>
            <a:normAutofit fontScale="92500" lnSpcReduction="20000"/>
          </a:bodyPr>
          <a:lstStyle/>
          <a:p>
            <a:r>
              <a:rPr lang="tr-TR" dirty="0" smtClean="0"/>
              <a:t>Dersin en zor ve önemli bölümü giriştir, Neden?</a:t>
            </a:r>
          </a:p>
          <a:p>
            <a:r>
              <a:rPr lang="tr-TR" dirty="0" smtClean="0"/>
              <a:t>Girişte neler yapılmalıdır?</a:t>
            </a:r>
          </a:p>
          <a:p>
            <a:pPr lvl="1"/>
            <a:r>
              <a:rPr lang="tr-TR" dirty="0" smtClean="0"/>
              <a:t>Öğrencileri derse hazır hale getirme</a:t>
            </a:r>
          </a:p>
          <a:p>
            <a:pPr lvl="1"/>
            <a:r>
              <a:rPr lang="tr-TR" dirty="0" smtClean="0"/>
              <a:t>Hedeflerden haberdar etme</a:t>
            </a:r>
          </a:p>
          <a:p>
            <a:pPr lvl="1"/>
            <a:r>
              <a:rPr lang="tr-TR" dirty="0" smtClean="0"/>
              <a:t>Dikkati çekme</a:t>
            </a:r>
          </a:p>
          <a:p>
            <a:r>
              <a:rPr lang="tr-TR" dirty="0" smtClean="0"/>
              <a:t>Geliştirme aşamasında neler  yapılmalıdır?</a:t>
            </a:r>
          </a:p>
          <a:p>
            <a:pPr lvl="1"/>
            <a:r>
              <a:rPr lang="tr-TR" dirty="0" smtClean="0"/>
              <a:t>Öğretim hızı</a:t>
            </a:r>
          </a:p>
          <a:p>
            <a:pPr lvl="1"/>
            <a:r>
              <a:rPr lang="tr-TR" dirty="0" smtClean="0"/>
              <a:t>Etkinler arası kesintisiz geçiş</a:t>
            </a:r>
          </a:p>
          <a:p>
            <a:pPr lvl="2"/>
            <a:r>
              <a:rPr lang="tr-TR" dirty="0" smtClean="0"/>
              <a:t>Tepki bağımlılığı, güven</a:t>
            </a:r>
          </a:p>
          <a:p>
            <a:pPr lvl="2"/>
            <a:r>
              <a:rPr lang="tr-TR" dirty="0" smtClean="0"/>
              <a:t>Yeni etkinliğe ani geçiş</a:t>
            </a:r>
          </a:p>
          <a:p>
            <a:r>
              <a:rPr lang="tr-TR" dirty="0" smtClean="0"/>
              <a:t>Sonuç aşamasında neler yapılmalıdır?</a:t>
            </a:r>
          </a:p>
          <a:p>
            <a:r>
              <a:rPr lang="tr-TR" dirty="0" smtClean="0"/>
              <a:t>Öğrencileri ödüllendirme ve pekiştirme?</a:t>
            </a:r>
          </a:p>
          <a:p>
            <a:endParaRPr lang="tr-TR"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nodeType="clickEffect">
                                  <p:stCondLst>
                                    <p:cond delay="0"/>
                                  </p:stCondLst>
                                  <p:childTnLst>
                                    <p:set>
                                      <p:cBhvr>
                                        <p:cTn id="72" dur="1" fill="hold">
                                          <p:stCondLst>
                                            <p:cond delay="0"/>
                                          </p:stCondLst>
                                        </p:cTn>
                                        <p:tgtEl>
                                          <p:spTgt spid="3">
                                            <p:txEl>
                                              <p:pRg st="11" end="11"/>
                                            </p:txEl>
                                          </p:spTgt>
                                        </p:tgtEl>
                                        <p:attrNameLst>
                                          <p:attrName>style.visibility</p:attrName>
                                        </p:attrNameLst>
                                      </p:cBhvr>
                                      <p:to>
                                        <p:strVal val="visible"/>
                                      </p:to>
                                    </p:set>
                                    <p:anim calcmode="lin" valueType="num">
                                      <p:cBhvr additive="base">
                                        <p:cTn id="73" dur="500" fill="hold"/>
                                        <p:tgtEl>
                                          <p:spTgt spid="3">
                                            <p:txEl>
                                              <p:pRg st="11" end="11"/>
                                            </p:txEl>
                                          </p:spTgt>
                                        </p:tgtEl>
                                        <p:attrNameLst>
                                          <p:attrName>ppt_x</p:attrName>
                                        </p:attrNameLst>
                                      </p:cBhvr>
                                      <p:tavLst>
                                        <p:tav tm="0">
                                          <p:val>
                                            <p:strVal val="0-#ppt_w/2"/>
                                          </p:val>
                                        </p:tav>
                                        <p:tav tm="100000">
                                          <p:val>
                                            <p:strVal val="#ppt_x"/>
                                          </p:val>
                                        </p:tav>
                                      </p:tavLst>
                                    </p:anim>
                                    <p:anim calcmode="lin" valueType="num">
                                      <p:cBhvr additive="base">
                                        <p:cTn id="74" dur="500" fill="hold"/>
                                        <p:tgtEl>
                                          <p:spTgt spid="3">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2286000"/>
            <a:ext cx="7772400" cy="1143000"/>
          </a:xfrm>
        </p:spPr>
        <p:txBody>
          <a:bodyPr/>
          <a:lstStyle/>
          <a:p>
            <a:r>
              <a:rPr lang="tr-TR"/>
              <a:t>DREİKURS MODELİ</a:t>
            </a:r>
          </a:p>
        </p:txBody>
      </p:sp>
      <p:sp>
        <p:nvSpPr>
          <p:cNvPr id="3075" name="Rectangle 3"/>
          <p:cNvSpPr>
            <a:spLocks noGrp="1" noChangeArrowheads="1"/>
          </p:cNvSpPr>
          <p:nvPr>
            <p:ph type="subTitle" idx="1"/>
          </p:nvPr>
        </p:nvSpPr>
        <p:spPr/>
        <p:txBody>
          <a:bodyPr/>
          <a:lstStyle/>
          <a:p>
            <a:r>
              <a:rPr lang="tr-TR" dirty="0"/>
              <a:t>Demokratik </a:t>
            </a:r>
            <a:r>
              <a:rPr lang="tr-TR" dirty="0" smtClean="0"/>
              <a:t>Öğretim ve </a:t>
            </a:r>
            <a:r>
              <a:rPr lang="tr-TR" dirty="0"/>
              <a:t>Hatalı Amaçlara Karşı Koyarak Disiplin </a:t>
            </a:r>
            <a:r>
              <a:rPr lang="tr-TR" dirty="0" smtClean="0"/>
              <a:t>Sağlama</a:t>
            </a:r>
          </a:p>
          <a:p>
            <a:r>
              <a:rPr lang="tr-TR" dirty="0" smtClean="0"/>
              <a:t>(ussal </a:t>
            </a:r>
            <a:r>
              <a:rPr lang="tr-TR" smtClean="0"/>
              <a:t>sonuç modeli)</a:t>
            </a:r>
            <a:endParaRPr lang="tr-TR" dirty="0"/>
          </a:p>
        </p:txBody>
      </p:sp>
    </p:spTree>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tr-TR"/>
              <a:t>Disipline katkıları</a:t>
            </a:r>
          </a:p>
        </p:txBody>
      </p:sp>
      <p:sp>
        <p:nvSpPr>
          <p:cNvPr id="4099" name="Rectangle 3"/>
          <p:cNvSpPr>
            <a:spLocks noGrp="1" noChangeArrowheads="1"/>
          </p:cNvSpPr>
          <p:nvPr>
            <p:ph idx="1"/>
          </p:nvPr>
        </p:nvSpPr>
        <p:spPr/>
        <p:txBody>
          <a:bodyPr/>
          <a:lstStyle/>
          <a:p>
            <a:r>
              <a:rPr lang="tr-TR" dirty="0" err="1"/>
              <a:t>Dreikurs</a:t>
            </a:r>
            <a:r>
              <a:rPr lang="tr-TR" dirty="0"/>
              <a:t> sınıfta </a:t>
            </a:r>
            <a:r>
              <a:rPr lang="tr-TR" b="1" dirty="0"/>
              <a:t>İstenmeyen öğrenci davranışlarının</a:t>
            </a:r>
            <a:r>
              <a:rPr lang="tr-TR" dirty="0"/>
              <a:t> altında yatan nedenlerini araştıran ilk kişiler arasındadır</a:t>
            </a:r>
          </a:p>
          <a:p>
            <a:r>
              <a:rPr lang="tr-TR" dirty="0" err="1"/>
              <a:t>Dreikurs</a:t>
            </a:r>
            <a:r>
              <a:rPr lang="tr-TR" dirty="0"/>
              <a:t> insanın sosyal davranışının gerçek amacının gereksinim olduğunu </a:t>
            </a:r>
            <a:r>
              <a:rPr lang="tr-TR" dirty="0" smtClean="0"/>
              <a:t>söylemiştir. Her birey </a:t>
            </a:r>
            <a:r>
              <a:rPr lang="tr-TR" dirty="0" smtClean="0">
                <a:solidFill>
                  <a:srgbClr val="FF0000"/>
                </a:solidFill>
              </a:rPr>
              <a:t>kendine özgü bir takım amaçlar belirler </a:t>
            </a:r>
            <a:r>
              <a:rPr lang="tr-TR" dirty="0" smtClean="0"/>
              <a:t>ve </a:t>
            </a:r>
            <a:r>
              <a:rPr lang="tr-TR" dirty="0"/>
              <a:t>okuldaki tüm öğrencilerin sınıfa </a:t>
            </a:r>
            <a:r>
              <a:rPr lang="tr-TR" b="1" u="sng" dirty="0">
                <a:solidFill>
                  <a:srgbClr val="FF0000"/>
                </a:solidFill>
              </a:rPr>
              <a:t>“ait olma</a:t>
            </a:r>
            <a:r>
              <a:rPr lang="tr-TR" u="sng" dirty="0">
                <a:solidFill>
                  <a:srgbClr val="FF0000"/>
                </a:solidFill>
              </a:rPr>
              <a:t>” </a:t>
            </a:r>
            <a:r>
              <a:rPr lang="tr-TR" dirty="0" err="1"/>
              <a:t>yı</a:t>
            </a:r>
            <a:r>
              <a:rPr lang="tr-TR" dirty="0"/>
              <a:t> hissetmenin başka şeylerden daha fazla arzu ettiklerini açılamaktadır. </a:t>
            </a:r>
            <a:endParaRPr lang="tr-TR" dirty="0" smtClean="0"/>
          </a:p>
          <a:p>
            <a:endParaRPr lang="tr-TR" dirty="0" smtClean="0"/>
          </a:p>
          <a:p>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500" fill="hold"/>
                                        <p:tgtEl>
                                          <p:spTgt spid="4098"/>
                                        </p:tgtEl>
                                        <p:attrNameLst>
                                          <p:attrName>ppt_w</p:attrName>
                                        </p:attrNameLst>
                                      </p:cBhvr>
                                      <p:tavLst>
                                        <p:tav tm="0">
                                          <p:val>
                                            <p:fltVal val="0"/>
                                          </p:val>
                                        </p:tav>
                                        <p:tav tm="100000">
                                          <p:val>
                                            <p:strVal val="#ppt_w"/>
                                          </p:val>
                                        </p:tav>
                                      </p:tavLst>
                                    </p:anim>
                                    <p:anim calcmode="lin" valueType="num">
                                      <p:cBhvr>
                                        <p:cTn id="8" dur="500" fill="hold"/>
                                        <p:tgtEl>
                                          <p:spTgt spid="409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099">
                                            <p:txEl>
                                              <p:pRg st="0" end="0"/>
                                            </p:txEl>
                                          </p:spTgt>
                                        </p:tgtEl>
                                        <p:attrNameLst>
                                          <p:attrName>style.visibility</p:attrName>
                                        </p:attrNameLst>
                                      </p:cBhvr>
                                      <p:to>
                                        <p:strVal val="visible"/>
                                      </p:to>
                                    </p:set>
                                    <p:anim calcmode="lin" valueType="num">
                                      <p:cBhvr additive="base">
                                        <p:cTn id="13" dur="500" fill="hold"/>
                                        <p:tgtEl>
                                          <p:spTgt spid="409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099">
                                            <p:txEl>
                                              <p:pRg st="1" end="1"/>
                                            </p:txEl>
                                          </p:spTgt>
                                        </p:tgtEl>
                                        <p:attrNameLst>
                                          <p:attrName>style.visibility</p:attrName>
                                        </p:attrNameLst>
                                      </p:cBhvr>
                                      <p:to>
                                        <p:strVal val="visible"/>
                                      </p:to>
                                    </p:set>
                                    <p:anim calcmode="lin" valueType="num">
                                      <p:cBhvr additive="base">
                                        <p:cTn id="19" dur="500" fill="hold"/>
                                        <p:tgtEl>
                                          <p:spTgt spid="4099">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utoUpdateAnimBg="0"/>
      <p:bldP spid="4099" grpId="0" build="p" autoUpdateAnimBg="0"/>
    </p:bldLst>
  </p:timing>
</p:sld>
</file>

<file path=ppt/slides/slide1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tr-TR"/>
              <a:t>İki temel amaç</a:t>
            </a:r>
          </a:p>
        </p:txBody>
      </p:sp>
      <p:sp>
        <p:nvSpPr>
          <p:cNvPr id="5123" name="Rectangle 3"/>
          <p:cNvSpPr>
            <a:spLocks noGrp="1" noChangeArrowheads="1"/>
          </p:cNvSpPr>
          <p:nvPr>
            <p:ph idx="1"/>
          </p:nvPr>
        </p:nvSpPr>
        <p:spPr/>
        <p:txBody>
          <a:bodyPr/>
          <a:lstStyle/>
          <a:p>
            <a:pPr marL="609600" indent="-609600"/>
            <a:r>
              <a:rPr lang="tr-TR" sz="2800" dirty="0" err="1"/>
              <a:t>Dreikurs’ın</a:t>
            </a:r>
            <a:r>
              <a:rPr lang="tr-TR" sz="2800" dirty="0"/>
              <a:t> iki temel amacı: </a:t>
            </a:r>
          </a:p>
          <a:p>
            <a:pPr marL="609600" indent="-609600">
              <a:buFontTx/>
              <a:buAutoNum type="arabicPeriod"/>
            </a:pPr>
            <a:r>
              <a:rPr lang="tr-TR" sz="2800" dirty="0"/>
              <a:t>Ait olma duygusunu öğrencilerin kazanmasına yardım etmesi için </a:t>
            </a:r>
            <a:r>
              <a:rPr lang="tr-TR" sz="2800" b="1" dirty="0"/>
              <a:t>demokratik bir sınıfın</a:t>
            </a:r>
            <a:r>
              <a:rPr lang="tr-TR" sz="2800" dirty="0"/>
              <a:t> ve </a:t>
            </a:r>
            <a:r>
              <a:rPr lang="tr-TR" sz="2800" b="1" dirty="0"/>
              <a:t>öğretim stilinin</a:t>
            </a:r>
            <a:r>
              <a:rPr lang="tr-TR" sz="2800" dirty="0"/>
              <a:t> oluşturulması,</a:t>
            </a:r>
          </a:p>
          <a:p>
            <a:pPr marL="609600" indent="-609600">
              <a:buFontTx/>
              <a:buAutoNum type="arabicPeriod"/>
            </a:pPr>
            <a:r>
              <a:rPr lang="tr-TR" sz="2800" dirty="0">
                <a:solidFill>
                  <a:srgbClr val="FF0000"/>
                </a:solidFill>
              </a:rPr>
              <a:t>Gerçek ait olma amaçlarına ulaşamadığı zaman öğrencilerin izlediği </a:t>
            </a:r>
            <a:r>
              <a:rPr lang="tr-TR" sz="2800" b="1" dirty="0">
                <a:solidFill>
                  <a:srgbClr val="FF0000"/>
                </a:solidFill>
              </a:rPr>
              <a:t>hatalı amaçları açıklar</a:t>
            </a:r>
            <a:r>
              <a:rPr lang="tr-TR" sz="2800" dirty="0">
                <a:solidFill>
                  <a:srgbClr val="FF0000"/>
                </a:solidFill>
              </a:rPr>
              <a:t> ve istenmeyen davranışla ilişkisini  belirtir.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500" fill="hold"/>
                                        <p:tgtEl>
                                          <p:spTgt spid="5122"/>
                                        </p:tgtEl>
                                        <p:attrNameLst>
                                          <p:attrName>ppt_w</p:attrName>
                                        </p:attrNameLst>
                                      </p:cBhvr>
                                      <p:tavLst>
                                        <p:tav tm="0">
                                          <p:val>
                                            <p:fltVal val="0"/>
                                          </p:val>
                                        </p:tav>
                                        <p:tav tm="100000">
                                          <p:val>
                                            <p:strVal val="#ppt_w"/>
                                          </p:val>
                                        </p:tav>
                                      </p:tavLst>
                                    </p:anim>
                                    <p:anim calcmode="lin" valueType="num">
                                      <p:cBhvr>
                                        <p:cTn id="8" dur="500" fill="hold"/>
                                        <p:tgtEl>
                                          <p:spTgt spid="512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123">
                                            <p:txEl>
                                              <p:pRg st="0" end="0"/>
                                            </p:txEl>
                                          </p:spTgt>
                                        </p:tgtEl>
                                        <p:attrNameLst>
                                          <p:attrName>style.visibility</p:attrName>
                                        </p:attrNameLst>
                                      </p:cBhvr>
                                      <p:to>
                                        <p:strVal val="visible"/>
                                      </p:to>
                                    </p:set>
                                    <p:anim calcmode="lin" valueType="num">
                                      <p:cBhvr additive="base">
                                        <p:cTn id="13" dur="500" fill="hold"/>
                                        <p:tgtEl>
                                          <p:spTgt spid="512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123">
                                            <p:txEl>
                                              <p:pRg st="1" end="1"/>
                                            </p:txEl>
                                          </p:spTgt>
                                        </p:tgtEl>
                                        <p:attrNameLst>
                                          <p:attrName>style.visibility</p:attrName>
                                        </p:attrNameLst>
                                      </p:cBhvr>
                                      <p:to>
                                        <p:strVal val="visible"/>
                                      </p:to>
                                    </p:set>
                                    <p:anim calcmode="lin" valueType="num">
                                      <p:cBhvr additive="base">
                                        <p:cTn id="19" dur="500" fill="hold"/>
                                        <p:tgtEl>
                                          <p:spTgt spid="512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123">
                                            <p:txEl>
                                              <p:pRg st="2" end="2"/>
                                            </p:txEl>
                                          </p:spTgt>
                                        </p:tgtEl>
                                        <p:attrNameLst>
                                          <p:attrName>style.visibility</p:attrName>
                                        </p:attrNameLst>
                                      </p:cBhvr>
                                      <p:to>
                                        <p:strVal val="visible"/>
                                      </p:to>
                                    </p:set>
                                    <p:anim calcmode="lin" valueType="num">
                                      <p:cBhvr additive="base">
                                        <p:cTn id="25" dur="500" fill="hold"/>
                                        <p:tgtEl>
                                          <p:spTgt spid="512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autoUpdateAnimBg="0"/>
      <p:bldP spid="5123" grpId="0" build="p" autoUpdateAnimBg="0"/>
    </p:bldLst>
  </p:timing>
</p:sld>
</file>

<file path=ppt/slides/slide1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tr-TR"/>
              <a:t>Temel kavramları</a:t>
            </a:r>
          </a:p>
        </p:txBody>
      </p:sp>
      <p:sp>
        <p:nvSpPr>
          <p:cNvPr id="6147" name="Rectangle 3"/>
          <p:cNvSpPr>
            <a:spLocks noGrp="1" noChangeArrowheads="1"/>
          </p:cNvSpPr>
          <p:nvPr>
            <p:ph idx="1"/>
          </p:nvPr>
        </p:nvSpPr>
        <p:spPr>
          <a:xfrm>
            <a:off x="685800" y="1700213"/>
            <a:ext cx="7772400" cy="4395787"/>
          </a:xfrm>
        </p:spPr>
        <p:txBody>
          <a:bodyPr>
            <a:normAutofit lnSpcReduction="10000"/>
          </a:bodyPr>
          <a:lstStyle/>
          <a:p>
            <a:pPr>
              <a:lnSpc>
                <a:spcPct val="80000"/>
              </a:lnSpc>
            </a:pPr>
            <a:r>
              <a:rPr lang="tr-TR" sz="2800"/>
              <a:t>Disiplin, </a:t>
            </a:r>
          </a:p>
          <a:p>
            <a:pPr>
              <a:lnSpc>
                <a:spcPct val="80000"/>
              </a:lnSpc>
            </a:pPr>
            <a:r>
              <a:rPr lang="tr-TR" sz="2800"/>
              <a:t>Otokratik, serbest bırakan, demokratik öğretmen, </a:t>
            </a:r>
          </a:p>
          <a:p>
            <a:pPr>
              <a:lnSpc>
                <a:spcPct val="80000"/>
              </a:lnSpc>
            </a:pPr>
            <a:r>
              <a:rPr lang="tr-TR" sz="2800"/>
              <a:t>Ait olma, </a:t>
            </a:r>
          </a:p>
          <a:p>
            <a:pPr>
              <a:lnSpc>
                <a:spcPct val="80000"/>
              </a:lnSpc>
            </a:pPr>
            <a:r>
              <a:rPr lang="tr-TR" sz="2800"/>
              <a:t>İstenmeyen davranış,</a:t>
            </a:r>
          </a:p>
          <a:p>
            <a:pPr>
              <a:lnSpc>
                <a:spcPct val="80000"/>
              </a:lnSpc>
            </a:pPr>
            <a:r>
              <a:rPr lang="tr-TR" sz="2800"/>
              <a:t> Hatalı amaçlar ( dikkat çekme, güç elde etmeye çalışma, intikam almaya çalışma, yetersizlik gösterme), </a:t>
            </a:r>
          </a:p>
          <a:p>
            <a:pPr>
              <a:lnSpc>
                <a:spcPct val="80000"/>
              </a:lnSpc>
            </a:pPr>
            <a:r>
              <a:rPr lang="tr-TR" sz="2800"/>
              <a:t>Teşvik etme, </a:t>
            </a:r>
          </a:p>
          <a:p>
            <a:pPr>
              <a:lnSpc>
                <a:spcPct val="80000"/>
              </a:lnSpc>
            </a:pPr>
            <a:r>
              <a:rPr lang="tr-TR" sz="2800"/>
              <a:t>Mantıklı sonuçlar, </a:t>
            </a:r>
          </a:p>
          <a:p>
            <a:pPr>
              <a:lnSpc>
                <a:spcPct val="80000"/>
              </a:lnSpc>
            </a:pPr>
            <a:r>
              <a:rPr lang="tr-TR" sz="2800"/>
              <a:t>Ceza,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500" fill="hold"/>
                                        <p:tgtEl>
                                          <p:spTgt spid="6146"/>
                                        </p:tgtEl>
                                        <p:attrNameLst>
                                          <p:attrName>ppt_w</p:attrName>
                                        </p:attrNameLst>
                                      </p:cBhvr>
                                      <p:tavLst>
                                        <p:tav tm="0">
                                          <p:val>
                                            <p:fltVal val="0"/>
                                          </p:val>
                                        </p:tav>
                                        <p:tav tm="100000">
                                          <p:val>
                                            <p:strVal val="#ppt_w"/>
                                          </p:val>
                                        </p:tav>
                                      </p:tavLst>
                                    </p:anim>
                                    <p:anim calcmode="lin" valueType="num">
                                      <p:cBhvr>
                                        <p:cTn id="8" dur="500" fill="hold"/>
                                        <p:tgtEl>
                                          <p:spTgt spid="614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47">
                                            <p:txEl>
                                              <p:pRg st="0" end="0"/>
                                            </p:txEl>
                                          </p:spTgt>
                                        </p:tgtEl>
                                        <p:attrNameLst>
                                          <p:attrName>style.visibility</p:attrName>
                                        </p:attrNameLst>
                                      </p:cBhvr>
                                      <p:to>
                                        <p:strVal val="visible"/>
                                      </p:to>
                                    </p:set>
                                    <p:anim calcmode="lin" valueType="num">
                                      <p:cBhvr additive="base">
                                        <p:cTn id="13" dur="500" fill="hold"/>
                                        <p:tgtEl>
                                          <p:spTgt spid="614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147">
                                            <p:txEl>
                                              <p:pRg st="1" end="1"/>
                                            </p:txEl>
                                          </p:spTgt>
                                        </p:tgtEl>
                                        <p:attrNameLst>
                                          <p:attrName>style.visibility</p:attrName>
                                        </p:attrNameLst>
                                      </p:cBhvr>
                                      <p:to>
                                        <p:strVal val="visible"/>
                                      </p:to>
                                    </p:set>
                                    <p:anim calcmode="lin" valueType="num">
                                      <p:cBhvr additive="base">
                                        <p:cTn id="19" dur="500" fill="hold"/>
                                        <p:tgtEl>
                                          <p:spTgt spid="6147">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147">
                                            <p:txEl>
                                              <p:pRg st="2" end="2"/>
                                            </p:txEl>
                                          </p:spTgt>
                                        </p:tgtEl>
                                        <p:attrNameLst>
                                          <p:attrName>style.visibility</p:attrName>
                                        </p:attrNameLst>
                                      </p:cBhvr>
                                      <p:to>
                                        <p:strVal val="visible"/>
                                      </p:to>
                                    </p:set>
                                    <p:anim calcmode="lin" valueType="num">
                                      <p:cBhvr additive="base">
                                        <p:cTn id="25" dur="500" fill="hold"/>
                                        <p:tgtEl>
                                          <p:spTgt spid="6147">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4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147">
                                            <p:txEl>
                                              <p:pRg st="3" end="3"/>
                                            </p:txEl>
                                          </p:spTgt>
                                        </p:tgtEl>
                                        <p:attrNameLst>
                                          <p:attrName>style.visibility</p:attrName>
                                        </p:attrNameLst>
                                      </p:cBhvr>
                                      <p:to>
                                        <p:strVal val="visible"/>
                                      </p:to>
                                    </p:set>
                                    <p:anim calcmode="lin" valueType="num">
                                      <p:cBhvr additive="base">
                                        <p:cTn id="31" dur="500" fill="hold"/>
                                        <p:tgtEl>
                                          <p:spTgt spid="6147">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4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147">
                                            <p:txEl>
                                              <p:pRg st="4" end="4"/>
                                            </p:txEl>
                                          </p:spTgt>
                                        </p:tgtEl>
                                        <p:attrNameLst>
                                          <p:attrName>style.visibility</p:attrName>
                                        </p:attrNameLst>
                                      </p:cBhvr>
                                      <p:to>
                                        <p:strVal val="visible"/>
                                      </p:to>
                                    </p:set>
                                    <p:anim calcmode="lin" valueType="num">
                                      <p:cBhvr additive="base">
                                        <p:cTn id="37" dur="500" fill="hold"/>
                                        <p:tgtEl>
                                          <p:spTgt spid="6147">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14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147">
                                            <p:txEl>
                                              <p:pRg st="5" end="5"/>
                                            </p:txEl>
                                          </p:spTgt>
                                        </p:tgtEl>
                                        <p:attrNameLst>
                                          <p:attrName>style.visibility</p:attrName>
                                        </p:attrNameLst>
                                      </p:cBhvr>
                                      <p:to>
                                        <p:strVal val="visible"/>
                                      </p:to>
                                    </p:set>
                                    <p:anim calcmode="lin" valueType="num">
                                      <p:cBhvr additive="base">
                                        <p:cTn id="43" dur="500" fill="hold"/>
                                        <p:tgtEl>
                                          <p:spTgt spid="6147">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14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147">
                                            <p:txEl>
                                              <p:pRg st="6" end="6"/>
                                            </p:txEl>
                                          </p:spTgt>
                                        </p:tgtEl>
                                        <p:attrNameLst>
                                          <p:attrName>style.visibility</p:attrName>
                                        </p:attrNameLst>
                                      </p:cBhvr>
                                      <p:to>
                                        <p:strVal val="visible"/>
                                      </p:to>
                                    </p:set>
                                    <p:anim calcmode="lin" valueType="num">
                                      <p:cBhvr additive="base">
                                        <p:cTn id="49" dur="500" fill="hold"/>
                                        <p:tgtEl>
                                          <p:spTgt spid="6147">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14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6147">
                                            <p:txEl>
                                              <p:pRg st="7" end="7"/>
                                            </p:txEl>
                                          </p:spTgt>
                                        </p:tgtEl>
                                        <p:attrNameLst>
                                          <p:attrName>style.visibility</p:attrName>
                                        </p:attrNameLst>
                                      </p:cBhvr>
                                      <p:to>
                                        <p:strVal val="visible"/>
                                      </p:to>
                                    </p:set>
                                    <p:anim calcmode="lin" valueType="num">
                                      <p:cBhvr additive="base">
                                        <p:cTn id="55" dur="500" fill="hold"/>
                                        <p:tgtEl>
                                          <p:spTgt spid="6147">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14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utoUpdateAnimBg="0"/>
      <p:bldP spid="6147" grpId="0" build="p" autoUpdateAnimBg="0"/>
    </p:bldLst>
  </p:timing>
</p:sld>
</file>

<file path=ppt/slides/slide1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11188" y="333375"/>
            <a:ext cx="7772400" cy="1143000"/>
          </a:xfrm>
        </p:spPr>
        <p:txBody>
          <a:bodyPr/>
          <a:lstStyle/>
          <a:p>
            <a:r>
              <a:rPr lang="tr-TR"/>
              <a:t>Disiplin </a:t>
            </a:r>
          </a:p>
        </p:txBody>
      </p:sp>
      <p:sp>
        <p:nvSpPr>
          <p:cNvPr id="7171" name="Rectangle 3"/>
          <p:cNvSpPr>
            <a:spLocks noGrp="1" noChangeArrowheads="1"/>
          </p:cNvSpPr>
          <p:nvPr>
            <p:ph idx="1"/>
          </p:nvPr>
        </p:nvSpPr>
        <p:spPr>
          <a:xfrm>
            <a:off x="685800" y="1752600"/>
            <a:ext cx="8062913" cy="4629150"/>
          </a:xfrm>
        </p:spPr>
        <p:txBody>
          <a:bodyPr/>
          <a:lstStyle/>
          <a:p>
            <a:pPr marL="609600" indent="-609600">
              <a:buFontTx/>
              <a:buNone/>
            </a:pPr>
            <a:r>
              <a:rPr lang="tr-TR" b="1"/>
              <a:t>Disiplin:</a:t>
            </a:r>
            <a:r>
              <a:rPr lang="tr-TR"/>
              <a:t> öğrencilerin kendi kendilerine mantıklı sınırlamaları koymayı öğrendikleri bir süreçtir.</a:t>
            </a:r>
          </a:p>
          <a:p>
            <a:pPr marL="609600" indent="-609600"/>
            <a:r>
              <a:rPr lang="tr-TR"/>
              <a:t>Disiplin iki tür olabilir. </a:t>
            </a:r>
          </a:p>
          <a:p>
            <a:pPr marL="609600" indent="-609600">
              <a:buFontTx/>
              <a:buAutoNum type="arabicPeriod"/>
            </a:pPr>
            <a:r>
              <a:rPr lang="tr-TR" b="1"/>
              <a:t>özgürleştirme ve doyum sağlama</a:t>
            </a:r>
            <a:r>
              <a:rPr lang="tr-TR"/>
              <a:t>,</a:t>
            </a:r>
          </a:p>
          <a:p>
            <a:pPr marL="609600" indent="-609600">
              <a:buFontTx/>
              <a:buAutoNum type="arabicPeriod"/>
            </a:pPr>
            <a:r>
              <a:rPr lang="tr-TR" b="1"/>
              <a:t>bastırma ve bunaltmadır</a:t>
            </a:r>
            <a:r>
              <a:rPr lang="tr-TR"/>
              <a:t>.</a:t>
            </a:r>
          </a:p>
          <a:p>
            <a:pPr marL="609600" indent="-609600">
              <a:buFontTx/>
              <a:buNone/>
            </a:pPr>
            <a:r>
              <a:rPr lang="tr-TR" sz="2400"/>
              <a:t> kendini disiplin etme olan ilki, tüm davranışların sonuçları olduğunu bilerek davranışlara mantıklı sınırlamalar koyarak yaşamaktır.  </a:t>
            </a:r>
          </a:p>
          <a:p>
            <a:pPr marL="609600" indent="-609600"/>
            <a:endParaRPr lang="tr-TR"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p:cTn id="7" dur="500" fill="hold"/>
                                        <p:tgtEl>
                                          <p:spTgt spid="7170"/>
                                        </p:tgtEl>
                                        <p:attrNameLst>
                                          <p:attrName>ppt_w</p:attrName>
                                        </p:attrNameLst>
                                      </p:cBhvr>
                                      <p:tavLst>
                                        <p:tav tm="0">
                                          <p:val>
                                            <p:fltVal val="0"/>
                                          </p:val>
                                        </p:tav>
                                        <p:tav tm="100000">
                                          <p:val>
                                            <p:strVal val="#ppt_w"/>
                                          </p:val>
                                        </p:tav>
                                      </p:tavLst>
                                    </p:anim>
                                    <p:anim calcmode="lin" valueType="num">
                                      <p:cBhvr>
                                        <p:cTn id="8" dur="500" fill="hold"/>
                                        <p:tgtEl>
                                          <p:spTgt spid="717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171">
                                            <p:txEl>
                                              <p:pRg st="0" end="0"/>
                                            </p:txEl>
                                          </p:spTgt>
                                        </p:tgtEl>
                                        <p:attrNameLst>
                                          <p:attrName>style.visibility</p:attrName>
                                        </p:attrNameLst>
                                      </p:cBhvr>
                                      <p:to>
                                        <p:strVal val="visible"/>
                                      </p:to>
                                    </p:set>
                                    <p:anim calcmode="lin" valueType="num">
                                      <p:cBhvr additive="base">
                                        <p:cTn id="13" dur="500" fill="hold"/>
                                        <p:tgtEl>
                                          <p:spTgt spid="7171">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17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171">
                                            <p:txEl>
                                              <p:pRg st="1" end="1"/>
                                            </p:txEl>
                                          </p:spTgt>
                                        </p:tgtEl>
                                        <p:attrNameLst>
                                          <p:attrName>style.visibility</p:attrName>
                                        </p:attrNameLst>
                                      </p:cBhvr>
                                      <p:to>
                                        <p:strVal val="visible"/>
                                      </p:to>
                                    </p:set>
                                    <p:anim calcmode="lin" valueType="num">
                                      <p:cBhvr additive="base">
                                        <p:cTn id="19" dur="500" fill="hold"/>
                                        <p:tgtEl>
                                          <p:spTgt spid="7171">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17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171">
                                            <p:txEl>
                                              <p:pRg st="2" end="2"/>
                                            </p:txEl>
                                          </p:spTgt>
                                        </p:tgtEl>
                                        <p:attrNameLst>
                                          <p:attrName>style.visibility</p:attrName>
                                        </p:attrNameLst>
                                      </p:cBhvr>
                                      <p:to>
                                        <p:strVal val="visible"/>
                                      </p:to>
                                    </p:set>
                                    <p:anim calcmode="lin" valueType="num">
                                      <p:cBhvr additive="base">
                                        <p:cTn id="25" dur="500" fill="hold"/>
                                        <p:tgtEl>
                                          <p:spTgt spid="7171">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17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171">
                                            <p:txEl>
                                              <p:pRg st="3" end="3"/>
                                            </p:txEl>
                                          </p:spTgt>
                                        </p:tgtEl>
                                        <p:attrNameLst>
                                          <p:attrName>style.visibility</p:attrName>
                                        </p:attrNameLst>
                                      </p:cBhvr>
                                      <p:to>
                                        <p:strVal val="visible"/>
                                      </p:to>
                                    </p:set>
                                    <p:anim calcmode="lin" valueType="num">
                                      <p:cBhvr additive="base">
                                        <p:cTn id="31" dur="500" fill="hold"/>
                                        <p:tgtEl>
                                          <p:spTgt spid="7171">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17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171">
                                            <p:txEl>
                                              <p:pRg st="4" end="4"/>
                                            </p:txEl>
                                          </p:spTgt>
                                        </p:tgtEl>
                                        <p:attrNameLst>
                                          <p:attrName>style.visibility</p:attrName>
                                        </p:attrNameLst>
                                      </p:cBhvr>
                                      <p:to>
                                        <p:strVal val="visible"/>
                                      </p:to>
                                    </p:set>
                                    <p:anim calcmode="lin" valueType="num">
                                      <p:cBhvr additive="base">
                                        <p:cTn id="37" dur="500" fill="hold"/>
                                        <p:tgtEl>
                                          <p:spTgt spid="7171">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17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utoUpdateAnimBg="0"/>
      <p:bldP spid="7171" grpId="0" build="p" autoUpdateAnimBg="0"/>
    </p:bldLst>
  </p:timing>
</p:sld>
</file>

<file path=ppt/slides/slide1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tr-TR"/>
              <a:t>Disiplin</a:t>
            </a:r>
          </a:p>
        </p:txBody>
      </p:sp>
      <p:sp>
        <p:nvSpPr>
          <p:cNvPr id="8195" name="Rectangle 3"/>
          <p:cNvSpPr>
            <a:spLocks noGrp="1" noChangeArrowheads="1"/>
          </p:cNvSpPr>
          <p:nvPr>
            <p:ph idx="1"/>
          </p:nvPr>
        </p:nvSpPr>
        <p:spPr>
          <a:xfrm>
            <a:off x="468313" y="1700213"/>
            <a:ext cx="8278812" cy="4776787"/>
          </a:xfrm>
        </p:spPr>
        <p:txBody>
          <a:bodyPr/>
          <a:lstStyle/>
          <a:p>
            <a:r>
              <a:rPr lang="tr-TR" b="1" dirty="0"/>
              <a:t>Uzak durulması gereken disiplin</a:t>
            </a:r>
            <a:r>
              <a:rPr lang="tr-TR" dirty="0"/>
              <a:t> olan ikinci tür disiplin “bastırma” yönelimlidir. </a:t>
            </a:r>
          </a:p>
          <a:p>
            <a:r>
              <a:rPr lang="tr-TR" dirty="0" smtClean="0"/>
              <a:t>Kurallar </a:t>
            </a:r>
            <a:r>
              <a:rPr lang="tr-TR" dirty="0"/>
              <a:t>bozulduğunda cezayı uygulamak gerektiğine inanırlar. </a:t>
            </a:r>
            <a:r>
              <a:rPr lang="tr-TR" i="1" dirty="0"/>
              <a:t>Ancak öğrenciler bu çeşit disiplini keyfi olarak görürler ve öğretmenin sınıf içinde yetkinin kimde olduğunu göstermek için kullandıklarını söylerler.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500" fill="hold"/>
                                        <p:tgtEl>
                                          <p:spTgt spid="81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1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195">
                                            <p:txEl>
                                              <p:pRg st="1" end="1"/>
                                            </p:txEl>
                                          </p:spTgt>
                                        </p:tgtEl>
                                        <p:attrNameLst>
                                          <p:attrName>style.visibility</p:attrName>
                                        </p:attrNameLst>
                                      </p:cBhvr>
                                      <p:to>
                                        <p:strVal val="visible"/>
                                      </p:to>
                                    </p:set>
                                    <p:anim calcmode="lin" valueType="num">
                                      <p:cBhvr additive="base">
                                        <p:cTn id="13"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autoUpdateAnimBg="0"/>
    </p:bldLst>
  </p:timing>
</p:sld>
</file>

<file path=ppt/slides/slide1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tr-TR"/>
              <a:t>Disiplin </a:t>
            </a:r>
          </a:p>
        </p:txBody>
      </p:sp>
      <p:sp>
        <p:nvSpPr>
          <p:cNvPr id="9219" name="Rectangle 3"/>
          <p:cNvSpPr>
            <a:spLocks noGrp="1" noChangeArrowheads="1"/>
          </p:cNvSpPr>
          <p:nvPr>
            <p:ph idx="1"/>
          </p:nvPr>
        </p:nvSpPr>
        <p:spPr>
          <a:xfrm>
            <a:off x="685800" y="1628775"/>
            <a:ext cx="7989888" cy="4895850"/>
          </a:xfrm>
        </p:spPr>
        <p:txBody>
          <a:bodyPr>
            <a:normAutofit lnSpcReduction="10000"/>
          </a:bodyPr>
          <a:lstStyle/>
          <a:p>
            <a:r>
              <a:rPr lang="tr-TR" dirty="0" err="1"/>
              <a:t>Dreikurs’a</a:t>
            </a:r>
            <a:r>
              <a:rPr lang="tr-TR" dirty="0"/>
              <a:t> göre iyi disiplinde </a:t>
            </a:r>
            <a:r>
              <a:rPr lang="tr-TR" b="1" dirty="0"/>
              <a:t>ceza</a:t>
            </a:r>
            <a:r>
              <a:rPr lang="tr-TR" dirty="0"/>
              <a:t> kullanılmaz. </a:t>
            </a:r>
          </a:p>
          <a:p>
            <a:r>
              <a:rPr lang="tr-TR" b="1" dirty="0"/>
              <a:t>İyi disiplin</a:t>
            </a:r>
            <a:r>
              <a:rPr lang="tr-TR" dirty="0"/>
              <a:t> öğrencilerin önemli derecede seçme özgürlüğüne sahip olmalarını, </a:t>
            </a:r>
            <a:r>
              <a:rPr lang="tr-TR" dirty="0">
                <a:solidFill>
                  <a:srgbClr val="FF0000"/>
                </a:solidFill>
              </a:rPr>
              <a:t>bununla beraber sonuçları kendilerinin seçtiklerini anlamalarını gerektirir</a:t>
            </a:r>
            <a:r>
              <a:rPr lang="tr-TR" dirty="0" smtClean="0">
                <a:solidFill>
                  <a:srgbClr val="FF0000"/>
                </a:solidFill>
              </a:rPr>
              <a:t>.</a:t>
            </a:r>
          </a:p>
          <a:p>
            <a:r>
              <a:rPr lang="tr-TR" dirty="0" smtClean="0">
                <a:solidFill>
                  <a:srgbClr val="FF0000"/>
                </a:solidFill>
              </a:rPr>
              <a:t>Kurallar önceden konulmalı ve kurallara uymamak öğrencinin seçtiği bir yol olarak gösterilmelidir. Dolayısıyla sonuçlarına katlanma sorumluluğunu alması sağlanmalıdır.</a:t>
            </a:r>
            <a:endParaRPr lang="tr-TR" dirty="0">
              <a:solidFill>
                <a:srgbClr val="FF0000"/>
              </a:solidFill>
            </a:endParaRPr>
          </a:p>
          <a:p>
            <a:r>
              <a:rPr lang="tr-TR" sz="2400" i="1" dirty="0"/>
              <a:t> Örneğin öğrenci okul kitaplarına zarar veriyorsa, yeni kitap için ödeme yapması mantıklıdır. Öğrenciler sınıfta yerleri kağıtlarla yığdığında, yığılı yerleri temizlemesi mantıklıdır.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 calcmode="lin" valueType="num">
                                      <p:cBhvr additive="base">
                                        <p:cTn id="7" dur="500" fill="hold"/>
                                        <p:tgtEl>
                                          <p:spTgt spid="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219">
                                            <p:txEl>
                                              <p:pRg st="1" end="1"/>
                                            </p:txEl>
                                          </p:spTgt>
                                        </p:tgtEl>
                                        <p:attrNameLst>
                                          <p:attrName>style.visibility</p:attrName>
                                        </p:attrNameLst>
                                      </p:cBhvr>
                                      <p:to>
                                        <p:strVal val="visible"/>
                                      </p:to>
                                    </p:set>
                                    <p:anim calcmode="lin" valueType="num">
                                      <p:cBhvr additive="base">
                                        <p:cTn id="13" dur="500" fill="hold"/>
                                        <p:tgtEl>
                                          <p:spTgt spid="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219">
                                            <p:txEl>
                                              <p:pRg st="2" end="2"/>
                                            </p:txEl>
                                          </p:spTgt>
                                        </p:tgtEl>
                                        <p:attrNameLst>
                                          <p:attrName>style.visibility</p:attrName>
                                        </p:attrNameLst>
                                      </p:cBhvr>
                                      <p:to>
                                        <p:strVal val="visible"/>
                                      </p:to>
                                    </p:set>
                                    <p:anim calcmode="lin" valueType="num">
                                      <p:cBhvr additive="base">
                                        <p:cTn id="19" dur="500" fill="hold"/>
                                        <p:tgtEl>
                                          <p:spTgt spid="9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219">
                                            <p:txEl>
                                              <p:pRg st="3" end="3"/>
                                            </p:txEl>
                                          </p:spTgt>
                                        </p:tgtEl>
                                        <p:attrNameLst>
                                          <p:attrName>style.visibility</p:attrName>
                                        </p:attrNameLst>
                                      </p:cBhvr>
                                      <p:to>
                                        <p:strVal val="visible"/>
                                      </p:to>
                                    </p:set>
                                    <p:anim calcmode="lin" valueType="num">
                                      <p:cBhvr additive="base">
                                        <p:cTn id="25" dur="500" fill="hold"/>
                                        <p:tgtEl>
                                          <p:spTgt spid="9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autoUpdateAnimBg="0"/>
    </p:bldLst>
  </p:timing>
</p:sld>
</file>

<file path=ppt/slides/slide1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tr-TR"/>
              <a:t>Disiplin ve öğretmen tipleri </a:t>
            </a:r>
          </a:p>
        </p:txBody>
      </p:sp>
      <p:sp>
        <p:nvSpPr>
          <p:cNvPr id="10243" name="Rectangle 3"/>
          <p:cNvSpPr>
            <a:spLocks noGrp="1" noChangeArrowheads="1"/>
          </p:cNvSpPr>
          <p:nvPr>
            <p:ph idx="1"/>
          </p:nvPr>
        </p:nvSpPr>
        <p:spPr/>
        <p:txBody>
          <a:bodyPr/>
          <a:lstStyle/>
          <a:p>
            <a:r>
              <a:rPr lang="tr-TR" b="1"/>
              <a:t>Sınıfta disiplini,</a:t>
            </a:r>
            <a:r>
              <a:rPr lang="tr-TR"/>
              <a:t> öğrencilerin kendi kendilerine  kuralları ve sonuçlarını birlikte koyduklarında en iyi şekilde sağlanır.</a:t>
            </a:r>
          </a:p>
          <a:p>
            <a:pPr algn="just"/>
            <a:r>
              <a:rPr lang="tr-TR"/>
              <a:t>Üç tip öğretmenden bahseder: </a:t>
            </a:r>
          </a:p>
          <a:p>
            <a:pPr algn="just">
              <a:buFontTx/>
              <a:buNone/>
            </a:pPr>
            <a:r>
              <a:rPr lang="tr-TR"/>
              <a:t>1. Otokratik,</a:t>
            </a:r>
          </a:p>
          <a:p>
            <a:pPr algn="just">
              <a:buFontTx/>
              <a:buNone/>
            </a:pPr>
            <a:r>
              <a:rPr lang="tr-TR"/>
              <a:t>2. Serbest bırakan </a:t>
            </a:r>
          </a:p>
          <a:p>
            <a:pPr algn="just">
              <a:buFontTx/>
              <a:buNone/>
            </a:pPr>
            <a:r>
              <a:rPr lang="tr-TR"/>
              <a:t>3. Demokratik</a:t>
            </a:r>
          </a:p>
          <a:p>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p:cTn id="7" dur="500" fill="hold"/>
                                        <p:tgtEl>
                                          <p:spTgt spid="10242"/>
                                        </p:tgtEl>
                                        <p:attrNameLst>
                                          <p:attrName>ppt_w</p:attrName>
                                        </p:attrNameLst>
                                      </p:cBhvr>
                                      <p:tavLst>
                                        <p:tav tm="0">
                                          <p:val>
                                            <p:fltVal val="0"/>
                                          </p:val>
                                        </p:tav>
                                        <p:tav tm="100000">
                                          <p:val>
                                            <p:strVal val="#ppt_w"/>
                                          </p:val>
                                        </p:tav>
                                      </p:tavLst>
                                    </p:anim>
                                    <p:anim calcmode="lin" valueType="num">
                                      <p:cBhvr>
                                        <p:cTn id="8" dur="500" fill="hold"/>
                                        <p:tgtEl>
                                          <p:spTgt spid="1024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243">
                                            <p:txEl>
                                              <p:pRg st="0" end="0"/>
                                            </p:txEl>
                                          </p:spTgt>
                                        </p:tgtEl>
                                        <p:attrNameLst>
                                          <p:attrName>style.visibility</p:attrName>
                                        </p:attrNameLst>
                                      </p:cBhvr>
                                      <p:to>
                                        <p:strVal val="visible"/>
                                      </p:to>
                                    </p:set>
                                    <p:anim calcmode="lin" valueType="num">
                                      <p:cBhvr additive="base">
                                        <p:cTn id="13" dur="500" fill="hold"/>
                                        <p:tgtEl>
                                          <p:spTgt spid="1024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2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243">
                                            <p:txEl>
                                              <p:pRg st="1" end="1"/>
                                            </p:txEl>
                                          </p:spTgt>
                                        </p:tgtEl>
                                        <p:attrNameLst>
                                          <p:attrName>style.visibility</p:attrName>
                                        </p:attrNameLst>
                                      </p:cBhvr>
                                      <p:to>
                                        <p:strVal val="visible"/>
                                      </p:to>
                                    </p:set>
                                    <p:anim calcmode="lin" valueType="num">
                                      <p:cBhvr additive="base">
                                        <p:cTn id="19" dur="500" fill="hold"/>
                                        <p:tgtEl>
                                          <p:spTgt spid="1024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2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243">
                                            <p:txEl>
                                              <p:pRg st="2" end="2"/>
                                            </p:txEl>
                                          </p:spTgt>
                                        </p:tgtEl>
                                        <p:attrNameLst>
                                          <p:attrName>style.visibility</p:attrName>
                                        </p:attrNameLst>
                                      </p:cBhvr>
                                      <p:to>
                                        <p:strVal val="visible"/>
                                      </p:to>
                                    </p:set>
                                    <p:anim calcmode="lin" valueType="num">
                                      <p:cBhvr additive="base">
                                        <p:cTn id="25" dur="500" fill="hold"/>
                                        <p:tgtEl>
                                          <p:spTgt spid="1024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2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243">
                                            <p:txEl>
                                              <p:pRg st="3" end="3"/>
                                            </p:txEl>
                                          </p:spTgt>
                                        </p:tgtEl>
                                        <p:attrNameLst>
                                          <p:attrName>style.visibility</p:attrName>
                                        </p:attrNameLst>
                                      </p:cBhvr>
                                      <p:to>
                                        <p:strVal val="visible"/>
                                      </p:to>
                                    </p:set>
                                    <p:anim calcmode="lin" valueType="num">
                                      <p:cBhvr additive="base">
                                        <p:cTn id="31" dur="500" fill="hold"/>
                                        <p:tgtEl>
                                          <p:spTgt spid="1024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24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243">
                                            <p:txEl>
                                              <p:pRg st="4" end="4"/>
                                            </p:txEl>
                                          </p:spTgt>
                                        </p:tgtEl>
                                        <p:attrNameLst>
                                          <p:attrName>style.visibility</p:attrName>
                                        </p:attrNameLst>
                                      </p:cBhvr>
                                      <p:to>
                                        <p:strVal val="visible"/>
                                      </p:to>
                                    </p:set>
                                    <p:anim calcmode="lin" valueType="num">
                                      <p:cBhvr additive="base">
                                        <p:cTn id="37" dur="500" fill="hold"/>
                                        <p:tgtEl>
                                          <p:spTgt spid="1024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024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autoUpdateAnimBg="0"/>
      <p:bldP spid="10243" grpId="0" build="p" autoUpdateAnimBg="0"/>
    </p:bldLst>
  </p:timing>
</p:sld>
</file>

<file path=ppt/slides/slide2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tr-TR"/>
              <a:t>Öğretmen tipleri: otokratik</a:t>
            </a:r>
          </a:p>
        </p:txBody>
      </p:sp>
      <p:sp>
        <p:nvSpPr>
          <p:cNvPr id="11267" name="Rectangle 3"/>
          <p:cNvSpPr>
            <a:spLocks noGrp="1" noChangeArrowheads="1"/>
          </p:cNvSpPr>
          <p:nvPr>
            <p:ph idx="1"/>
          </p:nvPr>
        </p:nvSpPr>
        <p:spPr>
          <a:xfrm>
            <a:off x="685800" y="1700213"/>
            <a:ext cx="7772400" cy="4395787"/>
          </a:xfrm>
        </p:spPr>
        <p:txBody>
          <a:bodyPr/>
          <a:lstStyle/>
          <a:p>
            <a:pPr>
              <a:lnSpc>
                <a:spcPct val="80000"/>
              </a:lnSpc>
            </a:pPr>
            <a:r>
              <a:rPr lang="tr-TR" sz="2000"/>
              <a:t>Onlar fazla otoriter ve serttirler, </a:t>
            </a:r>
          </a:p>
          <a:p>
            <a:pPr>
              <a:lnSpc>
                <a:spcPct val="80000"/>
              </a:lnSpc>
            </a:pPr>
            <a:r>
              <a:rPr lang="tr-TR" sz="2000"/>
              <a:t>çok sert bir ses kullanırlar, </a:t>
            </a:r>
          </a:p>
          <a:p>
            <a:pPr>
              <a:lnSpc>
                <a:spcPct val="80000"/>
              </a:lnSpc>
            </a:pPr>
            <a:r>
              <a:rPr lang="tr-TR" sz="2000"/>
              <a:t>emrederler, </a:t>
            </a:r>
          </a:p>
          <a:p>
            <a:pPr>
              <a:lnSpc>
                <a:spcPct val="80000"/>
              </a:lnSpc>
            </a:pPr>
            <a:r>
              <a:rPr lang="tr-TR" sz="2000"/>
              <a:t>güç kullanırlar, </a:t>
            </a:r>
          </a:p>
          <a:p>
            <a:pPr>
              <a:lnSpc>
                <a:spcPct val="80000"/>
              </a:lnSpc>
            </a:pPr>
            <a:r>
              <a:rPr lang="tr-TR" sz="2000"/>
              <a:t>baskı yaparlar, </a:t>
            </a:r>
          </a:p>
          <a:p>
            <a:pPr>
              <a:lnSpc>
                <a:spcPct val="80000"/>
              </a:lnSpc>
            </a:pPr>
            <a:r>
              <a:rPr lang="tr-TR" sz="2000"/>
              <a:t>işbirliğine zorlarlar, </a:t>
            </a:r>
          </a:p>
          <a:p>
            <a:pPr>
              <a:lnSpc>
                <a:spcPct val="80000"/>
              </a:lnSpc>
            </a:pPr>
            <a:r>
              <a:rPr lang="tr-TR" sz="2000"/>
              <a:t>size ne yapmanız gerektiğini söylerler,</a:t>
            </a:r>
          </a:p>
          <a:p>
            <a:pPr>
              <a:lnSpc>
                <a:spcPct val="80000"/>
              </a:lnSpc>
            </a:pPr>
            <a:r>
              <a:rPr lang="tr-TR" sz="2000"/>
              <a:t> fikirleri empoze ederler, </a:t>
            </a:r>
          </a:p>
          <a:p>
            <a:pPr>
              <a:lnSpc>
                <a:spcPct val="80000"/>
              </a:lnSpc>
            </a:pPr>
            <a:r>
              <a:rPr lang="tr-TR" sz="2000"/>
              <a:t>baskındırlar, </a:t>
            </a:r>
          </a:p>
          <a:p>
            <a:pPr>
              <a:lnSpc>
                <a:spcPct val="80000"/>
              </a:lnSpc>
            </a:pPr>
            <a:r>
              <a:rPr lang="tr-TR" sz="2000"/>
              <a:t>eleştiriseldirler,</a:t>
            </a:r>
          </a:p>
          <a:p>
            <a:pPr>
              <a:lnSpc>
                <a:spcPct val="80000"/>
              </a:lnSpc>
            </a:pPr>
            <a:r>
              <a:rPr lang="tr-TR" sz="2000"/>
              <a:t> hata bulurlar, </a:t>
            </a:r>
          </a:p>
          <a:p>
            <a:pPr>
              <a:lnSpc>
                <a:spcPct val="80000"/>
              </a:lnSpc>
            </a:pPr>
            <a:r>
              <a:rPr lang="tr-TR" sz="2000"/>
              <a:t>ceza verirler,</a:t>
            </a:r>
          </a:p>
          <a:p>
            <a:pPr>
              <a:lnSpc>
                <a:spcPct val="80000"/>
              </a:lnSpc>
            </a:pPr>
            <a:r>
              <a:rPr lang="tr-TR" sz="2000"/>
              <a:t> tüm süreç, kural ve sonuçları belirlerler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p:cTn id="7" dur="500" fill="hold"/>
                                        <p:tgtEl>
                                          <p:spTgt spid="11266"/>
                                        </p:tgtEl>
                                        <p:attrNameLst>
                                          <p:attrName>ppt_w</p:attrName>
                                        </p:attrNameLst>
                                      </p:cBhvr>
                                      <p:tavLst>
                                        <p:tav tm="0">
                                          <p:val>
                                            <p:fltVal val="0"/>
                                          </p:val>
                                        </p:tav>
                                        <p:tav tm="100000">
                                          <p:val>
                                            <p:strVal val="#ppt_w"/>
                                          </p:val>
                                        </p:tav>
                                      </p:tavLst>
                                    </p:anim>
                                    <p:anim calcmode="lin" valueType="num">
                                      <p:cBhvr>
                                        <p:cTn id="8" dur="500" fill="hold"/>
                                        <p:tgtEl>
                                          <p:spTgt spid="1126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267">
                                            <p:txEl>
                                              <p:pRg st="0" end="0"/>
                                            </p:txEl>
                                          </p:spTgt>
                                        </p:tgtEl>
                                        <p:attrNameLst>
                                          <p:attrName>style.visibility</p:attrName>
                                        </p:attrNameLst>
                                      </p:cBhvr>
                                      <p:to>
                                        <p:strVal val="visible"/>
                                      </p:to>
                                    </p:set>
                                    <p:anim calcmode="lin" valueType="num">
                                      <p:cBhvr additive="base">
                                        <p:cTn id="13" dur="500" fill="hold"/>
                                        <p:tgtEl>
                                          <p:spTgt spid="1126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2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267">
                                            <p:txEl>
                                              <p:pRg st="1" end="1"/>
                                            </p:txEl>
                                          </p:spTgt>
                                        </p:tgtEl>
                                        <p:attrNameLst>
                                          <p:attrName>style.visibility</p:attrName>
                                        </p:attrNameLst>
                                      </p:cBhvr>
                                      <p:to>
                                        <p:strVal val="visible"/>
                                      </p:to>
                                    </p:set>
                                    <p:anim calcmode="lin" valueType="num">
                                      <p:cBhvr additive="base">
                                        <p:cTn id="19" dur="500" fill="hold"/>
                                        <p:tgtEl>
                                          <p:spTgt spid="11267">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2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267">
                                            <p:txEl>
                                              <p:pRg st="2" end="2"/>
                                            </p:txEl>
                                          </p:spTgt>
                                        </p:tgtEl>
                                        <p:attrNameLst>
                                          <p:attrName>style.visibility</p:attrName>
                                        </p:attrNameLst>
                                      </p:cBhvr>
                                      <p:to>
                                        <p:strVal val="visible"/>
                                      </p:to>
                                    </p:set>
                                    <p:anim calcmode="lin" valueType="num">
                                      <p:cBhvr additive="base">
                                        <p:cTn id="25" dur="500" fill="hold"/>
                                        <p:tgtEl>
                                          <p:spTgt spid="11267">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26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267">
                                            <p:txEl>
                                              <p:pRg st="3" end="3"/>
                                            </p:txEl>
                                          </p:spTgt>
                                        </p:tgtEl>
                                        <p:attrNameLst>
                                          <p:attrName>style.visibility</p:attrName>
                                        </p:attrNameLst>
                                      </p:cBhvr>
                                      <p:to>
                                        <p:strVal val="visible"/>
                                      </p:to>
                                    </p:set>
                                    <p:anim calcmode="lin" valueType="num">
                                      <p:cBhvr additive="base">
                                        <p:cTn id="31" dur="500" fill="hold"/>
                                        <p:tgtEl>
                                          <p:spTgt spid="11267">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26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1267">
                                            <p:txEl>
                                              <p:pRg st="4" end="4"/>
                                            </p:txEl>
                                          </p:spTgt>
                                        </p:tgtEl>
                                        <p:attrNameLst>
                                          <p:attrName>style.visibility</p:attrName>
                                        </p:attrNameLst>
                                      </p:cBhvr>
                                      <p:to>
                                        <p:strVal val="visible"/>
                                      </p:to>
                                    </p:set>
                                    <p:anim calcmode="lin" valueType="num">
                                      <p:cBhvr additive="base">
                                        <p:cTn id="37" dur="500" fill="hold"/>
                                        <p:tgtEl>
                                          <p:spTgt spid="11267">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126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1267">
                                            <p:txEl>
                                              <p:pRg st="5" end="5"/>
                                            </p:txEl>
                                          </p:spTgt>
                                        </p:tgtEl>
                                        <p:attrNameLst>
                                          <p:attrName>style.visibility</p:attrName>
                                        </p:attrNameLst>
                                      </p:cBhvr>
                                      <p:to>
                                        <p:strVal val="visible"/>
                                      </p:to>
                                    </p:set>
                                    <p:anim calcmode="lin" valueType="num">
                                      <p:cBhvr additive="base">
                                        <p:cTn id="43" dur="500" fill="hold"/>
                                        <p:tgtEl>
                                          <p:spTgt spid="11267">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126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1267">
                                            <p:txEl>
                                              <p:pRg st="6" end="6"/>
                                            </p:txEl>
                                          </p:spTgt>
                                        </p:tgtEl>
                                        <p:attrNameLst>
                                          <p:attrName>style.visibility</p:attrName>
                                        </p:attrNameLst>
                                      </p:cBhvr>
                                      <p:to>
                                        <p:strVal val="visible"/>
                                      </p:to>
                                    </p:set>
                                    <p:anim calcmode="lin" valueType="num">
                                      <p:cBhvr additive="base">
                                        <p:cTn id="49" dur="500" fill="hold"/>
                                        <p:tgtEl>
                                          <p:spTgt spid="11267">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126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1267">
                                            <p:txEl>
                                              <p:pRg st="7" end="7"/>
                                            </p:txEl>
                                          </p:spTgt>
                                        </p:tgtEl>
                                        <p:attrNameLst>
                                          <p:attrName>style.visibility</p:attrName>
                                        </p:attrNameLst>
                                      </p:cBhvr>
                                      <p:to>
                                        <p:strVal val="visible"/>
                                      </p:to>
                                    </p:set>
                                    <p:anim calcmode="lin" valueType="num">
                                      <p:cBhvr additive="base">
                                        <p:cTn id="55" dur="500" fill="hold"/>
                                        <p:tgtEl>
                                          <p:spTgt spid="11267">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126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1267">
                                            <p:txEl>
                                              <p:pRg st="8" end="8"/>
                                            </p:txEl>
                                          </p:spTgt>
                                        </p:tgtEl>
                                        <p:attrNameLst>
                                          <p:attrName>style.visibility</p:attrName>
                                        </p:attrNameLst>
                                      </p:cBhvr>
                                      <p:to>
                                        <p:strVal val="visible"/>
                                      </p:to>
                                    </p:set>
                                    <p:anim calcmode="lin" valueType="num">
                                      <p:cBhvr additive="base">
                                        <p:cTn id="61" dur="500" fill="hold"/>
                                        <p:tgtEl>
                                          <p:spTgt spid="11267">
                                            <p:txEl>
                                              <p:pRg st="8" end="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126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1267">
                                            <p:txEl>
                                              <p:pRg st="9" end="9"/>
                                            </p:txEl>
                                          </p:spTgt>
                                        </p:tgtEl>
                                        <p:attrNameLst>
                                          <p:attrName>style.visibility</p:attrName>
                                        </p:attrNameLst>
                                      </p:cBhvr>
                                      <p:to>
                                        <p:strVal val="visible"/>
                                      </p:to>
                                    </p:set>
                                    <p:anim calcmode="lin" valueType="num">
                                      <p:cBhvr additive="base">
                                        <p:cTn id="67" dur="500" fill="hold"/>
                                        <p:tgtEl>
                                          <p:spTgt spid="11267">
                                            <p:txEl>
                                              <p:pRg st="9" end="9"/>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1267">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1267">
                                            <p:txEl>
                                              <p:pRg st="10" end="10"/>
                                            </p:txEl>
                                          </p:spTgt>
                                        </p:tgtEl>
                                        <p:attrNameLst>
                                          <p:attrName>style.visibility</p:attrName>
                                        </p:attrNameLst>
                                      </p:cBhvr>
                                      <p:to>
                                        <p:strVal val="visible"/>
                                      </p:to>
                                    </p:set>
                                    <p:anim calcmode="lin" valueType="num">
                                      <p:cBhvr additive="base">
                                        <p:cTn id="73" dur="500" fill="hold"/>
                                        <p:tgtEl>
                                          <p:spTgt spid="11267">
                                            <p:txEl>
                                              <p:pRg st="10" end="10"/>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1267">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1267">
                                            <p:txEl>
                                              <p:pRg st="11" end="11"/>
                                            </p:txEl>
                                          </p:spTgt>
                                        </p:tgtEl>
                                        <p:attrNameLst>
                                          <p:attrName>style.visibility</p:attrName>
                                        </p:attrNameLst>
                                      </p:cBhvr>
                                      <p:to>
                                        <p:strVal val="visible"/>
                                      </p:to>
                                    </p:set>
                                    <p:anim calcmode="lin" valueType="num">
                                      <p:cBhvr additive="base">
                                        <p:cTn id="79" dur="500" fill="hold"/>
                                        <p:tgtEl>
                                          <p:spTgt spid="11267">
                                            <p:txEl>
                                              <p:pRg st="11" end="11"/>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11267">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11267">
                                            <p:txEl>
                                              <p:pRg st="12" end="12"/>
                                            </p:txEl>
                                          </p:spTgt>
                                        </p:tgtEl>
                                        <p:attrNameLst>
                                          <p:attrName>style.visibility</p:attrName>
                                        </p:attrNameLst>
                                      </p:cBhvr>
                                      <p:to>
                                        <p:strVal val="visible"/>
                                      </p:to>
                                    </p:set>
                                    <p:anim calcmode="lin" valueType="num">
                                      <p:cBhvr additive="base">
                                        <p:cTn id="85" dur="500" fill="hold"/>
                                        <p:tgtEl>
                                          <p:spTgt spid="11267">
                                            <p:txEl>
                                              <p:pRg st="12" end="12"/>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11267">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utoUpdateAnimBg="0"/>
      <p:bldP spid="11267" grpId="0" build="p" autoUpdateAnimBg="0"/>
    </p:bldLst>
  </p:timing>
</p:sld>
</file>

<file path=ppt/slides/slide2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fontScale="90000"/>
          </a:bodyPr>
          <a:lstStyle/>
          <a:p>
            <a:r>
              <a:rPr lang="tr-TR"/>
              <a:t>Öğretmen tipleri: serbest bırakan</a:t>
            </a:r>
          </a:p>
        </p:txBody>
      </p:sp>
      <p:sp>
        <p:nvSpPr>
          <p:cNvPr id="12291" name="Rectangle 3"/>
          <p:cNvSpPr>
            <a:spLocks noGrp="1" noChangeArrowheads="1"/>
          </p:cNvSpPr>
          <p:nvPr>
            <p:ph idx="1"/>
          </p:nvPr>
        </p:nvSpPr>
        <p:spPr>
          <a:xfrm>
            <a:off x="685800" y="1628775"/>
            <a:ext cx="7772400" cy="4895850"/>
          </a:xfrm>
        </p:spPr>
        <p:txBody>
          <a:bodyPr>
            <a:normAutofit lnSpcReduction="10000"/>
          </a:bodyPr>
          <a:lstStyle/>
          <a:p>
            <a:r>
              <a:rPr lang="tr-TR" sz="2400"/>
              <a:t>Otokratik öğretmenlerin aksine serbest bırakan öğretmenler öğrencinin istenmeyen davranışına </a:t>
            </a:r>
            <a:r>
              <a:rPr lang="tr-TR" sz="2400" b="1"/>
              <a:t>çok az sınırlamalar</a:t>
            </a:r>
            <a:r>
              <a:rPr lang="tr-TR" sz="2400"/>
              <a:t> koyarlar, </a:t>
            </a:r>
          </a:p>
          <a:p>
            <a:endParaRPr lang="tr-TR" sz="2400"/>
          </a:p>
          <a:p>
            <a:r>
              <a:rPr lang="tr-TR" sz="2400"/>
              <a:t>İstenmeyen davranışla dersi kestiklerinde mantıklı sonuçlara başvurmazlar. </a:t>
            </a:r>
          </a:p>
          <a:p>
            <a:endParaRPr lang="tr-TR" sz="2400"/>
          </a:p>
          <a:p>
            <a:r>
              <a:rPr lang="tr-TR" sz="2400"/>
              <a:t>Bazı durumlarda, öğrenciler üzerinde empoze edilen kontrole felsefe olarak  karşı çıkmaktadır. </a:t>
            </a:r>
          </a:p>
          <a:p>
            <a:endParaRPr lang="tr-TR" sz="2400"/>
          </a:p>
          <a:p>
            <a:r>
              <a:rPr lang="tr-TR" sz="2400"/>
              <a:t>Çok sıklıkla onlar kendilerini öğrencileri kontrol edemez olarak görürler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p:cTn id="7" dur="500" fill="hold"/>
                                        <p:tgtEl>
                                          <p:spTgt spid="12290"/>
                                        </p:tgtEl>
                                        <p:attrNameLst>
                                          <p:attrName>ppt_w</p:attrName>
                                        </p:attrNameLst>
                                      </p:cBhvr>
                                      <p:tavLst>
                                        <p:tav tm="0">
                                          <p:val>
                                            <p:fltVal val="0"/>
                                          </p:val>
                                        </p:tav>
                                        <p:tav tm="100000">
                                          <p:val>
                                            <p:strVal val="#ppt_w"/>
                                          </p:val>
                                        </p:tav>
                                      </p:tavLst>
                                    </p:anim>
                                    <p:anim calcmode="lin" valueType="num">
                                      <p:cBhvr>
                                        <p:cTn id="8" dur="500" fill="hold"/>
                                        <p:tgtEl>
                                          <p:spTgt spid="1229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291">
                                            <p:txEl>
                                              <p:pRg st="0" end="0"/>
                                            </p:txEl>
                                          </p:spTgt>
                                        </p:tgtEl>
                                        <p:attrNameLst>
                                          <p:attrName>style.visibility</p:attrName>
                                        </p:attrNameLst>
                                      </p:cBhvr>
                                      <p:to>
                                        <p:strVal val="visible"/>
                                      </p:to>
                                    </p:set>
                                    <p:anim calcmode="lin" valueType="num">
                                      <p:cBhvr additive="base">
                                        <p:cTn id="13" dur="500" fill="hold"/>
                                        <p:tgtEl>
                                          <p:spTgt spid="12291">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29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291">
                                            <p:txEl>
                                              <p:pRg st="2" end="2"/>
                                            </p:txEl>
                                          </p:spTgt>
                                        </p:tgtEl>
                                        <p:attrNameLst>
                                          <p:attrName>style.visibility</p:attrName>
                                        </p:attrNameLst>
                                      </p:cBhvr>
                                      <p:to>
                                        <p:strVal val="visible"/>
                                      </p:to>
                                    </p:set>
                                    <p:anim calcmode="lin" valueType="num">
                                      <p:cBhvr additive="base">
                                        <p:cTn id="19" dur="500" fill="hold"/>
                                        <p:tgtEl>
                                          <p:spTgt spid="1229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29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291">
                                            <p:txEl>
                                              <p:pRg st="4" end="4"/>
                                            </p:txEl>
                                          </p:spTgt>
                                        </p:tgtEl>
                                        <p:attrNameLst>
                                          <p:attrName>style.visibility</p:attrName>
                                        </p:attrNameLst>
                                      </p:cBhvr>
                                      <p:to>
                                        <p:strVal val="visible"/>
                                      </p:to>
                                    </p:set>
                                    <p:anim calcmode="lin" valueType="num">
                                      <p:cBhvr additive="base">
                                        <p:cTn id="25" dur="500" fill="hold"/>
                                        <p:tgtEl>
                                          <p:spTgt spid="12291">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29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291">
                                            <p:txEl>
                                              <p:pRg st="6" end="6"/>
                                            </p:txEl>
                                          </p:spTgt>
                                        </p:tgtEl>
                                        <p:attrNameLst>
                                          <p:attrName>style.visibility</p:attrName>
                                        </p:attrNameLst>
                                      </p:cBhvr>
                                      <p:to>
                                        <p:strVal val="visible"/>
                                      </p:to>
                                    </p:set>
                                    <p:anim calcmode="lin" valueType="num">
                                      <p:cBhvr additive="base">
                                        <p:cTn id="31" dur="500" fill="hold"/>
                                        <p:tgtEl>
                                          <p:spTgt spid="12291">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291">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utoUpdateAnimBg="0"/>
      <p:bldP spid="12291" grpId="0" build="p" autoUpdateAnimBg="0"/>
    </p:bldLst>
  </p:timing>
</p:sld>
</file>

<file path=ppt/slides/slide2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tr-TR"/>
              <a:t>Öğretmen tipleri: demokratik</a:t>
            </a:r>
          </a:p>
        </p:txBody>
      </p:sp>
      <p:sp>
        <p:nvSpPr>
          <p:cNvPr id="13315" name="Rectangle 3"/>
          <p:cNvSpPr>
            <a:spLocks noGrp="1" noChangeArrowheads="1"/>
          </p:cNvSpPr>
          <p:nvPr>
            <p:ph idx="1"/>
          </p:nvPr>
        </p:nvSpPr>
        <p:spPr/>
        <p:txBody>
          <a:bodyPr/>
          <a:lstStyle/>
          <a:p>
            <a:pPr algn="just"/>
            <a:r>
              <a:rPr lang="tr-TR"/>
              <a:t>Demokratik öğretmenin özellikleri:</a:t>
            </a:r>
          </a:p>
          <a:p>
            <a:pPr lvl="1" algn="just"/>
            <a:r>
              <a:rPr lang="tr-TR"/>
              <a:t>öğrencilerin işbirliği ile yaptıkları kurallar, sorumluluklar ve sonuçlar yerindedir. 	</a:t>
            </a:r>
          </a:p>
          <a:p>
            <a:pPr lvl="1" algn="just"/>
            <a:r>
              <a:rPr lang="tr-TR"/>
              <a:t>Öğretmen ve öğrenciler arasında karşılıklı güven vardır. 	</a:t>
            </a:r>
          </a:p>
          <a:p>
            <a:pPr lvl="1" algn="just"/>
            <a:r>
              <a:rPr lang="tr-TR"/>
              <a:t>Öğretmenler zorlamaktan ziyade yardım etmeyi teşvik ederler. 	</a:t>
            </a:r>
          </a:p>
          <a:p>
            <a:pPr lvl="1" algn="just"/>
            <a:r>
              <a:rPr lang="tr-TR"/>
              <a:t>İşbirliği yarışmadan çok daha faydalıdır. 	</a:t>
            </a:r>
          </a:p>
          <a:p>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p:cTn id="7" dur="500" fill="hold"/>
                                        <p:tgtEl>
                                          <p:spTgt spid="13314"/>
                                        </p:tgtEl>
                                        <p:attrNameLst>
                                          <p:attrName>ppt_w</p:attrName>
                                        </p:attrNameLst>
                                      </p:cBhvr>
                                      <p:tavLst>
                                        <p:tav tm="0">
                                          <p:val>
                                            <p:fltVal val="0"/>
                                          </p:val>
                                        </p:tav>
                                        <p:tav tm="100000">
                                          <p:val>
                                            <p:strVal val="#ppt_w"/>
                                          </p:val>
                                        </p:tav>
                                      </p:tavLst>
                                    </p:anim>
                                    <p:anim calcmode="lin" valueType="num">
                                      <p:cBhvr>
                                        <p:cTn id="8" dur="500" fill="hold"/>
                                        <p:tgtEl>
                                          <p:spTgt spid="1331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315">
                                            <p:txEl>
                                              <p:pRg st="0" end="0"/>
                                            </p:txEl>
                                          </p:spTgt>
                                        </p:tgtEl>
                                        <p:attrNameLst>
                                          <p:attrName>style.visibility</p:attrName>
                                        </p:attrNameLst>
                                      </p:cBhvr>
                                      <p:to>
                                        <p:strVal val="visible"/>
                                      </p:to>
                                    </p:set>
                                    <p:anim calcmode="lin" valueType="num">
                                      <p:cBhvr additive="base">
                                        <p:cTn id="13" dur="500" fill="hold"/>
                                        <p:tgtEl>
                                          <p:spTgt spid="1331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315">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3315">
                                            <p:txEl>
                                              <p:pRg st="1" end="1"/>
                                            </p:txEl>
                                          </p:spTgt>
                                        </p:tgtEl>
                                        <p:attrNameLst>
                                          <p:attrName>style.visibility</p:attrName>
                                        </p:attrNameLst>
                                      </p:cBhvr>
                                      <p:to>
                                        <p:strVal val="visible"/>
                                      </p:to>
                                    </p:set>
                                    <p:anim calcmode="lin" valueType="num">
                                      <p:cBhvr additive="base">
                                        <p:cTn id="17" dur="500" fill="hold"/>
                                        <p:tgtEl>
                                          <p:spTgt spid="13315">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3315">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3315">
                                            <p:txEl>
                                              <p:pRg st="2" end="2"/>
                                            </p:txEl>
                                          </p:spTgt>
                                        </p:tgtEl>
                                        <p:attrNameLst>
                                          <p:attrName>style.visibility</p:attrName>
                                        </p:attrNameLst>
                                      </p:cBhvr>
                                      <p:to>
                                        <p:strVal val="visible"/>
                                      </p:to>
                                    </p:set>
                                    <p:anim calcmode="lin" valueType="num">
                                      <p:cBhvr additive="base">
                                        <p:cTn id="21" dur="500" fill="hold"/>
                                        <p:tgtEl>
                                          <p:spTgt spid="13315">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3315">
                                            <p:txEl>
                                              <p:pRg st="2" end="2"/>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3315">
                                            <p:txEl>
                                              <p:pRg st="3" end="3"/>
                                            </p:txEl>
                                          </p:spTgt>
                                        </p:tgtEl>
                                        <p:attrNameLst>
                                          <p:attrName>style.visibility</p:attrName>
                                        </p:attrNameLst>
                                      </p:cBhvr>
                                      <p:to>
                                        <p:strVal val="visible"/>
                                      </p:to>
                                    </p:set>
                                    <p:anim calcmode="lin" valueType="num">
                                      <p:cBhvr additive="base">
                                        <p:cTn id="25" dur="500" fill="hold"/>
                                        <p:tgtEl>
                                          <p:spTgt spid="1331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315">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3315">
                                            <p:txEl>
                                              <p:pRg st="4" end="4"/>
                                            </p:txEl>
                                          </p:spTgt>
                                        </p:tgtEl>
                                        <p:attrNameLst>
                                          <p:attrName>style.visibility</p:attrName>
                                        </p:attrNameLst>
                                      </p:cBhvr>
                                      <p:to>
                                        <p:strVal val="visible"/>
                                      </p:to>
                                    </p:set>
                                    <p:anim calcmode="lin" valueType="num">
                                      <p:cBhvr additive="base">
                                        <p:cTn id="29" dur="500" fill="hold"/>
                                        <p:tgtEl>
                                          <p:spTgt spid="13315">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331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utoUpdateAnimBg="0"/>
      <p:bldP spid="13315" grpId="0" build="p" autoUpdateAnimBg="0"/>
    </p:bldLst>
  </p:timing>
</p:sld>
</file>

<file path=ppt/slides/slide2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tr-TR"/>
              <a:t>Demokratik öğretmenler </a:t>
            </a:r>
          </a:p>
        </p:txBody>
      </p:sp>
      <p:sp>
        <p:nvSpPr>
          <p:cNvPr id="14339" name="Rectangle 3"/>
          <p:cNvSpPr>
            <a:spLocks noGrp="1" noChangeArrowheads="1"/>
          </p:cNvSpPr>
          <p:nvPr>
            <p:ph idx="1"/>
          </p:nvPr>
        </p:nvSpPr>
        <p:spPr/>
        <p:txBody>
          <a:bodyPr/>
          <a:lstStyle/>
          <a:p>
            <a:pPr lvl="1" algn="just"/>
            <a:r>
              <a:rPr lang="tr-TR"/>
              <a:t>Sınıf atmosferi sıcak ve cana yakındır. </a:t>
            </a:r>
          </a:p>
          <a:p>
            <a:pPr lvl="1" algn="just"/>
            <a:r>
              <a:rPr lang="tr-TR"/>
              <a:t>Dersle ilgili grup tartışmaları rutindir.</a:t>
            </a:r>
          </a:p>
          <a:p>
            <a:pPr lvl="1" algn="just"/>
            <a:r>
              <a:rPr lang="tr-TR"/>
              <a:t>Öğretmen kişisel prestijden ziyade dersin gelişimiyle daha çok ilgilidir. </a:t>
            </a:r>
          </a:p>
          <a:p>
            <a:pPr lvl="1" algn="just"/>
            <a:r>
              <a:rPr lang="tr-TR"/>
              <a:t>Öğrencilere hatalarından ders almaları için yardım edilir. </a:t>
            </a:r>
          </a:p>
          <a:p>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 calcmode="lin" valueType="num">
                                      <p:cBhvr additive="base">
                                        <p:cTn id="7" dur="500" fill="hold"/>
                                        <p:tgtEl>
                                          <p:spTgt spid="1433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33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339">
                                            <p:txEl>
                                              <p:pRg st="1" end="1"/>
                                            </p:txEl>
                                          </p:spTgt>
                                        </p:tgtEl>
                                        <p:attrNameLst>
                                          <p:attrName>style.visibility</p:attrName>
                                        </p:attrNameLst>
                                      </p:cBhvr>
                                      <p:to>
                                        <p:strVal val="visible"/>
                                      </p:to>
                                    </p:set>
                                    <p:anim calcmode="lin" valueType="num">
                                      <p:cBhvr additive="base">
                                        <p:cTn id="11" dur="5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4339">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4339">
                                            <p:txEl>
                                              <p:pRg st="2" end="2"/>
                                            </p:txEl>
                                          </p:spTgt>
                                        </p:tgtEl>
                                        <p:attrNameLst>
                                          <p:attrName>style.visibility</p:attrName>
                                        </p:attrNameLst>
                                      </p:cBhvr>
                                      <p:to>
                                        <p:strVal val="visible"/>
                                      </p:to>
                                    </p:set>
                                    <p:anim calcmode="lin" valueType="num">
                                      <p:cBhvr additive="base">
                                        <p:cTn id="15" dur="5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4339">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4339">
                                            <p:txEl>
                                              <p:pRg st="3" end="3"/>
                                            </p:txEl>
                                          </p:spTgt>
                                        </p:tgtEl>
                                        <p:attrNameLst>
                                          <p:attrName>style.visibility</p:attrName>
                                        </p:attrNameLst>
                                      </p:cBhvr>
                                      <p:to>
                                        <p:strVal val="visible"/>
                                      </p:to>
                                    </p:set>
                                    <p:anim calcmode="lin" valueType="num">
                                      <p:cBhvr additive="base">
                                        <p:cTn id="19" dur="500" fill="hold"/>
                                        <p:tgtEl>
                                          <p:spTgt spid="1433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33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autoUpdateAnimBg="0"/>
    </p:bldLst>
  </p:timing>
</p:sld>
</file>

<file path=ppt/slides/slide2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tr-TR"/>
              <a:t>Disiplin ve hatalı amaçlar</a:t>
            </a:r>
          </a:p>
        </p:txBody>
      </p:sp>
      <p:sp>
        <p:nvSpPr>
          <p:cNvPr id="15363" name="Rectangle 3"/>
          <p:cNvSpPr>
            <a:spLocks noGrp="1" noChangeArrowheads="1"/>
          </p:cNvSpPr>
          <p:nvPr>
            <p:ph idx="1"/>
          </p:nvPr>
        </p:nvSpPr>
        <p:spPr/>
        <p:txBody>
          <a:bodyPr/>
          <a:lstStyle/>
          <a:p>
            <a:pPr marL="609600" indent="-609600">
              <a:lnSpc>
                <a:spcPct val="80000"/>
              </a:lnSpc>
            </a:pPr>
            <a:r>
              <a:rPr lang="tr-TR" sz="2800"/>
              <a:t>Dreikurs’un  çok önemli gördüğü </a:t>
            </a:r>
            <a:r>
              <a:rPr lang="tr-TR" sz="2800" b="1"/>
              <a:t>üç nokta vardır.</a:t>
            </a:r>
            <a:r>
              <a:rPr lang="tr-TR" sz="2800"/>
              <a:t> </a:t>
            </a:r>
          </a:p>
          <a:p>
            <a:pPr marL="609600" indent="-609600">
              <a:lnSpc>
                <a:spcPct val="80000"/>
              </a:lnSpc>
              <a:buFontTx/>
              <a:buAutoNum type="arabicPeriod"/>
            </a:pPr>
            <a:r>
              <a:rPr lang="tr-TR" sz="2800"/>
              <a:t>Öğrenciler sosyal varlılardır.Katıldıkları gruplarda-aile akranları, okul, sınıf ve diğer gruplar- </a:t>
            </a:r>
            <a:r>
              <a:rPr lang="tr-TR" sz="2800" b="1"/>
              <a:t>ait olmayı hissetmek </a:t>
            </a:r>
            <a:r>
              <a:rPr lang="tr-TR" sz="2800"/>
              <a:t>isterler.</a:t>
            </a:r>
          </a:p>
          <a:p>
            <a:pPr marL="609600" indent="-609600">
              <a:lnSpc>
                <a:spcPct val="80000"/>
              </a:lnSpc>
              <a:buFontTx/>
              <a:buAutoNum type="arabicPeriod"/>
            </a:pPr>
            <a:r>
              <a:rPr lang="tr-TR" sz="2800"/>
              <a:t>Öğrencilerin </a:t>
            </a:r>
            <a:r>
              <a:rPr lang="tr-TR" sz="2800" b="1"/>
              <a:t>kendi davranışlarını seçebilme yeteneklerine</a:t>
            </a:r>
            <a:r>
              <a:rPr lang="tr-TR" sz="2800"/>
              <a:t> sahip olduklarını  belirtir.</a:t>
            </a:r>
          </a:p>
          <a:p>
            <a:pPr marL="609600" indent="-609600">
              <a:lnSpc>
                <a:spcPct val="80000"/>
              </a:lnSpc>
              <a:buFontTx/>
              <a:buAutoNum type="arabicPeriod"/>
            </a:pPr>
            <a:r>
              <a:rPr lang="tr-TR" sz="2800"/>
              <a:t>Öğrenciler kabul edilme amaçlarını başaramadıkları zaman, </a:t>
            </a:r>
            <a:r>
              <a:rPr lang="tr-TR" sz="2800" b="1"/>
              <a:t>istenmeyen  davranışları seçme eğilimindedirler</a:t>
            </a:r>
          </a:p>
          <a:p>
            <a:pPr marL="609600" indent="-609600">
              <a:lnSpc>
                <a:spcPct val="80000"/>
              </a:lnSpc>
              <a:buFontTx/>
              <a:buAutoNum type="arabicPeriod"/>
            </a:pPr>
            <a:endParaRPr lang="tr-TR" sz="28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5362"/>
                                        </p:tgtEl>
                                        <p:attrNameLst>
                                          <p:attrName>style.visibility</p:attrName>
                                        </p:attrNameLst>
                                      </p:cBhvr>
                                      <p:to>
                                        <p:strVal val="visible"/>
                                      </p:to>
                                    </p:set>
                                    <p:anim calcmode="lin" valueType="num">
                                      <p:cBhvr>
                                        <p:cTn id="7" dur="500" fill="hold"/>
                                        <p:tgtEl>
                                          <p:spTgt spid="15362"/>
                                        </p:tgtEl>
                                        <p:attrNameLst>
                                          <p:attrName>ppt_w</p:attrName>
                                        </p:attrNameLst>
                                      </p:cBhvr>
                                      <p:tavLst>
                                        <p:tav tm="0">
                                          <p:val>
                                            <p:fltVal val="0"/>
                                          </p:val>
                                        </p:tav>
                                        <p:tav tm="100000">
                                          <p:val>
                                            <p:strVal val="#ppt_w"/>
                                          </p:val>
                                        </p:tav>
                                      </p:tavLst>
                                    </p:anim>
                                    <p:anim calcmode="lin" valueType="num">
                                      <p:cBhvr>
                                        <p:cTn id="8" dur="500" fill="hold"/>
                                        <p:tgtEl>
                                          <p:spTgt spid="1536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363">
                                            <p:txEl>
                                              <p:pRg st="0" end="0"/>
                                            </p:txEl>
                                          </p:spTgt>
                                        </p:tgtEl>
                                        <p:attrNameLst>
                                          <p:attrName>style.visibility</p:attrName>
                                        </p:attrNameLst>
                                      </p:cBhvr>
                                      <p:to>
                                        <p:strVal val="visible"/>
                                      </p:to>
                                    </p:set>
                                    <p:anim calcmode="lin" valueType="num">
                                      <p:cBhvr additive="base">
                                        <p:cTn id="13" dur="5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3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363">
                                            <p:txEl>
                                              <p:pRg st="1" end="1"/>
                                            </p:txEl>
                                          </p:spTgt>
                                        </p:tgtEl>
                                        <p:attrNameLst>
                                          <p:attrName>style.visibility</p:attrName>
                                        </p:attrNameLst>
                                      </p:cBhvr>
                                      <p:to>
                                        <p:strVal val="visible"/>
                                      </p:to>
                                    </p:set>
                                    <p:anim calcmode="lin" valueType="num">
                                      <p:cBhvr additive="base">
                                        <p:cTn id="19" dur="500" fill="hold"/>
                                        <p:tgtEl>
                                          <p:spTgt spid="1536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53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5363">
                                            <p:txEl>
                                              <p:pRg st="2" end="2"/>
                                            </p:txEl>
                                          </p:spTgt>
                                        </p:tgtEl>
                                        <p:attrNameLst>
                                          <p:attrName>style.visibility</p:attrName>
                                        </p:attrNameLst>
                                      </p:cBhvr>
                                      <p:to>
                                        <p:strVal val="visible"/>
                                      </p:to>
                                    </p:set>
                                    <p:anim calcmode="lin" valueType="num">
                                      <p:cBhvr additive="base">
                                        <p:cTn id="25" dur="500" fill="hold"/>
                                        <p:tgtEl>
                                          <p:spTgt spid="1536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536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5363">
                                            <p:txEl>
                                              <p:pRg st="3" end="3"/>
                                            </p:txEl>
                                          </p:spTgt>
                                        </p:tgtEl>
                                        <p:attrNameLst>
                                          <p:attrName>style.visibility</p:attrName>
                                        </p:attrNameLst>
                                      </p:cBhvr>
                                      <p:to>
                                        <p:strVal val="visible"/>
                                      </p:to>
                                    </p:set>
                                    <p:anim calcmode="lin" valueType="num">
                                      <p:cBhvr additive="base">
                                        <p:cTn id="31" dur="500" fill="hold"/>
                                        <p:tgtEl>
                                          <p:spTgt spid="1536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536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utoUpdateAnimBg="0"/>
      <p:bldP spid="15363" grpId="0" build="p" autoUpdateAnimBg="0"/>
    </p:bldLst>
  </p:timing>
</p:sld>
</file>

<file path=ppt/slides/slide2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tr-TR"/>
              <a:t>Disiplin ve hatalı amaçlar</a:t>
            </a:r>
          </a:p>
        </p:txBody>
      </p:sp>
      <p:sp>
        <p:nvSpPr>
          <p:cNvPr id="16387" name="Rectangle 3"/>
          <p:cNvSpPr>
            <a:spLocks noGrp="1" noChangeArrowheads="1"/>
          </p:cNvSpPr>
          <p:nvPr>
            <p:ph idx="1"/>
          </p:nvPr>
        </p:nvSpPr>
        <p:spPr>
          <a:xfrm>
            <a:off x="685800" y="1600200"/>
            <a:ext cx="7772400" cy="4114800"/>
          </a:xfrm>
        </p:spPr>
        <p:txBody>
          <a:bodyPr/>
          <a:lstStyle/>
          <a:p>
            <a:pPr>
              <a:buFontTx/>
              <a:buNone/>
            </a:pPr>
            <a:r>
              <a:rPr lang="tr-TR"/>
              <a:t>Dreikurs gerçek amaçtan doyum sağlayamadıkları zaman öğrencilerin yöneldiği dört hatalı amacı tanımlar.</a:t>
            </a:r>
          </a:p>
          <a:p>
            <a:pPr>
              <a:buFontTx/>
              <a:buNone/>
            </a:pPr>
            <a:r>
              <a:rPr lang="tr-TR"/>
              <a:t> 1. Dikkat çekme </a:t>
            </a:r>
          </a:p>
          <a:p>
            <a:pPr>
              <a:buFontTx/>
              <a:buNone/>
            </a:pPr>
            <a:r>
              <a:rPr lang="tr-TR"/>
              <a:t>2. Güç elde etmeye çalışma </a:t>
            </a:r>
          </a:p>
          <a:p>
            <a:pPr>
              <a:buFontTx/>
              <a:buNone/>
            </a:pPr>
            <a:r>
              <a:rPr lang="tr-TR"/>
              <a:t>3. İntikam almaya çalışma </a:t>
            </a:r>
          </a:p>
          <a:p>
            <a:pPr>
              <a:buFontTx/>
              <a:buNone/>
            </a:pPr>
            <a:r>
              <a:rPr lang="tr-TR"/>
              <a:t>4. Yetersizlik gösterme.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 calcmode="lin" valueType="num">
                                      <p:cBhvr additive="base">
                                        <p:cTn id="7" dur="5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387">
                                            <p:txEl>
                                              <p:pRg st="1" end="1"/>
                                            </p:txEl>
                                          </p:spTgt>
                                        </p:tgtEl>
                                        <p:attrNameLst>
                                          <p:attrName>style.visibility</p:attrName>
                                        </p:attrNameLst>
                                      </p:cBhvr>
                                      <p:to>
                                        <p:strVal val="visible"/>
                                      </p:to>
                                    </p:set>
                                    <p:anim calcmode="lin" valueType="num">
                                      <p:cBhvr additive="base">
                                        <p:cTn id="13" dur="500" fill="hold"/>
                                        <p:tgtEl>
                                          <p:spTgt spid="1638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38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387">
                                            <p:txEl>
                                              <p:pRg st="2" end="2"/>
                                            </p:txEl>
                                          </p:spTgt>
                                        </p:tgtEl>
                                        <p:attrNameLst>
                                          <p:attrName>style.visibility</p:attrName>
                                        </p:attrNameLst>
                                      </p:cBhvr>
                                      <p:to>
                                        <p:strVal val="visible"/>
                                      </p:to>
                                    </p:set>
                                    <p:anim calcmode="lin" valueType="num">
                                      <p:cBhvr additive="base">
                                        <p:cTn id="19" dur="500" fill="hold"/>
                                        <p:tgtEl>
                                          <p:spTgt spid="1638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38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6387">
                                            <p:txEl>
                                              <p:pRg st="3" end="3"/>
                                            </p:txEl>
                                          </p:spTgt>
                                        </p:tgtEl>
                                        <p:attrNameLst>
                                          <p:attrName>style.visibility</p:attrName>
                                        </p:attrNameLst>
                                      </p:cBhvr>
                                      <p:to>
                                        <p:strVal val="visible"/>
                                      </p:to>
                                    </p:set>
                                    <p:anim calcmode="lin" valueType="num">
                                      <p:cBhvr additive="base">
                                        <p:cTn id="25" dur="500" fill="hold"/>
                                        <p:tgtEl>
                                          <p:spTgt spid="1638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638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6387">
                                            <p:txEl>
                                              <p:pRg st="4" end="4"/>
                                            </p:txEl>
                                          </p:spTgt>
                                        </p:tgtEl>
                                        <p:attrNameLst>
                                          <p:attrName>style.visibility</p:attrName>
                                        </p:attrNameLst>
                                      </p:cBhvr>
                                      <p:to>
                                        <p:strVal val="visible"/>
                                      </p:to>
                                    </p:set>
                                    <p:anim calcmode="lin" valueType="num">
                                      <p:cBhvr additive="base">
                                        <p:cTn id="31" dur="500" fill="hold"/>
                                        <p:tgtEl>
                                          <p:spTgt spid="1638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638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autoUpdateAnimBg="0"/>
    </p:bldLst>
  </p:timing>
</p:sld>
</file>

<file path=ppt/slides/slide2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tr-TR"/>
              <a:t>Hatalı amaçlar</a:t>
            </a:r>
          </a:p>
        </p:txBody>
      </p:sp>
      <p:sp>
        <p:nvSpPr>
          <p:cNvPr id="17411" name="Rectangle 3"/>
          <p:cNvSpPr>
            <a:spLocks noGrp="1" noChangeArrowheads="1"/>
          </p:cNvSpPr>
          <p:nvPr>
            <p:ph idx="1"/>
          </p:nvPr>
        </p:nvSpPr>
        <p:spPr/>
        <p:txBody>
          <a:bodyPr/>
          <a:lstStyle/>
          <a:p>
            <a:pPr>
              <a:lnSpc>
                <a:spcPct val="90000"/>
              </a:lnSpc>
            </a:pPr>
            <a:r>
              <a:rPr lang="tr-TR" sz="2800" b="1" dirty="0"/>
              <a:t>Dikkat Çekme.</a:t>
            </a:r>
            <a:r>
              <a:rPr lang="tr-TR" sz="2800" dirty="0"/>
              <a:t> Öğrenciler arzu ettikleri tanınmayı elde edemedikleri zaman istenmeyen davranış olarak dikkat çekmeye başvurabilirler.</a:t>
            </a:r>
          </a:p>
          <a:p>
            <a:pPr>
              <a:lnSpc>
                <a:spcPct val="90000"/>
              </a:lnSpc>
            </a:pPr>
            <a:r>
              <a:rPr lang="tr-TR" sz="2800" dirty="0"/>
              <a:t> Engelleyebilirler, </a:t>
            </a:r>
          </a:p>
          <a:p>
            <a:pPr>
              <a:lnSpc>
                <a:spcPct val="90000"/>
              </a:lnSpc>
            </a:pPr>
            <a:r>
              <a:rPr lang="tr-TR" sz="2800" dirty="0"/>
              <a:t>özel iltimaslar bekleyebilirler, </a:t>
            </a:r>
          </a:p>
          <a:p>
            <a:pPr>
              <a:lnSpc>
                <a:spcPct val="90000"/>
              </a:lnSpc>
            </a:pPr>
            <a:r>
              <a:rPr lang="tr-TR" sz="2800" dirty="0"/>
              <a:t>ilgisiz sorular sorarlar, </a:t>
            </a:r>
          </a:p>
          <a:p>
            <a:pPr>
              <a:lnSpc>
                <a:spcPct val="90000"/>
              </a:lnSpc>
            </a:pPr>
            <a:r>
              <a:rPr lang="tr-TR" sz="2800" dirty="0"/>
              <a:t>sürekli olarak ödevlerine yardım için çağırırlar, </a:t>
            </a:r>
          </a:p>
          <a:p>
            <a:pPr>
              <a:lnSpc>
                <a:spcPct val="90000"/>
              </a:lnSpc>
            </a:pPr>
            <a:r>
              <a:rPr lang="tr-TR" sz="2800" dirty="0"/>
              <a:t>öğretmenler onların yanlarında durmadıkça çalışmayı ret ederler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 calcmode="lin" valueType="num">
                                      <p:cBhvr additive="base">
                                        <p:cTn id="7" dur="500" fill="hold"/>
                                        <p:tgtEl>
                                          <p:spTgt spid="174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4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411">
                                            <p:txEl>
                                              <p:pRg st="1" end="1"/>
                                            </p:txEl>
                                          </p:spTgt>
                                        </p:tgtEl>
                                        <p:attrNameLst>
                                          <p:attrName>style.visibility</p:attrName>
                                        </p:attrNameLst>
                                      </p:cBhvr>
                                      <p:to>
                                        <p:strVal val="visible"/>
                                      </p:to>
                                    </p:set>
                                    <p:anim calcmode="lin" valueType="num">
                                      <p:cBhvr additive="base">
                                        <p:cTn id="13" dur="500" fill="hold"/>
                                        <p:tgtEl>
                                          <p:spTgt spid="1741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4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411">
                                            <p:txEl>
                                              <p:pRg st="2" end="2"/>
                                            </p:txEl>
                                          </p:spTgt>
                                        </p:tgtEl>
                                        <p:attrNameLst>
                                          <p:attrName>style.visibility</p:attrName>
                                        </p:attrNameLst>
                                      </p:cBhvr>
                                      <p:to>
                                        <p:strVal val="visible"/>
                                      </p:to>
                                    </p:set>
                                    <p:anim calcmode="lin" valueType="num">
                                      <p:cBhvr additive="base">
                                        <p:cTn id="19" dur="500" fill="hold"/>
                                        <p:tgtEl>
                                          <p:spTgt spid="1741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74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411">
                                            <p:txEl>
                                              <p:pRg st="3" end="3"/>
                                            </p:txEl>
                                          </p:spTgt>
                                        </p:tgtEl>
                                        <p:attrNameLst>
                                          <p:attrName>style.visibility</p:attrName>
                                        </p:attrNameLst>
                                      </p:cBhvr>
                                      <p:to>
                                        <p:strVal val="visible"/>
                                      </p:to>
                                    </p:set>
                                    <p:anim calcmode="lin" valueType="num">
                                      <p:cBhvr additive="base">
                                        <p:cTn id="25" dur="500" fill="hold"/>
                                        <p:tgtEl>
                                          <p:spTgt spid="1741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4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411">
                                            <p:txEl>
                                              <p:pRg st="4" end="4"/>
                                            </p:txEl>
                                          </p:spTgt>
                                        </p:tgtEl>
                                        <p:attrNameLst>
                                          <p:attrName>style.visibility</p:attrName>
                                        </p:attrNameLst>
                                      </p:cBhvr>
                                      <p:to>
                                        <p:strVal val="visible"/>
                                      </p:to>
                                    </p:set>
                                    <p:anim calcmode="lin" valueType="num">
                                      <p:cBhvr additive="base">
                                        <p:cTn id="31" dur="500" fill="hold"/>
                                        <p:tgtEl>
                                          <p:spTgt spid="17411">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74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7411">
                                            <p:txEl>
                                              <p:pRg st="5" end="5"/>
                                            </p:txEl>
                                          </p:spTgt>
                                        </p:tgtEl>
                                        <p:attrNameLst>
                                          <p:attrName>style.visibility</p:attrName>
                                        </p:attrNameLst>
                                      </p:cBhvr>
                                      <p:to>
                                        <p:strVal val="visible"/>
                                      </p:to>
                                    </p:set>
                                    <p:anim calcmode="lin" valueType="num">
                                      <p:cBhvr additive="base">
                                        <p:cTn id="37" dur="500" fill="hold"/>
                                        <p:tgtEl>
                                          <p:spTgt spid="17411">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741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autoUpdateAnimBg="0"/>
    </p:bld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z="5400" b="1" dirty="0" smtClean="0"/>
              <a:t>Dikkat Çekme (devam)</a:t>
            </a:r>
            <a:endParaRPr lang="tr-TR" dirty="0"/>
          </a:p>
        </p:txBody>
      </p:sp>
      <p:sp>
        <p:nvSpPr>
          <p:cNvPr id="3" name="2 İçerik Yer Tutucusu"/>
          <p:cNvSpPr>
            <a:spLocks noGrp="1"/>
          </p:cNvSpPr>
          <p:nvPr>
            <p:ph idx="1"/>
          </p:nvPr>
        </p:nvSpPr>
        <p:spPr/>
        <p:txBody>
          <a:bodyPr/>
          <a:lstStyle/>
          <a:p>
            <a:r>
              <a:rPr lang="tr-TR" dirty="0" err="1" smtClean="0"/>
              <a:t>Dreikus</a:t>
            </a:r>
            <a:r>
              <a:rPr lang="tr-TR" dirty="0" smtClean="0"/>
              <a:t> dört farklı dikkat arama davranışı örüntüsü tanımlamıştır</a:t>
            </a:r>
          </a:p>
          <a:p>
            <a:r>
              <a:rPr lang="tr-TR" dirty="0" smtClean="0"/>
              <a:t>Etkin yapıcı</a:t>
            </a:r>
          </a:p>
          <a:p>
            <a:r>
              <a:rPr lang="tr-TR" dirty="0" smtClean="0"/>
              <a:t>Edilgen yapıcı</a:t>
            </a:r>
          </a:p>
          <a:p>
            <a:r>
              <a:rPr lang="tr-TR" dirty="0" smtClean="0"/>
              <a:t>Etkin yıkıcı</a:t>
            </a:r>
          </a:p>
          <a:p>
            <a:r>
              <a:rPr lang="tr-TR" dirty="0" smtClean="0"/>
              <a:t>Edilgen yıkıcı</a:t>
            </a:r>
          </a:p>
          <a:p>
            <a:r>
              <a:rPr lang="tr-TR" sz="2800" b="1" dirty="0" smtClean="0"/>
              <a:t>Dikkat çekme</a:t>
            </a:r>
            <a:r>
              <a:rPr lang="tr-TR" sz="2800" dirty="0" smtClean="0"/>
              <a:t> davranışı öğrencilerin aradıkları tanınmalarını sağlamıyorsa sonraki hatalı amaç olan güç elde etmeye çalışmaya yönelirler. </a:t>
            </a:r>
          </a:p>
          <a:p>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5800" y="0"/>
            <a:ext cx="7772400" cy="1143000"/>
          </a:xfrm>
        </p:spPr>
        <p:txBody>
          <a:bodyPr/>
          <a:lstStyle/>
          <a:p>
            <a:r>
              <a:rPr lang="tr-TR"/>
              <a:t>Hatalı amaçlar</a:t>
            </a:r>
          </a:p>
        </p:txBody>
      </p:sp>
      <p:sp>
        <p:nvSpPr>
          <p:cNvPr id="18435" name="Rectangle 3"/>
          <p:cNvSpPr>
            <a:spLocks noGrp="1" noChangeArrowheads="1"/>
          </p:cNvSpPr>
          <p:nvPr>
            <p:ph idx="1"/>
          </p:nvPr>
        </p:nvSpPr>
        <p:spPr>
          <a:xfrm>
            <a:off x="685800" y="1143000"/>
            <a:ext cx="8062913" cy="5381625"/>
          </a:xfrm>
        </p:spPr>
        <p:txBody>
          <a:bodyPr/>
          <a:lstStyle/>
          <a:p>
            <a:pPr algn="just"/>
            <a:r>
              <a:rPr lang="tr-TR" sz="2400" b="1" dirty="0" smtClean="0"/>
              <a:t>Güç </a:t>
            </a:r>
            <a:r>
              <a:rPr lang="tr-TR" sz="2400" b="1" dirty="0"/>
              <a:t>elde etmeye çalışma</a:t>
            </a:r>
            <a:r>
              <a:rPr lang="tr-TR" sz="2400" dirty="0"/>
              <a:t>. Öğrenciler öğretmenlere karşı gelerek arzu ettikleri tanınmayı elde ettiklerini hissederler.</a:t>
            </a:r>
          </a:p>
          <a:p>
            <a:pPr algn="just"/>
            <a:r>
              <a:rPr lang="tr-TR" sz="2400" dirty="0"/>
              <a:t> Tartışarak, </a:t>
            </a:r>
          </a:p>
          <a:p>
            <a:pPr algn="just"/>
            <a:r>
              <a:rPr lang="tr-TR" sz="2400" dirty="0"/>
              <a:t>karşı gelerek,</a:t>
            </a:r>
          </a:p>
          <a:p>
            <a:pPr algn="just"/>
            <a:r>
              <a:rPr lang="tr-TR" sz="2400" dirty="0"/>
              <a:t> yalan söyleyerek,</a:t>
            </a:r>
          </a:p>
          <a:p>
            <a:pPr algn="just"/>
            <a:r>
              <a:rPr lang="tr-TR" sz="2400" dirty="0"/>
              <a:t> ters huylu olma,</a:t>
            </a:r>
          </a:p>
          <a:p>
            <a:pPr algn="just"/>
            <a:r>
              <a:rPr lang="tr-TR" sz="2400" dirty="0"/>
              <a:t> emirlere uymayı ret etme </a:t>
            </a:r>
          </a:p>
          <a:p>
            <a:pPr algn="just"/>
            <a:r>
              <a:rPr lang="tr-TR" sz="2400" dirty="0"/>
              <a:t> saldırgan davranarak güç elde etme girişimlerini gösterebilirler.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 calcmode="lin" valueType="num">
                                      <p:cBhvr additive="base">
                                        <p:cTn id="7" dur="500" fill="hold"/>
                                        <p:tgtEl>
                                          <p:spTgt spid="1843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43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435">
                                            <p:txEl>
                                              <p:pRg st="1" end="1"/>
                                            </p:txEl>
                                          </p:spTgt>
                                        </p:tgtEl>
                                        <p:attrNameLst>
                                          <p:attrName>style.visibility</p:attrName>
                                        </p:attrNameLst>
                                      </p:cBhvr>
                                      <p:to>
                                        <p:strVal val="visible"/>
                                      </p:to>
                                    </p:set>
                                    <p:anim calcmode="lin" valueType="num">
                                      <p:cBhvr additive="base">
                                        <p:cTn id="13" dur="500" fill="hold"/>
                                        <p:tgtEl>
                                          <p:spTgt spid="1843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43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435">
                                            <p:txEl>
                                              <p:pRg st="2" end="2"/>
                                            </p:txEl>
                                          </p:spTgt>
                                        </p:tgtEl>
                                        <p:attrNameLst>
                                          <p:attrName>style.visibility</p:attrName>
                                        </p:attrNameLst>
                                      </p:cBhvr>
                                      <p:to>
                                        <p:strVal val="visible"/>
                                      </p:to>
                                    </p:set>
                                    <p:anim calcmode="lin" valueType="num">
                                      <p:cBhvr additive="base">
                                        <p:cTn id="19" dur="500" fill="hold"/>
                                        <p:tgtEl>
                                          <p:spTgt spid="1843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843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8435">
                                            <p:txEl>
                                              <p:pRg st="3" end="3"/>
                                            </p:txEl>
                                          </p:spTgt>
                                        </p:tgtEl>
                                        <p:attrNameLst>
                                          <p:attrName>style.visibility</p:attrName>
                                        </p:attrNameLst>
                                      </p:cBhvr>
                                      <p:to>
                                        <p:strVal val="visible"/>
                                      </p:to>
                                    </p:set>
                                    <p:anim calcmode="lin" valueType="num">
                                      <p:cBhvr additive="base">
                                        <p:cTn id="25" dur="500" fill="hold"/>
                                        <p:tgtEl>
                                          <p:spTgt spid="1843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843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8435">
                                            <p:txEl>
                                              <p:pRg st="4" end="4"/>
                                            </p:txEl>
                                          </p:spTgt>
                                        </p:tgtEl>
                                        <p:attrNameLst>
                                          <p:attrName>style.visibility</p:attrName>
                                        </p:attrNameLst>
                                      </p:cBhvr>
                                      <p:to>
                                        <p:strVal val="visible"/>
                                      </p:to>
                                    </p:set>
                                    <p:anim calcmode="lin" valueType="num">
                                      <p:cBhvr additive="base">
                                        <p:cTn id="31" dur="500" fill="hold"/>
                                        <p:tgtEl>
                                          <p:spTgt spid="1843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843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8435">
                                            <p:txEl>
                                              <p:pRg st="5" end="5"/>
                                            </p:txEl>
                                          </p:spTgt>
                                        </p:tgtEl>
                                        <p:attrNameLst>
                                          <p:attrName>style.visibility</p:attrName>
                                        </p:attrNameLst>
                                      </p:cBhvr>
                                      <p:to>
                                        <p:strVal val="visible"/>
                                      </p:to>
                                    </p:set>
                                    <p:anim calcmode="lin" valueType="num">
                                      <p:cBhvr additive="base">
                                        <p:cTn id="37" dur="500" fill="hold"/>
                                        <p:tgtEl>
                                          <p:spTgt spid="1843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843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8435">
                                            <p:txEl>
                                              <p:pRg st="6" end="6"/>
                                            </p:txEl>
                                          </p:spTgt>
                                        </p:tgtEl>
                                        <p:attrNameLst>
                                          <p:attrName>style.visibility</p:attrName>
                                        </p:attrNameLst>
                                      </p:cBhvr>
                                      <p:to>
                                        <p:strVal val="visible"/>
                                      </p:to>
                                    </p:set>
                                    <p:anim calcmode="lin" valueType="num">
                                      <p:cBhvr additive="base">
                                        <p:cTn id="43" dur="500" fill="hold"/>
                                        <p:tgtEl>
                                          <p:spTgt spid="1843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843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utoUpdateAnimBg="0"/>
    </p:bldLst>
  </p:timing>
</p:sld>
</file>

<file path=ppt/slides/slide20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84213" y="260350"/>
            <a:ext cx="7772400" cy="855663"/>
          </a:xfrm>
        </p:spPr>
        <p:txBody>
          <a:bodyPr/>
          <a:lstStyle/>
          <a:p>
            <a:r>
              <a:rPr lang="tr-TR"/>
              <a:t>Hatalı amaçlar</a:t>
            </a:r>
          </a:p>
        </p:txBody>
      </p:sp>
      <p:sp>
        <p:nvSpPr>
          <p:cNvPr id="19459" name="Rectangle 3"/>
          <p:cNvSpPr>
            <a:spLocks noGrp="1" noChangeArrowheads="1"/>
          </p:cNvSpPr>
          <p:nvPr>
            <p:ph idx="1"/>
          </p:nvPr>
        </p:nvSpPr>
        <p:spPr>
          <a:xfrm>
            <a:off x="539750" y="1268413"/>
            <a:ext cx="8280400" cy="5329237"/>
          </a:xfrm>
        </p:spPr>
        <p:txBody>
          <a:bodyPr/>
          <a:lstStyle/>
          <a:p>
            <a:pPr algn="just"/>
            <a:r>
              <a:rPr lang="tr-TR"/>
              <a:t>Eğer öğrenciler </a:t>
            </a:r>
            <a:r>
              <a:rPr lang="tr-TR" b="1"/>
              <a:t>öğretmenlerini onlarla kavga eder pozisyona getirirse, </a:t>
            </a:r>
            <a:r>
              <a:rPr lang="tr-TR"/>
              <a:t>öğrenciler gerçek amaçlarına ulaşsın ulaşmasın onlar kazandıklarını hissederler. Çünkü onlar öğretmeni savunma haline sokmayı ve öğrencileri rahatsız etmeyi başardıklarını düşünürler. </a:t>
            </a:r>
          </a:p>
          <a:p>
            <a:pPr algn="just"/>
            <a:r>
              <a:rPr lang="tr-TR"/>
              <a:t>Bu yarışta öğretmen kazansa bile öğrenci yaşamdaki gücün ne olduğunu hissettiğine inanır.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 calcmode="lin" valueType="num">
                                      <p:cBhvr additive="base">
                                        <p:cTn id="7" dur="500" fill="hold"/>
                                        <p:tgtEl>
                                          <p:spTgt spid="1945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459">
                                            <p:txEl>
                                              <p:pRg st="1" end="1"/>
                                            </p:txEl>
                                          </p:spTgt>
                                        </p:tgtEl>
                                        <p:attrNameLst>
                                          <p:attrName>style.visibility</p:attrName>
                                        </p:attrNameLst>
                                      </p:cBhvr>
                                      <p:to>
                                        <p:strVal val="visible"/>
                                      </p:to>
                                    </p:set>
                                    <p:anim calcmode="lin" valueType="num">
                                      <p:cBhvr additive="base">
                                        <p:cTn id="13" dur="500" fill="hold"/>
                                        <p:tgtEl>
                                          <p:spTgt spid="1945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autoUpdateAnimBg="0"/>
    </p:bldLst>
  </p:timing>
</p:sld>
</file>

<file path=ppt/slides/slide2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tr-TR"/>
              <a:t>Hatalı amaçlar</a:t>
            </a:r>
          </a:p>
        </p:txBody>
      </p:sp>
      <p:sp>
        <p:nvSpPr>
          <p:cNvPr id="20483" name="Rectangle 3"/>
          <p:cNvSpPr>
            <a:spLocks noGrp="1" noChangeArrowheads="1"/>
          </p:cNvSpPr>
          <p:nvPr>
            <p:ph idx="1"/>
          </p:nvPr>
        </p:nvSpPr>
        <p:spPr/>
        <p:txBody>
          <a:bodyPr/>
          <a:lstStyle/>
          <a:p>
            <a:r>
              <a:rPr lang="tr-TR"/>
              <a:t>Güç arayarak arzu ettiği tanınmayı elde etmede başarısız olurlarsa sonraki ciddi istenmeyen davranış </a:t>
            </a:r>
            <a:r>
              <a:rPr lang="tr-TR" b="1"/>
              <a:t>intikam almaya</a:t>
            </a:r>
            <a:r>
              <a:rPr lang="tr-TR"/>
              <a:t> çalışmaya yönelirler. </a:t>
            </a:r>
          </a:p>
          <a:p>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 calcmode="lin" valueType="num">
                                      <p:cBhvr additive="base">
                                        <p:cTn id="7" dur="500" fill="hold"/>
                                        <p:tgtEl>
                                          <p:spTgt spid="2048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48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autoUpdateAnimBg="0"/>
    </p:bldLst>
  </p:timing>
</p:sld>
</file>

<file path=ppt/slides/slide2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tr-TR"/>
              <a:t>Hatalı amaçlar</a:t>
            </a:r>
          </a:p>
        </p:txBody>
      </p:sp>
      <p:sp>
        <p:nvSpPr>
          <p:cNvPr id="21507" name="Rectangle 3"/>
          <p:cNvSpPr>
            <a:spLocks noGrp="1" noChangeArrowheads="1"/>
          </p:cNvSpPr>
          <p:nvPr>
            <p:ph idx="1"/>
          </p:nvPr>
        </p:nvSpPr>
        <p:spPr/>
        <p:txBody>
          <a:bodyPr/>
          <a:lstStyle/>
          <a:p>
            <a:r>
              <a:rPr lang="tr-TR" sz="2800"/>
              <a:t>İntikam almaya çalışan öğrenciler kendilerinin cezalandırılması için zemin hazırlarlar.</a:t>
            </a:r>
          </a:p>
          <a:p>
            <a:r>
              <a:rPr lang="tr-TR" sz="2800"/>
              <a:t> Kötü şekilde davranabilirler, </a:t>
            </a:r>
          </a:p>
          <a:p>
            <a:r>
              <a:rPr lang="tr-TR" sz="2800"/>
              <a:t>cezalandırıldıkları zaman kindar eylemler için yeniden başlamaya neden olduklarını hissederler. </a:t>
            </a:r>
          </a:p>
          <a:p>
            <a:r>
              <a:rPr lang="tr-TR" sz="2800"/>
              <a:t>Kendileri için ne kadar çok sıkıntıya neden olurlarsa o kadar çok memnun olurlar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 calcmode="lin" valueType="num">
                                      <p:cBhvr additive="base">
                                        <p:cTn id="7" dur="500" fill="hold"/>
                                        <p:tgtEl>
                                          <p:spTgt spid="215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5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507">
                                            <p:txEl>
                                              <p:pRg st="1" end="1"/>
                                            </p:txEl>
                                          </p:spTgt>
                                        </p:tgtEl>
                                        <p:attrNameLst>
                                          <p:attrName>style.visibility</p:attrName>
                                        </p:attrNameLst>
                                      </p:cBhvr>
                                      <p:to>
                                        <p:strVal val="visible"/>
                                      </p:to>
                                    </p:set>
                                    <p:anim calcmode="lin" valueType="num">
                                      <p:cBhvr additive="base">
                                        <p:cTn id="13" dur="500" fill="hold"/>
                                        <p:tgtEl>
                                          <p:spTgt spid="2150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150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1507">
                                            <p:txEl>
                                              <p:pRg st="2" end="2"/>
                                            </p:txEl>
                                          </p:spTgt>
                                        </p:tgtEl>
                                        <p:attrNameLst>
                                          <p:attrName>style.visibility</p:attrName>
                                        </p:attrNameLst>
                                      </p:cBhvr>
                                      <p:to>
                                        <p:strVal val="visible"/>
                                      </p:to>
                                    </p:set>
                                    <p:anim calcmode="lin" valueType="num">
                                      <p:cBhvr additive="base">
                                        <p:cTn id="19" dur="500" fill="hold"/>
                                        <p:tgtEl>
                                          <p:spTgt spid="2150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150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1507">
                                            <p:txEl>
                                              <p:pRg st="3" end="3"/>
                                            </p:txEl>
                                          </p:spTgt>
                                        </p:tgtEl>
                                        <p:attrNameLst>
                                          <p:attrName>style.visibility</p:attrName>
                                        </p:attrNameLst>
                                      </p:cBhvr>
                                      <p:to>
                                        <p:strVal val="visible"/>
                                      </p:to>
                                    </p:set>
                                    <p:anim calcmode="lin" valueType="num">
                                      <p:cBhvr additive="base">
                                        <p:cTn id="25" dur="500" fill="hold"/>
                                        <p:tgtEl>
                                          <p:spTgt spid="2150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150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p:bldLst>
  </p:timing>
</p:sld>
</file>

<file path=ppt/slides/slide2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11188" y="333375"/>
            <a:ext cx="7772400" cy="915988"/>
          </a:xfrm>
        </p:spPr>
        <p:txBody>
          <a:bodyPr/>
          <a:lstStyle/>
          <a:p>
            <a:r>
              <a:rPr lang="tr-TR"/>
              <a:t>Hatalı amaçlar</a:t>
            </a:r>
          </a:p>
        </p:txBody>
      </p:sp>
      <p:sp>
        <p:nvSpPr>
          <p:cNvPr id="22531" name="Rectangle 3"/>
          <p:cNvSpPr>
            <a:spLocks noGrp="1" noChangeArrowheads="1"/>
          </p:cNvSpPr>
          <p:nvPr>
            <p:ph idx="1"/>
          </p:nvPr>
        </p:nvSpPr>
        <p:spPr>
          <a:xfrm>
            <a:off x="395288" y="1341438"/>
            <a:ext cx="8424862" cy="5040312"/>
          </a:xfrm>
        </p:spPr>
        <p:txBody>
          <a:bodyPr>
            <a:normAutofit lnSpcReduction="10000"/>
          </a:bodyPr>
          <a:lstStyle/>
          <a:p>
            <a:pPr algn="just"/>
            <a:r>
              <a:rPr lang="tr-TR" sz="2400" b="1"/>
              <a:t>Yetersizlik Gösterme. </a:t>
            </a:r>
            <a:r>
              <a:rPr lang="tr-TR" sz="2400"/>
              <a:t>Yetersizlik gösterme amacını arayan öğrenciler, kendilerini  başarısızlar olarak görürler. </a:t>
            </a:r>
          </a:p>
          <a:p>
            <a:pPr algn="just"/>
            <a:endParaRPr lang="tr-TR" sz="2400"/>
          </a:p>
          <a:p>
            <a:pPr algn="just"/>
            <a:r>
              <a:rPr lang="tr-TR" sz="2400"/>
              <a:t>Hatalı inançları </a:t>
            </a:r>
            <a:r>
              <a:rPr lang="tr-TR" sz="2400" b="1" i="1"/>
              <a:t>“diğerleri beni yetersiz olarak görürlerse beni yalnız bırakacaklar”</a:t>
            </a:r>
            <a:r>
              <a:rPr lang="tr-TR" sz="2400"/>
              <a:t> dır.</a:t>
            </a:r>
          </a:p>
          <a:p>
            <a:pPr algn="just"/>
            <a:endParaRPr lang="tr-TR" sz="2400"/>
          </a:p>
          <a:p>
            <a:pPr algn="just"/>
            <a:r>
              <a:rPr lang="tr-TR" sz="2400"/>
              <a:t> Bu amacı arayan öğrenciler aptal olunmayı taklit ederler.</a:t>
            </a:r>
          </a:p>
          <a:p>
            <a:pPr algn="just"/>
            <a:endParaRPr lang="tr-TR" sz="2400"/>
          </a:p>
          <a:p>
            <a:pPr algn="just"/>
            <a:r>
              <a:rPr lang="tr-TR" sz="2400"/>
              <a:t> Öğretmenin isteklerine kayıtsızdırlar ve pasif olarak sınıf etkinliklerine katılmayı ret ederler. </a:t>
            </a:r>
          </a:p>
          <a:p>
            <a:pPr algn="just"/>
            <a:endParaRPr lang="tr-TR" sz="2400"/>
          </a:p>
          <a:p>
            <a:pPr algn="just"/>
            <a:r>
              <a:rPr lang="tr-TR" sz="2400"/>
              <a:t>Sessizce otururlar ve etkileşimde bulunmazlar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 calcmode="lin" valueType="num">
                                      <p:cBhvr additive="base">
                                        <p:cTn id="7" dur="500" fill="hold"/>
                                        <p:tgtEl>
                                          <p:spTgt spid="2253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253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531">
                                            <p:txEl>
                                              <p:pRg st="2" end="2"/>
                                            </p:txEl>
                                          </p:spTgt>
                                        </p:tgtEl>
                                        <p:attrNameLst>
                                          <p:attrName>style.visibility</p:attrName>
                                        </p:attrNameLst>
                                      </p:cBhvr>
                                      <p:to>
                                        <p:strVal val="visible"/>
                                      </p:to>
                                    </p:set>
                                    <p:anim calcmode="lin" valueType="num">
                                      <p:cBhvr additive="base">
                                        <p:cTn id="13" dur="500" fill="hold"/>
                                        <p:tgtEl>
                                          <p:spTgt spid="2253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253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2531">
                                            <p:txEl>
                                              <p:pRg st="4" end="4"/>
                                            </p:txEl>
                                          </p:spTgt>
                                        </p:tgtEl>
                                        <p:attrNameLst>
                                          <p:attrName>style.visibility</p:attrName>
                                        </p:attrNameLst>
                                      </p:cBhvr>
                                      <p:to>
                                        <p:strVal val="visible"/>
                                      </p:to>
                                    </p:set>
                                    <p:anim calcmode="lin" valueType="num">
                                      <p:cBhvr additive="base">
                                        <p:cTn id="19" dur="500" fill="hold"/>
                                        <p:tgtEl>
                                          <p:spTgt spid="22531">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253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2531">
                                            <p:txEl>
                                              <p:pRg st="6" end="6"/>
                                            </p:txEl>
                                          </p:spTgt>
                                        </p:tgtEl>
                                        <p:attrNameLst>
                                          <p:attrName>style.visibility</p:attrName>
                                        </p:attrNameLst>
                                      </p:cBhvr>
                                      <p:to>
                                        <p:strVal val="visible"/>
                                      </p:to>
                                    </p:set>
                                    <p:anim calcmode="lin" valueType="num">
                                      <p:cBhvr additive="base">
                                        <p:cTn id="25" dur="500" fill="hold"/>
                                        <p:tgtEl>
                                          <p:spTgt spid="22531">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253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2531">
                                            <p:txEl>
                                              <p:pRg st="8" end="8"/>
                                            </p:txEl>
                                          </p:spTgt>
                                        </p:tgtEl>
                                        <p:attrNameLst>
                                          <p:attrName>style.visibility</p:attrName>
                                        </p:attrNameLst>
                                      </p:cBhvr>
                                      <p:to>
                                        <p:strVal val="visible"/>
                                      </p:to>
                                    </p:set>
                                    <p:anim calcmode="lin" valueType="num">
                                      <p:cBhvr additive="base">
                                        <p:cTn id="31" dur="500" fill="hold"/>
                                        <p:tgtEl>
                                          <p:spTgt spid="22531">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2531">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autoUpdateAnimBg="0"/>
    </p:bldLst>
  </p:timing>
</p:sld>
</file>

<file path=ppt/slides/slide2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84213" y="333375"/>
            <a:ext cx="7772400" cy="1143000"/>
          </a:xfrm>
        </p:spPr>
        <p:txBody>
          <a:bodyPr/>
          <a:lstStyle/>
          <a:p>
            <a:r>
              <a:rPr lang="tr-TR"/>
              <a:t>Ne yapabiliriz?</a:t>
            </a:r>
          </a:p>
        </p:txBody>
      </p:sp>
      <p:sp>
        <p:nvSpPr>
          <p:cNvPr id="23555" name="Rectangle 3"/>
          <p:cNvSpPr>
            <a:spLocks noGrp="1" noChangeArrowheads="1"/>
          </p:cNvSpPr>
          <p:nvPr>
            <p:ph idx="1"/>
          </p:nvPr>
        </p:nvSpPr>
        <p:spPr>
          <a:xfrm>
            <a:off x="685800" y="1628775"/>
            <a:ext cx="7989888" cy="4752975"/>
          </a:xfrm>
        </p:spPr>
        <p:txBody>
          <a:bodyPr/>
          <a:lstStyle/>
          <a:p>
            <a:pPr algn="just"/>
            <a:r>
              <a:rPr lang="tr-TR"/>
              <a:t>Dreikurs şu önerilerde bulunmaktadır:Hatalı Amacı Belirleyin. ......hissederlerse</a:t>
            </a:r>
          </a:p>
          <a:p>
            <a:pPr algn="just"/>
            <a:r>
              <a:rPr lang="tr-TR" u="sng"/>
              <a:t>sıkılmış</a:t>
            </a:r>
            <a:r>
              <a:rPr lang="tr-TR"/>
              <a:t>, öğrenciler muhtemelen dikkati çekmeye yönelirler</a:t>
            </a:r>
          </a:p>
          <a:p>
            <a:pPr algn="just"/>
            <a:r>
              <a:rPr lang="tr-TR" u="sng"/>
              <a:t>Tehdit edilmiş</a:t>
            </a:r>
            <a:r>
              <a:rPr lang="tr-TR"/>
              <a:t>, öğrenciler muhtemelen gücü göstermeye yönelirler</a:t>
            </a:r>
          </a:p>
          <a:p>
            <a:pPr algn="just"/>
            <a:r>
              <a:rPr lang="tr-TR" u="sng"/>
              <a:t>İncinmiş</a:t>
            </a:r>
            <a:r>
              <a:rPr lang="tr-TR"/>
              <a:t>, öğrenciler muhtemelen intikamı almaya yönelirler</a:t>
            </a:r>
          </a:p>
          <a:p>
            <a:r>
              <a:rPr lang="tr-TR" u="sng"/>
              <a:t>Güçsüzlük</a:t>
            </a:r>
            <a:r>
              <a:rPr lang="tr-TR"/>
              <a:t>, öğrenciler yetersizlik gösterirler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 calcmode="lin" valueType="num">
                                      <p:cBhvr>
                                        <p:cTn id="7" dur="500" fill="hold"/>
                                        <p:tgtEl>
                                          <p:spTgt spid="23554"/>
                                        </p:tgtEl>
                                        <p:attrNameLst>
                                          <p:attrName>ppt_w</p:attrName>
                                        </p:attrNameLst>
                                      </p:cBhvr>
                                      <p:tavLst>
                                        <p:tav tm="0">
                                          <p:val>
                                            <p:fltVal val="0"/>
                                          </p:val>
                                        </p:tav>
                                        <p:tav tm="100000">
                                          <p:val>
                                            <p:strVal val="#ppt_w"/>
                                          </p:val>
                                        </p:tav>
                                      </p:tavLst>
                                    </p:anim>
                                    <p:anim calcmode="lin" valueType="num">
                                      <p:cBhvr>
                                        <p:cTn id="8" dur="500" fill="hold"/>
                                        <p:tgtEl>
                                          <p:spTgt spid="2355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555">
                                            <p:txEl>
                                              <p:pRg st="0" end="0"/>
                                            </p:txEl>
                                          </p:spTgt>
                                        </p:tgtEl>
                                        <p:attrNameLst>
                                          <p:attrName>style.visibility</p:attrName>
                                        </p:attrNameLst>
                                      </p:cBhvr>
                                      <p:to>
                                        <p:strVal val="visible"/>
                                      </p:to>
                                    </p:set>
                                    <p:anim calcmode="lin" valueType="num">
                                      <p:cBhvr additive="base">
                                        <p:cTn id="13" dur="500" fill="hold"/>
                                        <p:tgtEl>
                                          <p:spTgt spid="2355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355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555">
                                            <p:txEl>
                                              <p:pRg st="1" end="1"/>
                                            </p:txEl>
                                          </p:spTgt>
                                        </p:tgtEl>
                                        <p:attrNameLst>
                                          <p:attrName>style.visibility</p:attrName>
                                        </p:attrNameLst>
                                      </p:cBhvr>
                                      <p:to>
                                        <p:strVal val="visible"/>
                                      </p:to>
                                    </p:set>
                                    <p:anim calcmode="lin" valueType="num">
                                      <p:cBhvr additive="base">
                                        <p:cTn id="19" dur="500" fill="hold"/>
                                        <p:tgtEl>
                                          <p:spTgt spid="2355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355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3555">
                                            <p:txEl>
                                              <p:pRg st="2" end="2"/>
                                            </p:txEl>
                                          </p:spTgt>
                                        </p:tgtEl>
                                        <p:attrNameLst>
                                          <p:attrName>style.visibility</p:attrName>
                                        </p:attrNameLst>
                                      </p:cBhvr>
                                      <p:to>
                                        <p:strVal val="visible"/>
                                      </p:to>
                                    </p:set>
                                    <p:anim calcmode="lin" valueType="num">
                                      <p:cBhvr additive="base">
                                        <p:cTn id="25" dur="500" fill="hold"/>
                                        <p:tgtEl>
                                          <p:spTgt spid="23555">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355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3555">
                                            <p:txEl>
                                              <p:pRg st="3" end="3"/>
                                            </p:txEl>
                                          </p:spTgt>
                                        </p:tgtEl>
                                        <p:attrNameLst>
                                          <p:attrName>style.visibility</p:attrName>
                                        </p:attrNameLst>
                                      </p:cBhvr>
                                      <p:to>
                                        <p:strVal val="visible"/>
                                      </p:to>
                                    </p:set>
                                    <p:anim calcmode="lin" valueType="num">
                                      <p:cBhvr additive="base">
                                        <p:cTn id="31" dur="500" fill="hold"/>
                                        <p:tgtEl>
                                          <p:spTgt spid="23555">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355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3555">
                                            <p:txEl>
                                              <p:pRg st="4" end="4"/>
                                            </p:txEl>
                                          </p:spTgt>
                                        </p:tgtEl>
                                        <p:attrNameLst>
                                          <p:attrName>style.visibility</p:attrName>
                                        </p:attrNameLst>
                                      </p:cBhvr>
                                      <p:to>
                                        <p:strVal val="visible"/>
                                      </p:to>
                                    </p:set>
                                    <p:anim calcmode="lin" valueType="num">
                                      <p:cBhvr additive="base">
                                        <p:cTn id="37" dur="500" fill="hold"/>
                                        <p:tgtEl>
                                          <p:spTgt spid="23555">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355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utoUpdateAnimBg="0"/>
      <p:bldP spid="23555" grpId="0" build="p" autoUpdateAnimBg="0"/>
    </p:bldLst>
  </p:timing>
</p:sld>
</file>

<file path=ppt/slides/slide2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4213" y="404813"/>
            <a:ext cx="7772400" cy="915987"/>
          </a:xfrm>
        </p:spPr>
        <p:txBody>
          <a:bodyPr/>
          <a:lstStyle/>
          <a:p>
            <a:r>
              <a:rPr lang="tr-TR"/>
              <a:t>Ne yapabiliriz?</a:t>
            </a:r>
          </a:p>
        </p:txBody>
      </p:sp>
      <p:sp>
        <p:nvSpPr>
          <p:cNvPr id="24579" name="Rectangle 3"/>
          <p:cNvSpPr>
            <a:spLocks noGrp="1" noChangeArrowheads="1"/>
          </p:cNvSpPr>
          <p:nvPr>
            <p:ph idx="1"/>
          </p:nvPr>
        </p:nvSpPr>
        <p:spPr>
          <a:xfrm>
            <a:off x="685800" y="1628775"/>
            <a:ext cx="7772400" cy="4752975"/>
          </a:xfrm>
        </p:spPr>
        <p:txBody>
          <a:bodyPr/>
          <a:lstStyle/>
          <a:p>
            <a:pPr algn="just"/>
            <a:r>
              <a:rPr lang="tr-TR"/>
              <a:t>İstenmeyen davranışı durduruyor ve tekrar yapıyorlarsa: </a:t>
            </a:r>
            <a:r>
              <a:rPr lang="tr-TR" b="1"/>
              <a:t>dikkat çekme </a:t>
            </a:r>
          </a:p>
          <a:p>
            <a:pPr algn="just"/>
            <a:r>
              <a:rPr lang="tr-TR"/>
              <a:t>Durmayı reddediyorlarsa ve istenmeyen davranış artıyorsa: </a:t>
            </a:r>
            <a:r>
              <a:rPr lang="tr-TR" b="1"/>
              <a:t>güç</a:t>
            </a:r>
          </a:p>
          <a:p>
            <a:pPr algn="just"/>
            <a:r>
              <a:rPr lang="tr-TR"/>
              <a:t>Şiddet veya saldırgan oluyorlarsa:                                                       </a:t>
            </a:r>
            <a:r>
              <a:rPr lang="tr-TR" b="1"/>
              <a:t>intikam</a:t>
            </a:r>
          </a:p>
          <a:p>
            <a:pPr algn="just"/>
            <a:r>
              <a:rPr lang="tr-TR"/>
              <a:t>İşbirliği, katılım veya etkileşimi ret ediyorlarsa: </a:t>
            </a:r>
            <a:r>
              <a:rPr lang="tr-TR" b="1"/>
              <a:t>yetersizlik amacını </a:t>
            </a:r>
            <a:r>
              <a:rPr lang="tr-TR"/>
              <a:t>benimsemiştir.</a:t>
            </a:r>
          </a:p>
          <a:p>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 calcmode="lin" valueType="num">
                                      <p:cBhvr additive="base">
                                        <p:cTn id="7" dur="500" fill="hold"/>
                                        <p:tgtEl>
                                          <p:spTgt spid="2457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45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579">
                                            <p:txEl>
                                              <p:pRg st="1" end="1"/>
                                            </p:txEl>
                                          </p:spTgt>
                                        </p:tgtEl>
                                        <p:attrNameLst>
                                          <p:attrName>style.visibility</p:attrName>
                                        </p:attrNameLst>
                                      </p:cBhvr>
                                      <p:to>
                                        <p:strVal val="visible"/>
                                      </p:to>
                                    </p:set>
                                    <p:anim calcmode="lin" valueType="num">
                                      <p:cBhvr additive="base">
                                        <p:cTn id="13" dur="500" fill="hold"/>
                                        <p:tgtEl>
                                          <p:spTgt spid="2457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457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4579">
                                            <p:txEl>
                                              <p:pRg st="2" end="2"/>
                                            </p:txEl>
                                          </p:spTgt>
                                        </p:tgtEl>
                                        <p:attrNameLst>
                                          <p:attrName>style.visibility</p:attrName>
                                        </p:attrNameLst>
                                      </p:cBhvr>
                                      <p:to>
                                        <p:strVal val="visible"/>
                                      </p:to>
                                    </p:set>
                                    <p:anim calcmode="lin" valueType="num">
                                      <p:cBhvr additive="base">
                                        <p:cTn id="19" dur="500" fill="hold"/>
                                        <p:tgtEl>
                                          <p:spTgt spid="2457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457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4579">
                                            <p:txEl>
                                              <p:pRg st="3" end="3"/>
                                            </p:txEl>
                                          </p:spTgt>
                                        </p:tgtEl>
                                        <p:attrNameLst>
                                          <p:attrName>style.visibility</p:attrName>
                                        </p:attrNameLst>
                                      </p:cBhvr>
                                      <p:to>
                                        <p:strVal val="visible"/>
                                      </p:to>
                                    </p:set>
                                    <p:anim calcmode="lin" valueType="num">
                                      <p:cBhvr additive="base">
                                        <p:cTn id="25" dur="500" fill="hold"/>
                                        <p:tgtEl>
                                          <p:spTgt spid="2457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457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autoUpdateAnimBg="0"/>
    </p:bldLst>
  </p:timing>
</p:sld>
</file>

<file path=ppt/slides/slide2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rmAutofit fontScale="90000"/>
          </a:bodyPr>
          <a:lstStyle/>
          <a:p>
            <a:r>
              <a:rPr lang="tr-TR"/>
              <a:t>Dikkat çekme davranışını yönlendirme.</a:t>
            </a:r>
          </a:p>
        </p:txBody>
      </p:sp>
      <p:sp>
        <p:nvSpPr>
          <p:cNvPr id="25603" name="Rectangle 3"/>
          <p:cNvSpPr>
            <a:spLocks noGrp="1" noChangeArrowheads="1"/>
          </p:cNvSpPr>
          <p:nvPr>
            <p:ph idx="1"/>
          </p:nvPr>
        </p:nvSpPr>
        <p:spPr/>
        <p:txBody>
          <a:bodyPr/>
          <a:lstStyle/>
          <a:p>
            <a:pPr algn="just">
              <a:lnSpc>
                <a:spcPct val="90000"/>
              </a:lnSpc>
            </a:pPr>
            <a:r>
              <a:rPr lang="tr-TR" sz="2800"/>
              <a:t>İlgi görmeyi isteyen öğrenciler, ihmal edildikleri zaman çok rahatsız olurlar.</a:t>
            </a:r>
          </a:p>
          <a:p>
            <a:pPr algn="just">
              <a:lnSpc>
                <a:spcPct val="90000"/>
              </a:lnSpc>
            </a:pPr>
            <a:r>
              <a:rPr lang="tr-TR" sz="2800"/>
              <a:t> Bu nedenle öğretmen tarafından göz ardı edilen engellemeler oluştururlar. </a:t>
            </a:r>
          </a:p>
          <a:p>
            <a:pPr algn="just">
              <a:lnSpc>
                <a:spcPct val="90000"/>
              </a:lnSpc>
            </a:pPr>
            <a:r>
              <a:rPr lang="tr-TR" sz="2800"/>
              <a:t>Bu </a:t>
            </a:r>
            <a:r>
              <a:rPr lang="tr-TR" sz="2800" b="1" i="1"/>
              <a:t>hileye aldanan öğretmenler</a:t>
            </a:r>
            <a:r>
              <a:rPr lang="tr-TR" sz="2800"/>
              <a:t>, daima</a:t>
            </a:r>
          </a:p>
          <a:p>
            <a:pPr algn="just">
              <a:lnSpc>
                <a:spcPct val="90000"/>
              </a:lnSpc>
            </a:pPr>
            <a:r>
              <a:rPr lang="tr-TR" sz="2800"/>
              <a:t> kusur bulma, </a:t>
            </a:r>
          </a:p>
          <a:p>
            <a:pPr algn="just">
              <a:lnSpc>
                <a:spcPct val="90000"/>
              </a:lnSpc>
            </a:pPr>
            <a:r>
              <a:rPr lang="tr-TR" sz="2800"/>
              <a:t>dil dökme, </a:t>
            </a:r>
          </a:p>
          <a:p>
            <a:pPr algn="just">
              <a:lnSpc>
                <a:spcPct val="90000"/>
              </a:lnSpc>
            </a:pPr>
            <a:r>
              <a:rPr lang="tr-TR" sz="2800"/>
              <a:t>azarlama gibi öğrencilerin ilgi kazanma girişimlerinin hepsini pekiştirme eğilimindedirler.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5602"/>
                                        </p:tgtEl>
                                        <p:attrNameLst>
                                          <p:attrName>style.visibility</p:attrName>
                                        </p:attrNameLst>
                                      </p:cBhvr>
                                      <p:to>
                                        <p:strVal val="visible"/>
                                      </p:to>
                                    </p:set>
                                    <p:anim calcmode="lin" valueType="num">
                                      <p:cBhvr>
                                        <p:cTn id="7" dur="500" fill="hold"/>
                                        <p:tgtEl>
                                          <p:spTgt spid="25602"/>
                                        </p:tgtEl>
                                        <p:attrNameLst>
                                          <p:attrName>ppt_w</p:attrName>
                                        </p:attrNameLst>
                                      </p:cBhvr>
                                      <p:tavLst>
                                        <p:tav tm="0">
                                          <p:val>
                                            <p:fltVal val="0"/>
                                          </p:val>
                                        </p:tav>
                                        <p:tav tm="100000">
                                          <p:val>
                                            <p:strVal val="#ppt_w"/>
                                          </p:val>
                                        </p:tav>
                                      </p:tavLst>
                                    </p:anim>
                                    <p:anim calcmode="lin" valueType="num">
                                      <p:cBhvr>
                                        <p:cTn id="8" dur="500" fill="hold"/>
                                        <p:tgtEl>
                                          <p:spTgt spid="2560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5603">
                                            <p:txEl>
                                              <p:pRg st="0" end="0"/>
                                            </p:txEl>
                                          </p:spTgt>
                                        </p:tgtEl>
                                        <p:attrNameLst>
                                          <p:attrName>style.visibility</p:attrName>
                                        </p:attrNameLst>
                                      </p:cBhvr>
                                      <p:to>
                                        <p:strVal val="visible"/>
                                      </p:to>
                                    </p:set>
                                    <p:anim calcmode="lin" valueType="num">
                                      <p:cBhvr additive="base">
                                        <p:cTn id="13" dur="500" fill="hold"/>
                                        <p:tgtEl>
                                          <p:spTgt spid="2560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560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603">
                                            <p:txEl>
                                              <p:pRg st="1" end="1"/>
                                            </p:txEl>
                                          </p:spTgt>
                                        </p:tgtEl>
                                        <p:attrNameLst>
                                          <p:attrName>style.visibility</p:attrName>
                                        </p:attrNameLst>
                                      </p:cBhvr>
                                      <p:to>
                                        <p:strVal val="visible"/>
                                      </p:to>
                                    </p:set>
                                    <p:anim calcmode="lin" valueType="num">
                                      <p:cBhvr additive="base">
                                        <p:cTn id="19" dur="500" fill="hold"/>
                                        <p:tgtEl>
                                          <p:spTgt spid="2560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560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5603">
                                            <p:txEl>
                                              <p:pRg st="2" end="2"/>
                                            </p:txEl>
                                          </p:spTgt>
                                        </p:tgtEl>
                                        <p:attrNameLst>
                                          <p:attrName>style.visibility</p:attrName>
                                        </p:attrNameLst>
                                      </p:cBhvr>
                                      <p:to>
                                        <p:strVal val="visible"/>
                                      </p:to>
                                    </p:set>
                                    <p:anim calcmode="lin" valueType="num">
                                      <p:cBhvr additive="base">
                                        <p:cTn id="25" dur="500" fill="hold"/>
                                        <p:tgtEl>
                                          <p:spTgt spid="2560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560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5603">
                                            <p:txEl>
                                              <p:pRg st="3" end="3"/>
                                            </p:txEl>
                                          </p:spTgt>
                                        </p:tgtEl>
                                        <p:attrNameLst>
                                          <p:attrName>style.visibility</p:attrName>
                                        </p:attrNameLst>
                                      </p:cBhvr>
                                      <p:to>
                                        <p:strVal val="visible"/>
                                      </p:to>
                                    </p:set>
                                    <p:anim calcmode="lin" valueType="num">
                                      <p:cBhvr additive="base">
                                        <p:cTn id="31" dur="500" fill="hold"/>
                                        <p:tgtEl>
                                          <p:spTgt spid="2560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560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5603">
                                            <p:txEl>
                                              <p:pRg st="4" end="4"/>
                                            </p:txEl>
                                          </p:spTgt>
                                        </p:tgtEl>
                                        <p:attrNameLst>
                                          <p:attrName>style.visibility</p:attrName>
                                        </p:attrNameLst>
                                      </p:cBhvr>
                                      <p:to>
                                        <p:strVal val="visible"/>
                                      </p:to>
                                    </p:set>
                                    <p:anim calcmode="lin" valueType="num">
                                      <p:cBhvr additive="base">
                                        <p:cTn id="37" dur="500" fill="hold"/>
                                        <p:tgtEl>
                                          <p:spTgt spid="2560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560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5603">
                                            <p:txEl>
                                              <p:pRg st="5" end="5"/>
                                            </p:txEl>
                                          </p:spTgt>
                                        </p:tgtEl>
                                        <p:attrNameLst>
                                          <p:attrName>style.visibility</p:attrName>
                                        </p:attrNameLst>
                                      </p:cBhvr>
                                      <p:to>
                                        <p:strVal val="visible"/>
                                      </p:to>
                                    </p:set>
                                    <p:anim calcmode="lin" valueType="num">
                                      <p:cBhvr additive="base">
                                        <p:cTn id="43" dur="500" fill="hold"/>
                                        <p:tgtEl>
                                          <p:spTgt spid="2560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560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utoUpdateAnimBg="0"/>
      <p:bldP spid="25603" grpId="0" build="p" autoUpdateAnimBg="0"/>
    </p:bldLst>
  </p:timing>
</p:sld>
</file>

<file path=ppt/slides/slide2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fontScale="90000"/>
          </a:bodyPr>
          <a:lstStyle/>
          <a:p>
            <a:r>
              <a:rPr lang="tr-TR"/>
              <a:t>Dikkat çekme davranışını yönlendirme.</a:t>
            </a:r>
          </a:p>
        </p:txBody>
      </p:sp>
      <p:sp>
        <p:nvSpPr>
          <p:cNvPr id="26627" name="Rectangle 3"/>
          <p:cNvSpPr>
            <a:spLocks noGrp="1" noChangeArrowheads="1"/>
          </p:cNvSpPr>
          <p:nvPr>
            <p:ph idx="1"/>
          </p:nvPr>
        </p:nvSpPr>
        <p:spPr>
          <a:xfrm>
            <a:off x="468313" y="1981200"/>
            <a:ext cx="8207375" cy="4471988"/>
          </a:xfrm>
        </p:spPr>
        <p:txBody>
          <a:bodyPr/>
          <a:lstStyle/>
          <a:p>
            <a:r>
              <a:rPr lang="tr-TR"/>
              <a:t>Öğretmenler, öğrencilerin uygunsuz dikkat çekme girişimlerini anladıklarında, </a:t>
            </a:r>
            <a:r>
              <a:rPr lang="tr-TR" b="1"/>
              <a:t>davranışa önem vermemelidirler</a:t>
            </a:r>
            <a:r>
              <a:rPr lang="tr-TR"/>
              <a:t>. </a:t>
            </a:r>
          </a:p>
          <a:p>
            <a:r>
              <a:rPr lang="tr-TR"/>
              <a:t>Bazen öğretmenlerin dersi engelleyen davranışı gözardı etmesi mümkün olmayabilir.</a:t>
            </a:r>
          </a:p>
          <a:p>
            <a:r>
              <a:rPr lang="tr-TR"/>
              <a:t> Bu gibi durumlarda öğretmenler istenmeyen davranışı ödüllendirmemelerine dikkat etmeleri gerekir.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 calcmode="lin" valueType="num">
                                      <p:cBhvr additive="base">
                                        <p:cTn id="7" dur="500" fill="hold"/>
                                        <p:tgtEl>
                                          <p:spTgt spid="266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66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6627">
                                            <p:txEl>
                                              <p:pRg st="1" end="1"/>
                                            </p:txEl>
                                          </p:spTgt>
                                        </p:tgtEl>
                                        <p:attrNameLst>
                                          <p:attrName>style.visibility</p:attrName>
                                        </p:attrNameLst>
                                      </p:cBhvr>
                                      <p:to>
                                        <p:strVal val="visible"/>
                                      </p:to>
                                    </p:set>
                                    <p:anim calcmode="lin" valueType="num">
                                      <p:cBhvr additive="base">
                                        <p:cTn id="13" dur="500" fill="hold"/>
                                        <p:tgtEl>
                                          <p:spTgt spid="266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66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6627">
                                            <p:txEl>
                                              <p:pRg st="2" end="2"/>
                                            </p:txEl>
                                          </p:spTgt>
                                        </p:tgtEl>
                                        <p:attrNameLst>
                                          <p:attrName>style.visibility</p:attrName>
                                        </p:attrNameLst>
                                      </p:cBhvr>
                                      <p:to>
                                        <p:strVal val="visible"/>
                                      </p:to>
                                    </p:set>
                                    <p:anim calcmode="lin" valueType="num">
                                      <p:cBhvr additive="base">
                                        <p:cTn id="19" dur="500" fill="hold"/>
                                        <p:tgtEl>
                                          <p:spTgt spid="2662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662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autoUpdateAnimBg="0"/>
    </p:bldLst>
  </p:timing>
</p:sld>
</file>

<file path=ppt/slides/slide2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fontScale="90000"/>
          </a:bodyPr>
          <a:lstStyle/>
          <a:p>
            <a:r>
              <a:rPr lang="tr-TR"/>
              <a:t>Dikkat çekme davranışını yönlendirme</a:t>
            </a:r>
          </a:p>
        </p:txBody>
      </p:sp>
      <p:sp>
        <p:nvSpPr>
          <p:cNvPr id="27651" name="Rectangle 3"/>
          <p:cNvSpPr>
            <a:spLocks noGrp="1" noChangeArrowheads="1"/>
          </p:cNvSpPr>
          <p:nvPr>
            <p:ph idx="1"/>
          </p:nvPr>
        </p:nvSpPr>
        <p:spPr/>
        <p:txBody>
          <a:bodyPr/>
          <a:lstStyle/>
          <a:p>
            <a:pPr>
              <a:lnSpc>
                <a:spcPct val="90000"/>
              </a:lnSpc>
            </a:pPr>
            <a:r>
              <a:rPr lang="tr-TR"/>
              <a:t>Öğretmen öğrencinin ismiyle seslenebilir ve eleştiri yapmadan göz iletişiminde bulunabilir. </a:t>
            </a:r>
          </a:p>
          <a:p>
            <a:pPr>
              <a:lnSpc>
                <a:spcPct val="90000"/>
              </a:lnSpc>
            </a:pPr>
            <a:r>
              <a:rPr lang="tr-TR"/>
              <a:t>Öğretmen üzüntüsünü göstermeden davranışı tanımlayabilir. Örneğin; “ödevlerinizi bitirmediğinizi görüyorum” diyebilir. </a:t>
            </a:r>
          </a:p>
          <a:p>
            <a:pPr>
              <a:lnSpc>
                <a:spcPct val="90000"/>
              </a:lnSpc>
            </a:pPr>
            <a:r>
              <a:rPr lang="tr-TR"/>
              <a:t>Bazen öğrenci ile ilgilenmek etkili olabilir.</a:t>
            </a:r>
          </a:p>
          <a:p>
            <a:pPr>
              <a:lnSpc>
                <a:spcPct val="90000"/>
              </a:lnSpc>
            </a:pPr>
            <a:endParaRPr lang="tr-TR"/>
          </a:p>
          <a:p>
            <a:pPr>
              <a:lnSpc>
                <a:spcPct val="90000"/>
              </a:lnSpc>
            </a:pPr>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 calcmode="lin" valueType="num">
                                      <p:cBhvr additive="base">
                                        <p:cTn id="7" dur="500" fill="hold"/>
                                        <p:tgtEl>
                                          <p:spTgt spid="2765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765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7651">
                                            <p:txEl>
                                              <p:pRg st="1" end="1"/>
                                            </p:txEl>
                                          </p:spTgt>
                                        </p:tgtEl>
                                        <p:attrNameLst>
                                          <p:attrName>style.visibility</p:attrName>
                                        </p:attrNameLst>
                                      </p:cBhvr>
                                      <p:to>
                                        <p:strVal val="visible"/>
                                      </p:to>
                                    </p:set>
                                    <p:anim calcmode="lin" valueType="num">
                                      <p:cBhvr additive="base">
                                        <p:cTn id="13" dur="500" fill="hold"/>
                                        <p:tgtEl>
                                          <p:spTgt spid="2765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765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7651">
                                            <p:txEl>
                                              <p:pRg st="2" end="2"/>
                                            </p:txEl>
                                          </p:spTgt>
                                        </p:tgtEl>
                                        <p:attrNameLst>
                                          <p:attrName>style.visibility</p:attrName>
                                        </p:attrNameLst>
                                      </p:cBhvr>
                                      <p:to>
                                        <p:strVal val="visible"/>
                                      </p:to>
                                    </p:set>
                                    <p:anim calcmode="lin" valueType="num">
                                      <p:cBhvr additive="base">
                                        <p:cTn id="19" dur="500" fill="hold"/>
                                        <p:tgtEl>
                                          <p:spTgt spid="2765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765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autoUpdateAnimBg="0"/>
    </p:bldLst>
  </p:timing>
</p:sld>
</file>

<file path=ppt/slides/slide2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fontScale="90000"/>
          </a:bodyPr>
          <a:lstStyle/>
          <a:p>
            <a:r>
              <a:rPr lang="tr-TR"/>
              <a:t>Güç elde etme davranışına ilgi göstermeme</a:t>
            </a:r>
          </a:p>
        </p:txBody>
      </p:sp>
      <p:sp>
        <p:nvSpPr>
          <p:cNvPr id="28675" name="Rectangle 3"/>
          <p:cNvSpPr>
            <a:spLocks noGrp="1" noChangeArrowheads="1"/>
          </p:cNvSpPr>
          <p:nvPr>
            <p:ph idx="1"/>
          </p:nvPr>
        </p:nvSpPr>
        <p:spPr/>
        <p:txBody>
          <a:bodyPr/>
          <a:lstStyle/>
          <a:p>
            <a:r>
              <a:rPr lang="tr-TR"/>
              <a:t>Güç elde etmeye çalışma amacına karşı </a:t>
            </a:r>
            <a:r>
              <a:rPr lang="tr-TR" b="1"/>
              <a:t>en iyi taktik güçle mücadele etmekten çekinmektir. </a:t>
            </a:r>
          </a:p>
          <a:p>
            <a:r>
              <a:rPr lang="tr-TR"/>
              <a:t>Öğretmenler karar vermeye onları katarak veya sorumlu olmalarını sağlayarak öğrencilerin güç hırslarını yönlendirebilirler.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p:cTn id="7" dur="500" fill="hold"/>
                                        <p:tgtEl>
                                          <p:spTgt spid="28674"/>
                                        </p:tgtEl>
                                        <p:attrNameLst>
                                          <p:attrName>ppt_w</p:attrName>
                                        </p:attrNameLst>
                                      </p:cBhvr>
                                      <p:tavLst>
                                        <p:tav tm="0">
                                          <p:val>
                                            <p:fltVal val="0"/>
                                          </p:val>
                                        </p:tav>
                                        <p:tav tm="100000">
                                          <p:val>
                                            <p:strVal val="#ppt_w"/>
                                          </p:val>
                                        </p:tav>
                                      </p:tavLst>
                                    </p:anim>
                                    <p:anim calcmode="lin" valueType="num">
                                      <p:cBhvr>
                                        <p:cTn id="8" dur="500" fill="hold"/>
                                        <p:tgtEl>
                                          <p:spTgt spid="2867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8675">
                                            <p:txEl>
                                              <p:pRg st="0" end="0"/>
                                            </p:txEl>
                                          </p:spTgt>
                                        </p:tgtEl>
                                        <p:attrNameLst>
                                          <p:attrName>style.visibility</p:attrName>
                                        </p:attrNameLst>
                                      </p:cBhvr>
                                      <p:to>
                                        <p:strVal val="visible"/>
                                      </p:to>
                                    </p:set>
                                    <p:anim calcmode="lin" valueType="num">
                                      <p:cBhvr additive="base">
                                        <p:cTn id="13" dur="500" fill="hold"/>
                                        <p:tgtEl>
                                          <p:spTgt spid="2867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86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8675">
                                            <p:txEl>
                                              <p:pRg st="1" end="1"/>
                                            </p:txEl>
                                          </p:spTgt>
                                        </p:tgtEl>
                                        <p:attrNameLst>
                                          <p:attrName>style.visibility</p:attrName>
                                        </p:attrNameLst>
                                      </p:cBhvr>
                                      <p:to>
                                        <p:strVal val="visible"/>
                                      </p:to>
                                    </p:set>
                                    <p:anim calcmode="lin" valueType="num">
                                      <p:cBhvr additive="base">
                                        <p:cTn id="19" dur="500" fill="hold"/>
                                        <p:tgtEl>
                                          <p:spTgt spid="2867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867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build="p" autoUpdateAnimBg="0"/>
    </p:bldLst>
  </p:timing>
</p:sld>
</file>

<file path=ppt/slides/slide2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tr-TR"/>
              <a:t>Güç elde etme davranışı </a:t>
            </a:r>
          </a:p>
        </p:txBody>
      </p:sp>
      <p:sp>
        <p:nvSpPr>
          <p:cNvPr id="29699" name="Rectangle 3"/>
          <p:cNvSpPr>
            <a:spLocks noGrp="1" noChangeArrowheads="1"/>
          </p:cNvSpPr>
          <p:nvPr>
            <p:ph idx="1"/>
          </p:nvPr>
        </p:nvSpPr>
        <p:spPr/>
        <p:txBody>
          <a:bodyPr/>
          <a:lstStyle/>
          <a:p>
            <a:r>
              <a:rPr lang="tr-TR"/>
              <a:t>Bir öğretmen öğrenciyi bir kenara çekebilir ve duyduklarım beni rahatsız ediyor. Diğer öğrencilerin hepsinin gözü senin üzerinde bunu bir örnekle bana açıklayabilecek misin? veya benzer bir durumda öğretmen “bu söyleme şeklinle ilgili bir sorun var. Ne yapmam gerektiğini düşünüyorsunuz?” diyebilir. </a:t>
            </a:r>
          </a:p>
          <a:p>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 calcmode="lin" valueType="num">
                                      <p:cBhvr additive="base">
                                        <p:cTn id="7" dur="500" fill="hold"/>
                                        <p:tgtEl>
                                          <p:spTgt spid="296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969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autoUpdateAnimBg="0"/>
    </p:bldLst>
  </p:timing>
</p:sld>
</file>

<file path=ppt/slides/slide2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fontScale="90000"/>
          </a:bodyPr>
          <a:lstStyle/>
          <a:p>
            <a:r>
              <a:rPr lang="tr-TR">
                <a:solidFill>
                  <a:schemeClr val="tx1"/>
                </a:solidFill>
              </a:rPr>
              <a:t>İntikam alma davranışına karşı olumlu adımlar atın…</a:t>
            </a:r>
          </a:p>
        </p:txBody>
      </p:sp>
      <p:sp>
        <p:nvSpPr>
          <p:cNvPr id="30723" name="Rectangle 3"/>
          <p:cNvSpPr>
            <a:spLocks noGrp="1" noChangeArrowheads="1"/>
          </p:cNvSpPr>
          <p:nvPr>
            <p:ph idx="1"/>
          </p:nvPr>
        </p:nvSpPr>
        <p:spPr>
          <a:xfrm>
            <a:off x="685800" y="1981200"/>
            <a:ext cx="8278813" cy="4471988"/>
          </a:xfrm>
        </p:spPr>
        <p:txBody>
          <a:bodyPr>
            <a:normAutofit lnSpcReduction="10000"/>
          </a:bodyPr>
          <a:lstStyle/>
          <a:p>
            <a:r>
              <a:rPr lang="tr-TR" sz="2400"/>
              <a:t>Onların en çok gereksinim duydukları şey misilleme değil, </a:t>
            </a:r>
            <a:r>
              <a:rPr lang="tr-TR" sz="2400" b="1"/>
              <a:t>anlayış ve kabullenilmektir</a:t>
            </a:r>
            <a:r>
              <a:rPr lang="tr-TR" sz="2400"/>
              <a:t>. </a:t>
            </a:r>
          </a:p>
          <a:p>
            <a:pPr>
              <a:buFontTx/>
              <a:buNone/>
            </a:pPr>
            <a:endParaRPr lang="tr-TR" sz="2400"/>
          </a:p>
          <a:p>
            <a:r>
              <a:rPr lang="tr-TR" sz="2400"/>
              <a:t>Herkes tarafından farklı görülen  hisler bazı öğrenciler için çok inciticidir. </a:t>
            </a:r>
          </a:p>
          <a:p>
            <a:endParaRPr lang="tr-TR" sz="2400"/>
          </a:p>
          <a:p>
            <a:r>
              <a:rPr lang="tr-TR" sz="2400"/>
              <a:t>Öğretmenler </a:t>
            </a:r>
            <a:r>
              <a:rPr lang="tr-TR" sz="2400" b="1"/>
              <a:t>kinci öğrencilerin hüner ve kuvvetlerini</a:t>
            </a:r>
            <a:r>
              <a:rPr lang="tr-TR" sz="2400"/>
              <a:t> göstermeye izin verecek durumlar oluşturabilirler. </a:t>
            </a:r>
          </a:p>
          <a:p>
            <a:endParaRPr lang="tr-TR" sz="2400"/>
          </a:p>
          <a:p>
            <a:r>
              <a:rPr lang="tr-TR" sz="2400"/>
              <a:t>Böylece öğrencilerin kabul ve statü veren biçimde davrandıklarını görmelerine yardım ederler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0722"/>
                                        </p:tgtEl>
                                        <p:attrNameLst>
                                          <p:attrName>style.visibility</p:attrName>
                                        </p:attrNameLst>
                                      </p:cBhvr>
                                      <p:to>
                                        <p:strVal val="visible"/>
                                      </p:to>
                                    </p:set>
                                    <p:anim calcmode="lin" valueType="num">
                                      <p:cBhvr>
                                        <p:cTn id="7" dur="500" fill="hold"/>
                                        <p:tgtEl>
                                          <p:spTgt spid="30722"/>
                                        </p:tgtEl>
                                        <p:attrNameLst>
                                          <p:attrName>ppt_w</p:attrName>
                                        </p:attrNameLst>
                                      </p:cBhvr>
                                      <p:tavLst>
                                        <p:tav tm="0">
                                          <p:val>
                                            <p:fltVal val="0"/>
                                          </p:val>
                                        </p:tav>
                                        <p:tav tm="100000">
                                          <p:val>
                                            <p:strVal val="#ppt_w"/>
                                          </p:val>
                                        </p:tav>
                                      </p:tavLst>
                                    </p:anim>
                                    <p:anim calcmode="lin" valueType="num">
                                      <p:cBhvr>
                                        <p:cTn id="8" dur="500" fill="hold"/>
                                        <p:tgtEl>
                                          <p:spTgt spid="3072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0723">
                                            <p:txEl>
                                              <p:pRg st="0" end="0"/>
                                            </p:txEl>
                                          </p:spTgt>
                                        </p:tgtEl>
                                        <p:attrNameLst>
                                          <p:attrName>style.visibility</p:attrName>
                                        </p:attrNameLst>
                                      </p:cBhvr>
                                      <p:to>
                                        <p:strVal val="visible"/>
                                      </p:to>
                                    </p:set>
                                    <p:anim calcmode="lin" valueType="num">
                                      <p:cBhvr additive="base">
                                        <p:cTn id="13" dur="500" fill="hold"/>
                                        <p:tgtEl>
                                          <p:spTgt spid="3072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07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0723">
                                            <p:txEl>
                                              <p:pRg st="2" end="2"/>
                                            </p:txEl>
                                          </p:spTgt>
                                        </p:tgtEl>
                                        <p:attrNameLst>
                                          <p:attrName>style.visibility</p:attrName>
                                        </p:attrNameLst>
                                      </p:cBhvr>
                                      <p:to>
                                        <p:strVal val="visible"/>
                                      </p:to>
                                    </p:set>
                                    <p:anim calcmode="lin" valueType="num">
                                      <p:cBhvr additive="base">
                                        <p:cTn id="19" dur="500" fill="hold"/>
                                        <p:tgtEl>
                                          <p:spTgt spid="3072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07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0723">
                                            <p:txEl>
                                              <p:pRg st="4" end="4"/>
                                            </p:txEl>
                                          </p:spTgt>
                                        </p:tgtEl>
                                        <p:attrNameLst>
                                          <p:attrName>style.visibility</p:attrName>
                                        </p:attrNameLst>
                                      </p:cBhvr>
                                      <p:to>
                                        <p:strVal val="visible"/>
                                      </p:to>
                                    </p:set>
                                    <p:anim calcmode="lin" valueType="num">
                                      <p:cBhvr additive="base">
                                        <p:cTn id="25" dur="500" fill="hold"/>
                                        <p:tgtEl>
                                          <p:spTgt spid="3072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07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0723">
                                            <p:txEl>
                                              <p:pRg st="6" end="6"/>
                                            </p:txEl>
                                          </p:spTgt>
                                        </p:tgtEl>
                                        <p:attrNameLst>
                                          <p:attrName>style.visibility</p:attrName>
                                        </p:attrNameLst>
                                      </p:cBhvr>
                                      <p:to>
                                        <p:strVal val="visible"/>
                                      </p:to>
                                    </p:set>
                                    <p:anim calcmode="lin" valueType="num">
                                      <p:cBhvr additive="base">
                                        <p:cTn id="31" dur="500" fill="hold"/>
                                        <p:tgtEl>
                                          <p:spTgt spid="3072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072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autoUpdateAnimBg="0"/>
      <p:bldP spid="30723" grpId="0" build="p" autoUpdateAnimBg="0"/>
    </p:bldLst>
  </p:timing>
</p:sld>
</file>

<file path=ppt/slides/slide2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fontScale="90000"/>
          </a:bodyPr>
          <a:lstStyle/>
          <a:p>
            <a:r>
              <a:rPr lang="tr-TR">
                <a:solidFill>
                  <a:schemeClr val="tx1"/>
                </a:solidFill>
              </a:rPr>
              <a:t>İntikam alma davranışına karşı olumlu adımlar atın…</a:t>
            </a:r>
          </a:p>
        </p:txBody>
      </p:sp>
      <p:sp>
        <p:nvSpPr>
          <p:cNvPr id="31747" name="Rectangle 3"/>
          <p:cNvSpPr>
            <a:spLocks noGrp="1" noChangeArrowheads="1"/>
          </p:cNvSpPr>
          <p:nvPr>
            <p:ph idx="1"/>
          </p:nvPr>
        </p:nvSpPr>
        <p:spPr/>
        <p:txBody>
          <a:bodyPr/>
          <a:lstStyle/>
          <a:p>
            <a:pPr algn="just">
              <a:lnSpc>
                <a:spcPct val="90000"/>
              </a:lnSpc>
            </a:pPr>
            <a:r>
              <a:rPr lang="tr-TR"/>
              <a:t>Öğretmenler aynı zamanda suçlu öğrencileri desteklemek ve teşvik etmek için tüm </a:t>
            </a:r>
            <a:r>
              <a:rPr lang="tr-TR" b="1"/>
              <a:t>sınıftan destek </a:t>
            </a:r>
            <a:r>
              <a:rPr lang="tr-TR"/>
              <a:t>arayabilirler. </a:t>
            </a:r>
          </a:p>
          <a:p>
            <a:pPr algn="just">
              <a:lnSpc>
                <a:spcPct val="90000"/>
              </a:lnSpc>
            </a:pPr>
            <a:r>
              <a:rPr lang="tr-TR"/>
              <a:t>Fakat öncelikle intikam peşinde olan öğrencilerin başkalarının yardım çabalarını </a:t>
            </a:r>
            <a:r>
              <a:rPr lang="tr-TR" b="1"/>
              <a:t>ret edecekleri</a:t>
            </a:r>
            <a:r>
              <a:rPr lang="tr-TR"/>
              <a:t> bilinmelidir. </a:t>
            </a:r>
          </a:p>
          <a:p>
            <a:pPr algn="just">
              <a:lnSpc>
                <a:spcPct val="90000"/>
              </a:lnSpc>
            </a:pPr>
            <a:r>
              <a:rPr lang="tr-TR"/>
              <a:t>Böyle bir durumu değiştirmek için </a:t>
            </a:r>
            <a:r>
              <a:rPr lang="tr-TR" b="1"/>
              <a:t>herkesin görevi sabırlı olmaktır. </a:t>
            </a:r>
          </a:p>
          <a:p>
            <a:pPr>
              <a:lnSpc>
                <a:spcPct val="90000"/>
              </a:lnSpc>
            </a:pPr>
            <a:endParaRPr lang="tr-TR"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 calcmode="lin" valueType="num">
                                      <p:cBhvr additive="base">
                                        <p:cTn id="7" dur="500" fill="hold"/>
                                        <p:tgtEl>
                                          <p:spTgt spid="317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17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1747">
                                            <p:txEl>
                                              <p:pRg st="1" end="1"/>
                                            </p:txEl>
                                          </p:spTgt>
                                        </p:tgtEl>
                                        <p:attrNameLst>
                                          <p:attrName>style.visibility</p:attrName>
                                        </p:attrNameLst>
                                      </p:cBhvr>
                                      <p:to>
                                        <p:strVal val="visible"/>
                                      </p:to>
                                    </p:set>
                                    <p:anim calcmode="lin" valueType="num">
                                      <p:cBhvr additive="base">
                                        <p:cTn id="13" dur="500" fill="hold"/>
                                        <p:tgtEl>
                                          <p:spTgt spid="3174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17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1747">
                                            <p:txEl>
                                              <p:pRg st="2" end="2"/>
                                            </p:txEl>
                                          </p:spTgt>
                                        </p:tgtEl>
                                        <p:attrNameLst>
                                          <p:attrName>style.visibility</p:attrName>
                                        </p:attrNameLst>
                                      </p:cBhvr>
                                      <p:to>
                                        <p:strVal val="visible"/>
                                      </p:to>
                                    </p:set>
                                    <p:anim calcmode="lin" valueType="num">
                                      <p:cBhvr additive="base">
                                        <p:cTn id="19" dur="500" fill="hold"/>
                                        <p:tgtEl>
                                          <p:spTgt spid="3174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174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autoUpdateAnimBg="0"/>
    </p:bldLst>
  </p:timing>
</p:sld>
</file>

<file path=ppt/slides/slide2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fontScale="90000"/>
          </a:bodyPr>
          <a:lstStyle/>
          <a:p>
            <a:r>
              <a:rPr lang="tr-TR">
                <a:solidFill>
                  <a:schemeClr val="tx1"/>
                </a:solidFill>
              </a:rPr>
              <a:t>Yetersizlik Gösteren Öğrencileri Teşvik Etme</a:t>
            </a:r>
          </a:p>
        </p:txBody>
      </p:sp>
      <p:sp>
        <p:nvSpPr>
          <p:cNvPr id="32771" name="Rectangle 3"/>
          <p:cNvSpPr>
            <a:spLocks noGrp="1" noChangeArrowheads="1"/>
          </p:cNvSpPr>
          <p:nvPr>
            <p:ph idx="1"/>
          </p:nvPr>
        </p:nvSpPr>
        <p:spPr/>
        <p:txBody>
          <a:bodyPr/>
          <a:lstStyle/>
          <a:p>
            <a:r>
              <a:rPr lang="tr-TR" sz="2800"/>
              <a:t>Ait olma, dikkat, güç veya intikam duyguları tatmin edilmeyen öğrenciler genellikle geri çekilir veya yalnız kalmak isterler. </a:t>
            </a:r>
          </a:p>
          <a:p>
            <a:r>
              <a:rPr lang="tr-TR" sz="2800"/>
              <a:t>Böylesi öğrenciler öğretmenlerden kendilerinin </a:t>
            </a:r>
            <a:r>
              <a:rPr lang="tr-TR" sz="2800" b="1"/>
              <a:t>ilgi gösterilmeye değmeyeceklerini</a:t>
            </a:r>
            <a:r>
              <a:rPr lang="tr-TR" sz="2800"/>
              <a:t> bilmelerini isterler.</a:t>
            </a:r>
          </a:p>
          <a:p>
            <a:r>
              <a:rPr lang="tr-TR" sz="2800"/>
              <a:t> Bu öğrenciler açıkça kendilerini başarısız olarak görürler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p:cTn id="7" dur="500" fill="hold"/>
                                        <p:tgtEl>
                                          <p:spTgt spid="32770"/>
                                        </p:tgtEl>
                                        <p:attrNameLst>
                                          <p:attrName>ppt_w</p:attrName>
                                        </p:attrNameLst>
                                      </p:cBhvr>
                                      <p:tavLst>
                                        <p:tav tm="0">
                                          <p:val>
                                            <p:fltVal val="0"/>
                                          </p:val>
                                        </p:tav>
                                        <p:tav tm="100000">
                                          <p:val>
                                            <p:strVal val="#ppt_w"/>
                                          </p:val>
                                        </p:tav>
                                      </p:tavLst>
                                    </p:anim>
                                    <p:anim calcmode="lin" valueType="num">
                                      <p:cBhvr>
                                        <p:cTn id="8" dur="500" fill="hold"/>
                                        <p:tgtEl>
                                          <p:spTgt spid="3277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2771">
                                            <p:txEl>
                                              <p:pRg st="0" end="0"/>
                                            </p:txEl>
                                          </p:spTgt>
                                        </p:tgtEl>
                                        <p:attrNameLst>
                                          <p:attrName>style.visibility</p:attrName>
                                        </p:attrNameLst>
                                      </p:cBhvr>
                                      <p:to>
                                        <p:strVal val="visible"/>
                                      </p:to>
                                    </p:set>
                                    <p:anim calcmode="lin" valueType="num">
                                      <p:cBhvr additive="base">
                                        <p:cTn id="13" dur="500" fill="hold"/>
                                        <p:tgtEl>
                                          <p:spTgt spid="32771">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277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2771">
                                            <p:txEl>
                                              <p:pRg st="1" end="1"/>
                                            </p:txEl>
                                          </p:spTgt>
                                        </p:tgtEl>
                                        <p:attrNameLst>
                                          <p:attrName>style.visibility</p:attrName>
                                        </p:attrNameLst>
                                      </p:cBhvr>
                                      <p:to>
                                        <p:strVal val="visible"/>
                                      </p:to>
                                    </p:set>
                                    <p:anim calcmode="lin" valueType="num">
                                      <p:cBhvr additive="base">
                                        <p:cTn id="19" dur="500" fill="hold"/>
                                        <p:tgtEl>
                                          <p:spTgt spid="32771">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277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2771">
                                            <p:txEl>
                                              <p:pRg st="2" end="2"/>
                                            </p:txEl>
                                          </p:spTgt>
                                        </p:tgtEl>
                                        <p:attrNameLst>
                                          <p:attrName>style.visibility</p:attrName>
                                        </p:attrNameLst>
                                      </p:cBhvr>
                                      <p:to>
                                        <p:strVal val="visible"/>
                                      </p:to>
                                    </p:set>
                                    <p:anim calcmode="lin" valueType="num">
                                      <p:cBhvr additive="base">
                                        <p:cTn id="25" dur="500" fill="hold"/>
                                        <p:tgtEl>
                                          <p:spTgt spid="32771">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277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utoUpdateAnimBg="0"/>
      <p:bldP spid="32771" grpId="0" build="p" autoUpdateAnimBg="0"/>
    </p:bldLst>
  </p:timing>
</p:sld>
</file>

<file path=ppt/slides/slide2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rmAutofit fontScale="90000"/>
          </a:bodyPr>
          <a:lstStyle/>
          <a:p>
            <a:r>
              <a:rPr lang="tr-TR">
                <a:solidFill>
                  <a:schemeClr val="tx1"/>
                </a:solidFill>
              </a:rPr>
              <a:t>Yetersizlik Gösteren Öğrencileri Teşvik Etme</a:t>
            </a:r>
          </a:p>
        </p:txBody>
      </p:sp>
      <p:sp>
        <p:nvSpPr>
          <p:cNvPr id="33795" name="Rectangle 3"/>
          <p:cNvSpPr>
            <a:spLocks noGrp="1" noChangeArrowheads="1"/>
          </p:cNvSpPr>
          <p:nvPr>
            <p:ph idx="1"/>
          </p:nvPr>
        </p:nvSpPr>
        <p:spPr/>
        <p:txBody>
          <a:bodyPr/>
          <a:lstStyle/>
          <a:p>
            <a:pPr>
              <a:lnSpc>
                <a:spcPct val="90000"/>
              </a:lnSpc>
            </a:pPr>
            <a:r>
              <a:rPr lang="tr-TR"/>
              <a:t>Öğrencilerin en küçük çabalarında desteklemeliler ve teşvik etmelidirler. </a:t>
            </a:r>
          </a:p>
          <a:p>
            <a:pPr>
              <a:lnSpc>
                <a:spcPct val="90000"/>
              </a:lnSpc>
            </a:pPr>
            <a:r>
              <a:rPr lang="tr-TR"/>
              <a:t>Bu öğrencilere tepkileri çok hassas olmalıdır. </a:t>
            </a:r>
          </a:p>
          <a:p>
            <a:pPr>
              <a:lnSpc>
                <a:spcPct val="90000"/>
              </a:lnSpc>
            </a:pPr>
            <a:r>
              <a:rPr lang="tr-TR"/>
              <a:t>Yenme veya aksiliğe çatma hissinin bazı göstergeleri öğrencinin değersizlik duygusunu veya yetersiz görünme isteğini pekiştirir.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 calcmode="lin" valueType="num">
                                      <p:cBhvr additive="base">
                                        <p:cTn id="7" dur="500" fill="hold"/>
                                        <p:tgtEl>
                                          <p:spTgt spid="337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7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3795">
                                            <p:txEl>
                                              <p:pRg st="1" end="1"/>
                                            </p:txEl>
                                          </p:spTgt>
                                        </p:tgtEl>
                                        <p:attrNameLst>
                                          <p:attrName>style.visibility</p:attrName>
                                        </p:attrNameLst>
                                      </p:cBhvr>
                                      <p:to>
                                        <p:strVal val="visible"/>
                                      </p:to>
                                    </p:set>
                                    <p:anim calcmode="lin" valueType="num">
                                      <p:cBhvr additive="base">
                                        <p:cTn id="13" dur="500" fill="hold"/>
                                        <p:tgtEl>
                                          <p:spTgt spid="3379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37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3795">
                                            <p:txEl>
                                              <p:pRg st="2" end="2"/>
                                            </p:txEl>
                                          </p:spTgt>
                                        </p:tgtEl>
                                        <p:attrNameLst>
                                          <p:attrName>style.visibility</p:attrName>
                                        </p:attrNameLst>
                                      </p:cBhvr>
                                      <p:to>
                                        <p:strVal val="visible"/>
                                      </p:to>
                                    </p:set>
                                    <p:anim calcmode="lin" valueType="num">
                                      <p:cBhvr additive="base">
                                        <p:cTn id="19" dur="500" fill="hold"/>
                                        <p:tgtEl>
                                          <p:spTgt spid="3379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379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autoUpdateAnimBg="0"/>
    </p:bldLst>
  </p:timing>
</p:sld>
</file>

<file path=ppt/slides/slide2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tr-TR"/>
              <a:t>Övgü-teşvik</a:t>
            </a:r>
          </a:p>
        </p:txBody>
      </p:sp>
      <p:sp>
        <p:nvSpPr>
          <p:cNvPr id="34819" name="Rectangle 3"/>
          <p:cNvSpPr>
            <a:spLocks noGrp="1" noChangeArrowheads="1"/>
          </p:cNvSpPr>
          <p:nvPr>
            <p:ph idx="1"/>
          </p:nvPr>
        </p:nvSpPr>
        <p:spPr/>
        <p:txBody>
          <a:bodyPr/>
          <a:lstStyle/>
          <a:p>
            <a:r>
              <a:rPr lang="tr-TR"/>
              <a:t>Övgü yerine teşviki önerir. </a:t>
            </a:r>
          </a:p>
          <a:p>
            <a:pPr algn="just"/>
            <a:r>
              <a:rPr lang="tr-TR" b="1"/>
              <a:t>Övgü</a:t>
            </a:r>
            <a:r>
              <a:rPr lang="tr-TR"/>
              <a:t>: “sen ödevini bitirdiğin için çok iyi bir öğrencisin”, </a:t>
            </a:r>
            <a:r>
              <a:rPr lang="tr-TR" b="1"/>
              <a:t>teşvik</a:t>
            </a:r>
            <a:r>
              <a:rPr lang="tr-TR"/>
              <a:t>: “çok çalışkan olduğunu söyleyebilirim”</a:t>
            </a:r>
          </a:p>
          <a:p>
            <a:pPr algn="just"/>
            <a:r>
              <a:rPr lang="tr-TR" b="1"/>
              <a:t>Övgü:</a:t>
            </a:r>
            <a:r>
              <a:rPr lang="tr-TR"/>
              <a:t> “toplantıda çok iyi davrandığın için seninle gurur duyuyorum.”, </a:t>
            </a:r>
            <a:r>
              <a:rPr lang="tr-TR" b="1"/>
              <a:t>Teşvik</a:t>
            </a:r>
            <a:r>
              <a:rPr lang="tr-TR"/>
              <a:t>: “toplantıda hepimizin eğlenmesinden çok memnun oldum”</a:t>
            </a:r>
          </a:p>
          <a:p>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4818"/>
                                        </p:tgtEl>
                                        <p:attrNameLst>
                                          <p:attrName>style.visibility</p:attrName>
                                        </p:attrNameLst>
                                      </p:cBhvr>
                                      <p:to>
                                        <p:strVal val="visible"/>
                                      </p:to>
                                    </p:set>
                                    <p:anim calcmode="lin" valueType="num">
                                      <p:cBhvr>
                                        <p:cTn id="7" dur="500" fill="hold"/>
                                        <p:tgtEl>
                                          <p:spTgt spid="34818"/>
                                        </p:tgtEl>
                                        <p:attrNameLst>
                                          <p:attrName>ppt_w</p:attrName>
                                        </p:attrNameLst>
                                      </p:cBhvr>
                                      <p:tavLst>
                                        <p:tav tm="0">
                                          <p:val>
                                            <p:fltVal val="0"/>
                                          </p:val>
                                        </p:tav>
                                        <p:tav tm="100000">
                                          <p:val>
                                            <p:strVal val="#ppt_w"/>
                                          </p:val>
                                        </p:tav>
                                      </p:tavLst>
                                    </p:anim>
                                    <p:anim calcmode="lin" valueType="num">
                                      <p:cBhvr>
                                        <p:cTn id="8" dur="500" fill="hold"/>
                                        <p:tgtEl>
                                          <p:spTgt spid="3481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4819">
                                            <p:txEl>
                                              <p:pRg st="0" end="0"/>
                                            </p:txEl>
                                          </p:spTgt>
                                        </p:tgtEl>
                                        <p:attrNameLst>
                                          <p:attrName>style.visibility</p:attrName>
                                        </p:attrNameLst>
                                      </p:cBhvr>
                                      <p:to>
                                        <p:strVal val="visible"/>
                                      </p:to>
                                    </p:set>
                                    <p:anim calcmode="lin" valueType="num">
                                      <p:cBhvr additive="base">
                                        <p:cTn id="13" dur="500" fill="hold"/>
                                        <p:tgtEl>
                                          <p:spTgt spid="3481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48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4819">
                                            <p:txEl>
                                              <p:pRg st="1" end="1"/>
                                            </p:txEl>
                                          </p:spTgt>
                                        </p:tgtEl>
                                        <p:attrNameLst>
                                          <p:attrName>style.visibility</p:attrName>
                                        </p:attrNameLst>
                                      </p:cBhvr>
                                      <p:to>
                                        <p:strVal val="visible"/>
                                      </p:to>
                                    </p:set>
                                    <p:anim calcmode="lin" valueType="num">
                                      <p:cBhvr additive="base">
                                        <p:cTn id="19" dur="500" fill="hold"/>
                                        <p:tgtEl>
                                          <p:spTgt spid="34819">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48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4819">
                                            <p:txEl>
                                              <p:pRg st="2" end="2"/>
                                            </p:txEl>
                                          </p:spTgt>
                                        </p:tgtEl>
                                        <p:attrNameLst>
                                          <p:attrName>style.visibility</p:attrName>
                                        </p:attrNameLst>
                                      </p:cBhvr>
                                      <p:to>
                                        <p:strVal val="visible"/>
                                      </p:to>
                                    </p:set>
                                    <p:anim calcmode="lin" valueType="num">
                                      <p:cBhvr additive="base">
                                        <p:cTn id="25" dur="500" fill="hold"/>
                                        <p:tgtEl>
                                          <p:spTgt spid="34819">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481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autoUpdateAnimBg="0"/>
      <p:bldP spid="34819" grpId="0" build="p" autoUpdateAnimBg="0"/>
    </p:bldLst>
  </p:timing>
</p:sld>
</file>

<file path=ppt/slides/slide2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tr-TR"/>
              <a:t>Mantıklı sonuçlar-ceza</a:t>
            </a:r>
          </a:p>
        </p:txBody>
      </p:sp>
      <p:sp>
        <p:nvSpPr>
          <p:cNvPr id="35843" name="Rectangle 3"/>
          <p:cNvSpPr>
            <a:spLocks noGrp="1" noChangeArrowheads="1"/>
          </p:cNvSpPr>
          <p:nvPr>
            <p:ph idx="1"/>
          </p:nvPr>
        </p:nvSpPr>
        <p:spPr/>
        <p:txBody>
          <a:bodyPr/>
          <a:lstStyle/>
          <a:p>
            <a:pPr algn="just"/>
            <a:r>
              <a:rPr lang="tr-TR"/>
              <a:t>Mantıklı sonuçlar bazı davranışları sürekli izleyen sonuçlardır. Öğretmen ve öğrencinin katılımıyla düzenlenirler. Mantıklı sonuçlar cezadan ayrı tutulmalıdır</a:t>
            </a:r>
          </a:p>
          <a:p>
            <a:pPr algn="just"/>
            <a:r>
              <a:rPr lang="tr-TR"/>
              <a:t>Öğrenci yere kağıt atıyorsa, bu öğrenci onu toplamalıdır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5842"/>
                                        </p:tgtEl>
                                        <p:attrNameLst>
                                          <p:attrName>style.visibility</p:attrName>
                                        </p:attrNameLst>
                                      </p:cBhvr>
                                      <p:to>
                                        <p:strVal val="visible"/>
                                      </p:to>
                                    </p:set>
                                    <p:anim calcmode="lin" valueType="num">
                                      <p:cBhvr>
                                        <p:cTn id="7" dur="500" fill="hold"/>
                                        <p:tgtEl>
                                          <p:spTgt spid="35842"/>
                                        </p:tgtEl>
                                        <p:attrNameLst>
                                          <p:attrName>ppt_w</p:attrName>
                                        </p:attrNameLst>
                                      </p:cBhvr>
                                      <p:tavLst>
                                        <p:tav tm="0">
                                          <p:val>
                                            <p:fltVal val="0"/>
                                          </p:val>
                                        </p:tav>
                                        <p:tav tm="100000">
                                          <p:val>
                                            <p:strVal val="#ppt_w"/>
                                          </p:val>
                                        </p:tav>
                                      </p:tavLst>
                                    </p:anim>
                                    <p:anim calcmode="lin" valueType="num">
                                      <p:cBhvr>
                                        <p:cTn id="8" dur="500" fill="hold"/>
                                        <p:tgtEl>
                                          <p:spTgt spid="3584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5843">
                                            <p:txEl>
                                              <p:pRg st="0" end="0"/>
                                            </p:txEl>
                                          </p:spTgt>
                                        </p:tgtEl>
                                        <p:attrNameLst>
                                          <p:attrName>style.visibility</p:attrName>
                                        </p:attrNameLst>
                                      </p:cBhvr>
                                      <p:to>
                                        <p:strVal val="visible"/>
                                      </p:to>
                                    </p:set>
                                    <p:anim calcmode="lin" valueType="num">
                                      <p:cBhvr additive="base">
                                        <p:cTn id="13" dur="500" fill="hold"/>
                                        <p:tgtEl>
                                          <p:spTgt spid="3584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58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5843">
                                            <p:txEl>
                                              <p:pRg st="1" end="1"/>
                                            </p:txEl>
                                          </p:spTgt>
                                        </p:tgtEl>
                                        <p:attrNameLst>
                                          <p:attrName>style.visibility</p:attrName>
                                        </p:attrNameLst>
                                      </p:cBhvr>
                                      <p:to>
                                        <p:strVal val="visible"/>
                                      </p:to>
                                    </p:set>
                                    <p:anim calcmode="lin" valueType="num">
                                      <p:cBhvr additive="base">
                                        <p:cTn id="19" dur="500" fill="hold"/>
                                        <p:tgtEl>
                                          <p:spTgt spid="3584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584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autoUpdateAnimBg="0"/>
      <p:bldP spid="35843" grpId="0" build="p" autoUpdateAnimBg="0"/>
    </p:bld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p:txBody>
          <a:bodyPr/>
          <a:lstStyle/>
          <a:p>
            <a:r>
              <a:rPr lang="tr-TR" dirty="0" smtClean="0"/>
              <a:t>Olumsuz Davranışların Durdurulması</a:t>
            </a:r>
            <a:endParaRPr lang="tr-TR" dirty="0"/>
          </a:p>
        </p:txBody>
      </p:sp>
      <p:sp>
        <p:nvSpPr>
          <p:cNvPr id="5" name="4 Metin Yer Tutucusu"/>
          <p:cNvSpPr>
            <a:spLocks noGrp="1"/>
          </p:cNvSpPr>
          <p:nvPr>
            <p:ph type="body" idx="1"/>
          </p:nvPr>
        </p:nvSpPr>
        <p:spPr/>
        <p:txBody>
          <a:bodyPr/>
          <a:lstStyle/>
          <a:p>
            <a:r>
              <a:rPr lang="tr-TR" dirty="0" smtClean="0"/>
              <a:t>Davranış yönetimi ve olumsuz davranışların yönetimi</a:t>
            </a:r>
            <a:endParaRPr lang="tr-TR" dirty="0"/>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08720"/>
            <a:ext cx="8229600" cy="5415880"/>
          </a:xfrm>
        </p:spPr>
        <p:txBody>
          <a:bodyPr/>
          <a:lstStyle/>
          <a:p>
            <a:r>
              <a:rPr lang="tr-TR" dirty="0" smtClean="0"/>
              <a:t>Olumsuz davranışlara zamanında ve uygun tepki verilmesi etkili öğretmen becerileri arasında bulunmaktadır. </a:t>
            </a:r>
          </a:p>
          <a:p>
            <a:r>
              <a:rPr lang="tr-TR" dirty="0" smtClean="0"/>
              <a:t>1. Müdahale etmeye karar verme: </a:t>
            </a:r>
          </a:p>
          <a:p>
            <a:pPr lvl="1"/>
            <a:r>
              <a:rPr lang="tr-TR" dirty="0" smtClean="0"/>
              <a:t>Müdahale etmeden önce neler göz önünde bulundurulmalı?</a:t>
            </a:r>
          </a:p>
          <a:p>
            <a:pPr lvl="1"/>
            <a:r>
              <a:rPr lang="tr-TR" dirty="0" smtClean="0"/>
              <a:t>Eylemin kendisi ve rahatsızlık verme boyutu</a:t>
            </a:r>
          </a:p>
          <a:p>
            <a:pPr lvl="1"/>
            <a:r>
              <a:rPr lang="tr-TR" dirty="0" smtClean="0"/>
              <a:t>Eylemi yapan kim?</a:t>
            </a:r>
          </a:p>
          <a:p>
            <a:pPr lvl="1"/>
            <a:r>
              <a:rPr lang="tr-TR" dirty="0" smtClean="0"/>
              <a:t>Eylemin olduğu durum</a:t>
            </a:r>
          </a:p>
          <a:p>
            <a:pPr lvl="1"/>
            <a:r>
              <a:rPr lang="tr-TR" dirty="0" smtClean="0"/>
              <a:t>Eylemin önceliği</a:t>
            </a:r>
          </a:p>
          <a:p>
            <a:endParaRPr lang="tr-TR"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80728"/>
            <a:ext cx="8229600" cy="5343872"/>
          </a:xfrm>
        </p:spPr>
        <p:txBody>
          <a:bodyPr/>
          <a:lstStyle/>
          <a:p>
            <a:r>
              <a:rPr lang="tr-TR" dirty="0" smtClean="0"/>
              <a:t>2. Zamanında müdahale etme  ama nasıl?</a:t>
            </a:r>
          </a:p>
          <a:p>
            <a:r>
              <a:rPr lang="tr-TR" dirty="0" smtClean="0"/>
              <a:t>Zamanında müdahale edilmezse ne olur?</a:t>
            </a:r>
          </a:p>
          <a:p>
            <a:pPr lvl="1"/>
            <a:r>
              <a:rPr lang="tr-TR" dirty="0" smtClean="0"/>
              <a:t>Olumsuz davranış yayılır</a:t>
            </a:r>
          </a:p>
          <a:p>
            <a:pPr lvl="1"/>
            <a:r>
              <a:rPr lang="tr-TR" dirty="0" smtClean="0"/>
              <a:t>Olumsuz davranışı görenlerin sayısı artar</a:t>
            </a:r>
          </a:p>
          <a:p>
            <a:pPr lvl="1"/>
            <a:r>
              <a:rPr lang="tr-TR" dirty="0" smtClean="0"/>
              <a:t>Olumsuz davranışın durdurulması güçleşir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Olumsuz davranışa gösterilebilecek tepkiler</a:t>
            </a:r>
            <a:endParaRPr lang="tr-TR" dirty="0"/>
          </a:p>
        </p:txBody>
      </p:sp>
      <p:sp>
        <p:nvSpPr>
          <p:cNvPr id="3" name="2 İçerik Yer Tutucusu"/>
          <p:cNvSpPr>
            <a:spLocks noGrp="1"/>
          </p:cNvSpPr>
          <p:nvPr>
            <p:ph idx="1"/>
          </p:nvPr>
        </p:nvSpPr>
        <p:spPr/>
        <p:txBody>
          <a:bodyPr/>
          <a:lstStyle/>
          <a:p>
            <a:r>
              <a:rPr lang="tr-TR" dirty="0" smtClean="0"/>
              <a:t>1. Sözel Olmayan Tepkiler: Hangi durumlarda kullanılmalıdır?</a:t>
            </a:r>
          </a:p>
          <a:p>
            <a:r>
              <a:rPr lang="tr-TR" dirty="0" smtClean="0"/>
              <a:t>Yararları nelerdir?</a:t>
            </a:r>
          </a:p>
          <a:p>
            <a:pPr lvl="1"/>
            <a:r>
              <a:rPr lang="tr-TR" dirty="0" smtClean="0"/>
              <a:t>Göz teması</a:t>
            </a:r>
          </a:p>
          <a:p>
            <a:pPr lvl="1"/>
            <a:r>
              <a:rPr lang="tr-TR" dirty="0" smtClean="0"/>
              <a:t>Davranışı görmezden gelme</a:t>
            </a:r>
          </a:p>
          <a:p>
            <a:pPr lvl="1"/>
            <a:r>
              <a:rPr lang="tr-TR" dirty="0" smtClean="0"/>
              <a:t>Öğrenciye yaklaşma</a:t>
            </a:r>
          </a:p>
          <a:p>
            <a:pPr lvl="1"/>
            <a:r>
              <a:rPr lang="tr-TR" dirty="0" smtClean="0"/>
              <a:t>Dokunma</a:t>
            </a:r>
          </a:p>
          <a:p>
            <a:pPr lvl="1"/>
            <a:r>
              <a:rPr lang="tr-TR" dirty="0" smtClean="0"/>
              <a:t>Öğrenci</a:t>
            </a:r>
          </a:p>
          <a:p>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Sözel tepkiler</a:t>
            </a:r>
            <a:endParaRPr lang="tr-TR" dirty="0"/>
          </a:p>
        </p:txBody>
      </p:sp>
      <p:sp>
        <p:nvSpPr>
          <p:cNvPr id="3" name="2 İçerik Yer Tutucusu"/>
          <p:cNvSpPr>
            <a:spLocks noGrp="1"/>
          </p:cNvSpPr>
          <p:nvPr>
            <p:ph idx="1"/>
          </p:nvPr>
        </p:nvSpPr>
        <p:spPr/>
        <p:txBody>
          <a:bodyPr/>
          <a:lstStyle/>
          <a:p>
            <a:r>
              <a:rPr lang="tr-TR" dirty="0" smtClean="0"/>
              <a:t>Arkadaşının olumlu davranışını pekiştirme</a:t>
            </a:r>
          </a:p>
          <a:p>
            <a:r>
              <a:rPr lang="tr-TR" dirty="0" smtClean="0"/>
              <a:t>Soru sorma</a:t>
            </a:r>
          </a:p>
          <a:p>
            <a:r>
              <a:rPr lang="tr-TR" dirty="0" smtClean="0"/>
              <a:t>Sınıf kurallarını hatırlatma</a:t>
            </a:r>
          </a:p>
          <a:p>
            <a:r>
              <a:rPr lang="tr-TR" dirty="0" smtClean="0"/>
              <a:t>Ben iletisi gönderme</a:t>
            </a:r>
          </a:p>
          <a:p>
            <a:r>
              <a:rPr lang="tr-TR" dirty="0" smtClean="0"/>
              <a:t>Doğru davranışı ve olumlu sonucu belirtme</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Durumun değiştirilmesi</a:t>
            </a:r>
            <a:endParaRPr lang="tr-TR" dirty="0"/>
          </a:p>
        </p:txBody>
      </p:sp>
      <p:sp>
        <p:nvSpPr>
          <p:cNvPr id="3" name="2 İçerik Yer Tutucusu"/>
          <p:cNvSpPr>
            <a:spLocks noGrp="1"/>
          </p:cNvSpPr>
          <p:nvPr>
            <p:ph idx="1"/>
          </p:nvPr>
        </p:nvSpPr>
        <p:spPr/>
        <p:txBody>
          <a:bodyPr/>
          <a:lstStyle/>
          <a:p>
            <a:r>
              <a:rPr lang="tr-TR" dirty="0" smtClean="0"/>
              <a:t>Bozucu objenin ortamdan kaldırılması</a:t>
            </a:r>
          </a:p>
          <a:p>
            <a:r>
              <a:rPr lang="tr-TR" dirty="0" smtClean="0"/>
              <a:t>Sınıfın oturma düzeninin yeniden değiştirilmesi</a:t>
            </a:r>
          </a:p>
          <a:p>
            <a:r>
              <a:rPr lang="tr-TR" dirty="0" smtClean="0"/>
              <a:t>Ortamdan uzaklaştırma</a:t>
            </a:r>
          </a:p>
          <a:p>
            <a:r>
              <a:rPr lang="tr-TR" dirty="0" smtClean="0"/>
              <a:t>Öğretim yöntemini değiştirme ya da öğretime ara verme</a:t>
            </a:r>
            <a:endParaRPr lang="tr-TR" dirty="0"/>
          </a:p>
        </p:txBody>
      </p:sp>
    </p:spTree>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Ceza</a:t>
            </a:r>
            <a:endParaRPr lang="tr-TR" dirty="0"/>
          </a:p>
        </p:txBody>
      </p:sp>
      <p:sp>
        <p:nvSpPr>
          <p:cNvPr id="3" name="2 İçerik Yer Tutucusu"/>
          <p:cNvSpPr>
            <a:spLocks noGrp="1"/>
          </p:cNvSpPr>
          <p:nvPr>
            <p:ph idx="1"/>
          </p:nvPr>
        </p:nvSpPr>
        <p:spPr/>
        <p:txBody>
          <a:bodyPr/>
          <a:lstStyle/>
          <a:p>
            <a:r>
              <a:rPr lang="tr-TR" dirty="0" smtClean="0"/>
              <a:t>Davranışı baskı ile durdurur ama değiştirmez</a:t>
            </a:r>
          </a:p>
          <a:p>
            <a:r>
              <a:rPr lang="tr-TR" dirty="0" smtClean="0"/>
              <a:t>Doğru davranışı öğretmez</a:t>
            </a:r>
          </a:p>
          <a:p>
            <a:r>
              <a:rPr lang="tr-TR" dirty="0" smtClean="0"/>
              <a:t>Kaçınma davranışının gelişmesine neden olur</a:t>
            </a:r>
          </a:p>
          <a:p>
            <a:r>
              <a:rPr lang="tr-TR" dirty="0" smtClean="0"/>
              <a:t>Ceza vermek de bir olumsuz davranış örneğidir.</a:t>
            </a:r>
          </a:p>
          <a:p>
            <a:r>
              <a:rPr lang="tr-TR" dirty="0" smtClean="0"/>
              <a:t>Ceza öğrencilerin kaygı düzeyini yükseltir. </a:t>
            </a:r>
          </a:p>
          <a:p>
            <a:r>
              <a:rPr lang="tr-TR" dirty="0" smtClean="0"/>
              <a:t>Öğrenci üzerinde kızgınlık yaratır</a:t>
            </a:r>
          </a:p>
          <a:p>
            <a:r>
              <a:rPr lang="tr-TR" dirty="0" smtClean="0"/>
              <a:t>Davranışının sorumluluğunu taşımaz çünkü yaptığı olumsuz davranışın karşılığını ödediğini düşünür.</a:t>
            </a:r>
            <a:endParaRPr lang="tr-TR" dirty="0"/>
          </a:p>
        </p:txBody>
      </p:sp>
    </p:spTree>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Ceza Türleri</a:t>
            </a:r>
            <a:endParaRPr lang="tr-TR" dirty="0"/>
          </a:p>
        </p:txBody>
      </p:sp>
      <p:sp>
        <p:nvSpPr>
          <p:cNvPr id="3" name="2 İçerik Yer Tutucusu"/>
          <p:cNvSpPr>
            <a:spLocks noGrp="1"/>
          </p:cNvSpPr>
          <p:nvPr>
            <p:ph idx="1"/>
          </p:nvPr>
        </p:nvSpPr>
        <p:spPr/>
        <p:txBody>
          <a:bodyPr/>
          <a:lstStyle/>
          <a:p>
            <a:r>
              <a:rPr lang="tr-TR" dirty="0" smtClean="0"/>
              <a:t>Azarlama ve kınama</a:t>
            </a:r>
          </a:p>
          <a:p>
            <a:r>
              <a:rPr lang="tr-TR" dirty="0" smtClean="0"/>
              <a:t>Doğal sonuçlar</a:t>
            </a:r>
          </a:p>
          <a:p>
            <a:r>
              <a:rPr lang="tr-TR" dirty="0" smtClean="0"/>
              <a:t>Mantıksal sonuçlar</a:t>
            </a:r>
          </a:p>
          <a:p>
            <a:r>
              <a:rPr lang="tr-TR" dirty="0" smtClean="0"/>
              <a:t>Davranış cezası</a:t>
            </a:r>
            <a:endParaRPr lang="tr-TR" dirty="0"/>
          </a:p>
        </p:txBody>
      </p:sp>
      <p:sp>
        <p:nvSpPr>
          <p:cNvPr id="618497"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Olumsuz Davranışların Durdurulması</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61849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Olumsuz Davranışların Durdurulması</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r>
              <a:rPr lang="tr-TR" dirty="0" smtClean="0"/>
              <a:t>Okul yönetimi ve rehberlik servisi ile konuşmak</a:t>
            </a:r>
            <a:endParaRPr lang="tr-T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3203</TotalTime>
  <Words>9030</Words>
  <Application>Microsoft Office PowerPoint</Application>
  <PresentationFormat>Ekran Gösterisi (4:3)</PresentationFormat>
  <Paragraphs>1515</Paragraphs>
  <Slides>234</Slides>
  <Notes>231</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234</vt:i4>
      </vt:variant>
    </vt:vector>
  </HeadingPairs>
  <TitlesOfParts>
    <vt:vector size="236" baseType="lpstr">
      <vt:lpstr>Akış</vt:lpstr>
      <vt:lpstr>Bit Eşlem Resmi</vt:lpstr>
      <vt:lpstr>Sınıf Yönetiminde Temel Kavramlar</vt:lpstr>
      <vt:lpstr>Öğretmen, …</vt:lpstr>
      <vt:lpstr>PowerPoint Sunusu</vt:lpstr>
      <vt:lpstr>Sınıf, …</vt:lpstr>
      <vt:lpstr>Sınıf:</vt:lpstr>
      <vt:lpstr>Sınıfın nitelikleri:</vt:lpstr>
      <vt:lpstr>Sınıf yönetimi  nedir?</vt:lpstr>
      <vt:lpstr>Sınıf yönetimi  nedir? (devam)</vt:lpstr>
      <vt:lpstr>Disiplin nedir?</vt:lpstr>
      <vt:lpstr>Sınıf Yönetiminin Değişkenleri :? </vt:lpstr>
      <vt:lpstr>Sınıf Yönetiminin Boyutları</vt:lpstr>
      <vt:lpstr>Neden Sınıf Yönetimi?</vt:lpstr>
      <vt:lpstr>Etkili Sınıf Yönetimi İçin:</vt:lpstr>
      <vt:lpstr>PowerPoint Sunusu</vt:lpstr>
      <vt:lpstr>Sınıf Yönetiminde Yaklaşımlar</vt:lpstr>
      <vt:lpstr>Başar’a göre;</vt:lpstr>
      <vt:lpstr>Yeni öğretmenlerin Sınıf Yönetimi hataları</vt:lpstr>
      <vt:lpstr>Yeni öğretmenlerin Sınıf Yönetimi hataları (devam)</vt:lpstr>
      <vt:lpstr>Öğrenci Davranışlarını Etkileyen Etmenler</vt:lpstr>
      <vt:lpstr>Öğrenci Davranışları</vt:lpstr>
      <vt:lpstr>Öğrenciden beklenen davranışlar</vt:lpstr>
      <vt:lpstr>Olumsuz öğrenci davranışı</vt:lpstr>
      <vt:lpstr>Yarattığı sonuca göre olumsuz öğrenci davranışları</vt:lpstr>
      <vt:lpstr>Aşırı kontrol ve kontrolsüzlükten kaynaklı olumsuz davranışlar</vt:lpstr>
      <vt:lpstr>Uzman yardımı gerektiren olumsuz öğrenci davranışları</vt:lpstr>
      <vt:lpstr>Bir grup tarafından gösterilen olumsuz davranışlar</vt:lpstr>
      <vt:lpstr>İstenmeyen davranışlar özellikleri bakımından:</vt:lpstr>
      <vt:lpstr>Önem sırasına göre öğretmenlerin şikayet ettiği istenmeyen davranışlar:</vt:lpstr>
      <vt:lpstr>PowerPoint Sunusu</vt:lpstr>
      <vt:lpstr>Öğretmene göre kabul edilebilir ya da edilemez davranışlar (Gordon, 1997)</vt:lpstr>
      <vt:lpstr>İstenmeyen öğrenci davranışına neden olan kaynaklar:</vt:lpstr>
      <vt:lpstr>İstenmeyen öğrenci davranışlarının nedenleri:</vt:lpstr>
      <vt:lpstr>PowerPoint Sunusu</vt:lpstr>
      <vt:lpstr>PowerPoint Sunusu</vt:lpstr>
      <vt:lpstr>PowerPoint Sunusu</vt:lpstr>
      <vt:lpstr>Ailelerin çocuk yetiştirme konusundaki yaklaşımlarında meydana gelen değişiklikler:</vt:lpstr>
      <vt:lpstr>PowerPoint Sunusu</vt:lpstr>
      <vt:lpstr>Sınıfta Olumsuz Öğrenci Davranışlarının Başlıca Nedenleri:</vt:lpstr>
      <vt:lpstr>Öğretmenin istenmeyen öğrenci davranışına neden olan davranışları (Hingsworth &amp; Hoover):</vt:lpstr>
      <vt:lpstr>Okulda başarısız olma riski taşıyan öğrenciler</vt:lpstr>
      <vt:lpstr>Öğretmenlerin olumsuz davranışları engellemek için kullandığı yöntemler:</vt:lpstr>
      <vt:lpstr>Öğretmenlerin olumsuz davranışları engellemek için kullandığı yöntemler:</vt:lpstr>
      <vt:lpstr>PowerPoint Sunusu</vt:lpstr>
      <vt:lpstr>PowerPoint Sunusu</vt:lpstr>
      <vt:lpstr>PowerPoint Sunusu</vt:lpstr>
      <vt:lpstr>Jones Modeli</vt:lpstr>
      <vt:lpstr>İstenmeyen davranışlar en çok ne zaman meydana gelir?</vt:lpstr>
      <vt:lpstr>Jones Modeli’nin varsayımları</vt:lpstr>
      <vt:lpstr>Vücut dilinin etkili kullanımı</vt:lpstr>
      <vt:lpstr>Öncelikle beden dilinin kullanılmasının faydası nedir?</vt:lpstr>
      <vt:lpstr>İstenen davranışları motive etmek için teşvik sistemlerinin kullanılması</vt:lpstr>
      <vt:lpstr>İpuçları</vt:lpstr>
      <vt:lpstr>Curwin ve Mendler Modeli</vt:lpstr>
      <vt:lpstr>PowerPoint Sunusu</vt:lpstr>
      <vt:lpstr>PowerPoint Sunusu</vt:lpstr>
      <vt:lpstr>Sınıf disiplinine katkıları</vt:lpstr>
      <vt:lpstr>Beş önemli prensip</vt:lpstr>
      <vt:lpstr>Sınıf disiplinine katkıları</vt:lpstr>
      <vt:lpstr>Temel kavramlar</vt:lpstr>
      <vt:lpstr>Davranışsal tehlike</vt:lpstr>
      <vt:lpstr>Davranışsal tehlike</vt:lpstr>
      <vt:lpstr>Davranışsal tehlike</vt:lpstr>
      <vt:lpstr>Davranışsal tehlike artmakta</vt:lpstr>
      <vt:lpstr>Davranışsal tehlike</vt:lpstr>
      <vt:lpstr>ümit</vt:lpstr>
      <vt:lpstr>ümit</vt:lpstr>
      <vt:lpstr>Başarılı olmak için </vt:lpstr>
      <vt:lpstr>Değer </vt:lpstr>
      <vt:lpstr>Değer </vt:lpstr>
      <vt:lpstr>Değer </vt:lpstr>
      <vt:lpstr>Okullar niçin var?</vt:lpstr>
      <vt:lpstr>Öğrenciler Niçin Kuralları İhlal Ederler?</vt:lpstr>
      <vt:lpstr>Öğrenciler Niçin Kuralları İhlal Ederler?</vt:lpstr>
      <vt:lpstr>Tehlikedeki Öğrencilerin  Disiplini Niçin Zordur</vt:lpstr>
      <vt:lpstr>Tehlikedeki Öğrencilerin  Disiplini Niçin Zordur</vt:lpstr>
      <vt:lpstr>   Kendini kötü bireyler olarak gören öğrencilere öğretmenler nasıl yardım edebilir?</vt:lpstr>
      <vt:lpstr>Nasıl yardım ederiz?</vt:lpstr>
      <vt:lpstr>Önemli prensipler</vt:lpstr>
      <vt:lpstr>Önemli prensipler</vt:lpstr>
      <vt:lpstr>Önemli prensipler</vt:lpstr>
      <vt:lpstr>Önemli prensipler</vt:lpstr>
      <vt:lpstr>Disiplin Planı İçin Taslak </vt:lpstr>
      <vt:lpstr>Önleme </vt:lpstr>
      <vt:lpstr>Sonuç tipleri</vt:lpstr>
      <vt:lpstr>Sonuç tipleri</vt:lpstr>
      <vt:lpstr>Sonuç tipleri </vt:lpstr>
      <vt:lpstr>Sonuç tipleri</vt:lpstr>
      <vt:lpstr>Öğretmenler sonuçları nasıl kullanmalılar?</vt:lpstr>
      <vt:lpstr>Öğretmenler sonuçları nasıl kullanmalılar?</vt:lpstr>
      <vt:lpstr>Kronik İstenmeyen Davranışlara Yaratıcı Tepkiler</vt:lpstr>
      <vt:lpstr>Rolün tersine dönmesi.</vt:lpstr>
      <vt:lpstr>Üstün gelme çabasında anlaşma</vt:lpstr>
      <vt:lpstr>Olmayacak yanıtlar</vt:lpstr>
      <vt:lpstr>Paradoksal Davranış Kullanma.</vt:lpstr>
      <vt:lpstr>Paradoksal Davranış</vt:lpstr>
      <vt:lpstr>Paradoksal Davranış</vt:lpstr>
      <vt:lpstr>Ara sıra Huysuzluk(terslik) Yapılması</vt:lpstr>
      <vt:lpstr>Dersin teybe veya videoya  alınması</vt:lpstr>
      <vt:lpstr>Artışın Önlenmesi</vt:lpstr>
      <vt:lpstr>Yönetimi Güç Olan Öğrencilerin Motive Edilmesi</vt:lpstr>
      <vt:lpstr>Motivasyonu artırmak için</vt:lpstr>
      <vt:lpstr>Motivasyonu artırmak için</vt:lpstr>
      <vt:lpstr>Motivasyonu artırmak için</vt:lpstr>
      <vt:lpstr>Kabul Etmeniz Gereken Prensipler.</vt:lpstr>
      <vt:lpstr>Kabul Etmeniz Gereken Prensipler</vt:lpstr>
      <vt:lpstr>Sosyal Sözleşme</vt:lpstr>
      <vt:lpstr>Okulda Başarısız Olma Riski Taşıyan Öğrenciler</vt:lpstr>
      <vt:lpstr>PowerPoint Sunusu</vt:lpstr>
      <vt:lpstr>Sınıf Ortamı ve Grup Etkileşimi</vt:lpstr>
      <vt:lpstr>PowerPoint Sunusu</vt:lpstr>
      <vt:lpstr>Grup mu Kalabalık mı?</vt:lpstr>
      <vt:lpstr>Grubun Özellikleri</vt:lpstr>
      <vt:lpstr>PowerPoint Sunusu</vt:lpstr>
      <vt:lpstr>Sınıf Dinamiğini Etkileyen Etmenler</vt:lpstr>
      <vt:lpstr>Statü ve Rol</vt:lpstr>
      <vt:lpstr>Sınıfta Liderlik</vt:lpstr>
      <vt:lpstr>Sınıf Lideri Olarak Öğretmen</vt:lpstr>
      <vt:lpstr>İyi bir lider;</vt:lpstr>
      <vt:lpstr>PowerPoint Sunusu</vt:lpstr>
      <vt:lpstr>Sınıfta lider öğrenciler</vt:lpstr>
      <vt:lpstr>Grup sürecini etkileyen etmenler</vt:lpstr>
      <vt:lpstr>Grup içi etkileşimle akademik başarı arsındaki ilişki</vt:lpstr>
      <vt:lpstr>Sınıf ortamı ve Grup Etkileşimi</vt:lpstr>
      <vt:lpstr>Grup Sürecinde Öğrenci-Öğretmen Etkileşiminin Üç  Temel Boyutu</vt:lpstr>
      <vt:lpstr>2. Sınıf İçi İletişim ve Etkileşim</vt:lpstr>
      <vt:lpstr>Öğretmenin sınıf içi hareketi </vt:lpstr>
      <vt:lpstr>Öğrenci dikkatinin görsel ipuçları</vt:lpstr>
      <vt:lpstr>Öğrenci dikkatsizliğinin görsel ipuçları</vt:lpstr>
      <vt:lpstr>PowerPoint Sunusu</vt:lpstr>
      <vt:lpstr>İletişim</vt:lpstr>
      <vt:lpstr>PowerPoint Sunusu</vt:lpstr>
      <vt:lpstr>PowerPoint Sunusu</vt:lpstr>
      <vt:lpstr>Sınıfta Olumlu Etkileşim Ortamının Oluşturulması</vt:lpstr>
      <vt:lpstr>Sınıfta Olumlu Etkileşim Ortamının Oluşturulması</vt:lpstr>
      <vt:lpstr>Etkili İletişim</vt:lpstr>
      <vt:lpstr>İletişim Türleri</vt:lpstr>
      <vt:lpstr>Sözlü iletişim</vt:lpstr>
      <vt:lpstr>PowerPoint Sunusu</vt:lpstr>
      <vt:lpstr>Sen Dili</vt:lpstr>
      <vt:lpstr>İletişim Engelleri</vt:lpstr>
      <vt:lpstr>PowerPoint Sunusu</vt:lpstr>
      <vt:lpstr>PowerPoint Sunusu</vt:lpstr>
      <vt:lpstr>PowerPoint Sunusu</vt:lpstr>
      <vt:lpstr>PowerPoint Sunusu</vt:lpstr>
      <vt:lpstr>PowerPoint Sunusu</vt:lpstr>
      <vt:lpstr>PowerPoint Sunusu</vt:lpstr>
      <vt:lpstr>Ben Dili</vt:lpstr>
      <vt:lpstr>İletişim Korkusu</vt:lpstr>
      <vt:lpstr>Dinleme Becerileri</vt:lpstr>
      <vt:lpstr>Empatik Dinleme</vt:lpstr>
      <vt:lpstr>Empatik Dinleme İle ilgili İki Yaklaşım</vt:lpstr>
      <vt:lpstr>Empatik Dinlemenin Genel Özellikleri</vt:lpstr>
      <vt:lpstr>Dönüt</vt:lpstr>
      <vt:lpstr>Sözsüz İletişim</vt:lpstr>
      <vt:lpstr>Sözsüz İletişimin Öğleri</vt:lpstr>
      <vt:lpstr>Sözsüz İletişimin İşlevleri</vt:lpstr>
      <vt:lpstr>Olumsuz Davranış Gösteren Öğrencilerle İletişime Geçerken Dikkat Edilmesi Gerekenler</vt:lpstr>
      <vt:lpstr>PowerPoint Sunusu</vt:lpstr>
      <vt:lpstr>Sınıfta Zaman Yönetimi</vt:lpstr>
      <vt:lpstr>Zamanın özellikleri</vt:lpstr>
      <vt:lpstr>Yönetim </vt:lpstr>
      <vt:lpstr>Zaman Nasıl Yönetilir?</vt:lpstr>
      <vt:lpstr>Zaman yönetiminde temel yaklaşımlar</vt:lpstr>
      <vt:lpstr>PowerPoint Sunusu</vt:lpstr>
      <vt:lpstr>Sınıfta zaman yönetimi </vt:lpstr>
      <vt:lpstr>Sınıfta zamanı etkili kullanmak için neler yapılabilir?</vt:lpstr>
      <vt:lpstr>Sınıf Yönetiminde Güdülemenin Önemi</vt:lpstr>
      <vt:lpstr>Güdü nedir?</vt:lpstr>
      <vt:lpstr>Derse güdülenmiş öğrencinin özellikleri nelerdir?</vt:lpstr>
      <vt:lpstr>İçsel ve Dıştan Güdülenme</vt:lpstr>
      <vt:lpstr>İçerik Kuramları</vt:lpstr>
      <vt:lpstr>Süreç Kuramları</vt:lpstr>
      <vt:lpstr>PowerPoint Sunusu</vt:lpstr>
      <vt:lpstr>Amaçlar ve Güdü?</vt:lpstr>
      <vt:lpstr>Başarılı olma güdüsü</vt:lpstr>
      <vt:lpstr>Başarılı olma güdüsü :</vt:lpstr>
      <vt:lpstr>Güdülenmeyi etkileyen etmenler</vt:lpstr>
      <vt:lpstr>Öğrencilerin Etkinliklere Katılmalarını Belirleyen Etkenler</vt:lpstr>
      <vt:lpstr>Öğrencilerin Akademik İhtiyaçları</vt:lpstr>
      <vt:lpstr>Sınıfta Kaygı</vt:lpstr>
      <vt:lpstr>Gordon Modeli</vt:lpstr>
      <vt:lpstr>PowerPoint Sunusu</vt:lpstr>
      <vt:lpstr>PowerPoint Sunusu</vt:lpstr>
      <vt:lpstr>PowerPoint Sunusu</vt:lpstr>
      <vt:lpstr>Beceriler</vt:lpstr>
      <vt:lpstr>PowerPoint Sunusu</vt:lpstr>
      <vt:lpstr>PowerPoint Sunusu</vt:lpstr>
      <vt:lpstr>Öğretim Yöntemi Becerileri</vt:lpstr>
      <vt:lpstr>PowerPoint Sunusu</vt:lpstr>
      <vt:lpstr>PowerPoint Sunusu</vt:lpstr>
      <vt:lpstr>Öğretim sürecinde dikkat edilmesi geren hususlar</vt:lpstr>
      <vt:lpstr>DREİKURS MODELİ</vt:lpstr>
      <vt:lpstr>Disipline katkıları</vt:lpstr>
      <vt:lpstr>İki temel amaç</vt:lpstr>
      <vt:lpstr>Temel kavramları</vt:lpstr>
      <vt:lpstr>Disiplin </vt:lpstr>
      <vt:lpstr>Disiplin</vt:lpstr>
      <vt:lpstr>Disiplin </vt:lpstr>
      <vt:lpstr>Disiplin ve öğretmen tipleri </vt:lpstr>
      <vt:lpstr>Öğretmen tipleri: otokratik</vt:lpstr>
      <vt:lpstr>Öğretmen tipleri: serbest bırakan</vt:lpstr>
      <vt:lpstr>Öğretmen tipleri: demokratik</vt:lpstr>
      <vt:lpstr>Demokratik öğretmenler </vt:lpstr>
      <vt:lpstr>Disiplin ve hatalı amaçlar</vt:lpstr>
      <vt:lpstr>Disiplin ve hatalı amaçlar</vt:lpstr>
      <vt:lpstr>Hatalı amaçlar</vt:lpstr>
      <vt:lpstr>Dikkat Çekme (devam)</vt:lpstr>
      <vt:lpstr>Hatalı amaçlar</vt:lpstr>
      <vt:lpstr>Hatalı amaçlar</vt:lpstr>
      <vt:lpstr>Hatalı amaçlar</vt:lpstr>
      <vt:lpstr>Hatalı amaçlar</vt:lpstr>
      <vt:lpstr>Hatalı amaçlar</vt:lpstr>
      <vt:lpstr>Ne yapabiliriz?</vt:lpstr>
      <vt:lpstr>Ne yapabiliriz?</vt:lpstr>
      <vt:lpstr>Dikkat çekme davranışını yönlendirme.</vt:lpstr>
      <vt:lpstr>Dikkat çekme davranışını yönlendirme.</vt:lpstr>
      <vt:lpstr>Dikkat çekme davranışını yönlendirme</vt:lpstr>
      <vt:lpstr>Güç elde etme davranışına ilgi göstermeme</vt:lpstr>
      <vt:lpstr>Güç elde etme davranışı </vt:lpstr>
      <vt:lpstr>İntikam alma davranışına karşı olumlu adımlar atın…</vt:lpstr>
      <vt:lpstr>İntikam alma davranışına karşı olumlu adımlar atın…</vt:lpstr>
      <vt:lpstr>Yetersizlik Gösteren Öğrencileri Teşvik Etme</vt:lpstr>
      <vt:lpstr>Yetersizlik Gösteren Öğrencileri Teşvik Etme</vt:lpstr>
      <vt:lpstr>Övgü-teşvik</vt:lpstr>
      <vt:lpstr>Mantıklı sonuçlar-ceza</vt:lpstr>
      <vt:lpstr>Olumsuz Davranışların Durdurulması</vt:lpstr>
      <vt:lpstr>PowerPoint Sunusu</vt:lpstr>
      <vt:lpstr>PowerPoint Sunusu</vt:lpstr>
      <vt:lpstr>Olumsuz davranışa gösterilebilecek tepkiler</vt:lpstr>
      <vt:lpstr>Sözel tepkiler</vt:lpstr>
      <vt:lpstr>Durumun değiştirilmesi</vt:lpstr>
      <vt:lpstr>Ceza</vt:lpstr>
      <vt:lpstr>Ceza Türleri</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Sınıf Yönetiminde Temel Kavramlar</dc:title>
  <dc:creator>toshiba</dc:creator>
  <cp:lastModifiedBy>yasemin</cp:lastModifiedBy>
  <cp:revision>262</cp:revision>
  <dcterms:created xsi:type="dcterms:W3CDTF">2011-08-13T08:56:32Z</dcterms:created>
  <dcterms:modified xsi:type="dcterms:W3CDTF">2013-11-30T07:45:08Z</dcterms:modified>
</cp:coreProperties>
</file>