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0" r:id="rId3"/>
    <p:sldId id="257" r:id="rId4"/>
    <p:sldId id="267" r:id="rId5"/>
    <p:sldId id="268" r:id="rId6"/>
    <p:sldId id="271" r:id="rId7"/>
    <p:sldId id="272" r:id="rId8"/>
    <p:sldId id="273" r:id="rId9"/>
    <p:sldId id="258" r:id="rId10"/>
    <p:sldId id="259" r:id="rId11"/>
    <p:sldId id="260" r:id="rId12"/>
    <p:sldId id="261" r:id="rId13"/>
    <p:sldId id="262" r:id="rId14"/>
    <p:sldId id="265" r:id="rId15"/>
    <p:sldId id="266" r:id="rId16"/>
    <p:sldId id="263" r:id="rId17"/>
    <p:sldId id="269"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2"/>
      </p:bgRef>
    </p:bg>
    <p:spTree>
      <p:nvGrpSpPr>
        <p:cNvPr id="1" name=""/>
        <p:cNvGrpSpPr/>
        <p:nvPr/>
      </p:nvGrpSpPr>
      <p:grpSpPr>
        <a:xfrm>
          <a:off x="0" y="0"/>
          <a:ext cx="0" cy="0"/>
          <a:chOff x="0" y="0"/>
          <a:chExt cx="0" cy="0"/>
        </a:xfrm>
      </p:grpSpPr>
      <p:sp>
        <p:nvSpPr>
          <p:cNvPr id="15" name="14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Dikdörtgen"/>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Alt Başlık"/>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D9F75050-0E15-4C5B-92B0-66D068882F1F}" type="datetimeFigureOut">
              <a:rPr lang="tr-TR" smtClean="0"/>
              <a:pPr/>
              <a:t>12.11.2013</a:t>
            </a:fld>
            <a:endParaRPr lang="tr-TR"/>
          </a:p>
        </p:txBody>
      </p:sp>
      <p:sp>
        <p:nvSpPr>
          <p:cNvPr id="17" name="16 Altbilgi Yer Tutucusu"/>
          <p:cNvSpPr>
            <a:spLocks noGrp="1"/>
          </p:cNvSpPr>
          <p:nvPr>
            <p:ph type="ftr" sz="quarter" idx="11"/>
          </p:nvPr>
        </p:nvSpPr>
        <p:spPr/>
        <p:txBody>
          <a:bodyPr/>
          <a:lstStyle/>
          <a:p>
            <a:endParaRPr lang="tr-TR"/>
          </a:p>
        </p:txBody>
      </p:sp>
      <p:sp>
        <p:nvSpPr>
          <p:cNvPr id="7" name="6 Düz Bağlayıcı"/>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Dikdörtgen"/>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Oval"/>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Oval"/>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Slayt Numarası Yer Tutucusu"/>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DEFA8C-F947-479F-BE07-76B6B3F80BF1}" type="slidenum">
              <a:rPr lang="tr-TR" smtClean="0"/>
              <a:pPr/>
              <a:t>‹#›</a:t>
            </a:fld>
            <a:endParaRPr lang="tr-TR"/>
          </a:p>
        </p:txBody>
      </p:sp>
      <p:sp>
        <p:nvSpPr>
          <p:cNvPr id="8" name="7 Başlık"/>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solidFill>
                  <a:schemeClr val="accent3">
                    <a:shade val="75000"/>
                  </a:schemeClr>
                </a:solidFill>
              </a:defRPr>
            </a:lvl1p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12.11.2013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a:xfrm>
            <a:off x="4361688" y="1026372"/>
            <a:ext cx="457200" cy="441325"/>
          </a:xfrm>
        </p:spPr>
        <p:txBody>
          <a:bodyPr/>
          <a:lstStyle/>
          <a:p>
            <a:fld id="{B1DEFA8C-F947-479F-BE07-76B6B3F80BF1}" type="slidenum">
              <a:rPr lang="tr-TR" smtClean="0"/>
              <a:pPr/>
              <a:t>‹#›</a:t>
            </a:fld>
            <a:endParaRPr lang="tr-TR"/>
          </a:p>
        </p:txBody>
      </p:sp>
      <p:sp>
        <p:nvSpPr>
          <p:cNvPr id="8" name="7 İçerik Yer Tutucusu"/>
          <p:cNvSpPr>
            <a:spLocks noGrp="1"/>
          </p:cNvSpPr>
          <p:nvPr>
            <p:ph sz="quarter" idx="1"/>
          </p:nvPr>
        </p:nvSpPr>
        <p:spPr>
          <a:xfrm>
            <a:off x="301752" y="1527048"/>
            <a:ext cx="850392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1"/>
      </p:bgRef>
    </p:bg>
    <p:spTree>
      <p:nvGrpSpPr>
        <p:cNvPr id="1" name=""/>
        <p:cNvGrpSpPr/>
        <p:nvPr/>
      </p:nvGrpSpPr>
      <p:grpSpPr>
        <a:xfrm>
          <a:off x="0" y="0"/>
          <a:ext cx="0" cy="0"/>
          <a:chOff x="0" y="0"/>
          <a:chExt cx="0" cy="0"/>
        </a:xfrm>
      </p:grpSpPr>
      <p:sp>
        <p:nvSpPr>
          <p:cNvPr id="17" name="16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Dikdörtgen"/>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etin Yer Tutucusu"/>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3" name="12 Dikdörtgen"/>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Dikdörtgen"/>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Altbilgi Yer Tutucusu"/>
          <p:cNvSpPr>
            <a:spLocks noGrp="1"/>
          </p:cNvSpPr>
          <p:nvPr>
            <p:ph type="ftr" sz="quarter" idx="11"/>
          </p:nvPr>
        </p:nvSpPr>
        <p:spPr/>
        <p:txBody>
          <a:bodyPr/>
          <a:lstStyle/>
          <a:p>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12.11.2013</a:t>
            </a:fld>
            <a:endParaRPr lang="tr-TR"/>
          </a:p>
        </p:txBody>
      </p:sp>
      <p:sp>
        <p:nvSpPr>
          <p:cNvPr id="8" name="7 Düz Bağlayıcı"/>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Oval"/>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Oval"/>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DEFA8C-F947-479F-BE07-76B6B3F80BF1}" type="slidenum">
              <a:rPr lang="tr-TR" smtClean="0"/>
              <a:pPr/>
              <a:t>‹#›</a:t>
            </a:fld>
            <a:endParaRPr lang="tr-TR"/>
          </a:p>
        </p:txBody>
      </p:sp>
      <p:sp>
        <p:nvSpPr>
          <p:cNvPr id="2" name="1 Başlık"/>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301752" y="228600"/>
            <a:ext cx="8534400" cy="758952"/>
          </a:xfrm>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a:xfrm>
            <a:off x="5791200" y="6409944"/>
            <a:ext cx="3044952" cy="365760"/>
          </a:xfrm>
        </p:spPr>
        <p:txBody>
          <a:bodyPr/>
          <a:lstStyle/>
          <a:p>
            <a:fld id="{D9F75050-0E15-4C5B-92B0-66D068882F1F}" type="datetimeFigureOut">
              <a:rPr lang="tr-TR" smtClean="0"/>
              <a:pPr/>
              <a:t>12.11.2013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Düz Bağlayıcı"/>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İçerik Yer Tutucusu"/>
          <p:cNvSpPr>
            <a:spLocks noGrp="1"/>
          </p:cNvSpPr>
          <p:nvPr>
            <p:ph sz="half" idx="1"/>
          </p:nvPr>
        </p:nvSpPr>
        <p:spPr>
          <a:xfrm>
            <a:off x="301752" y="1371600"/>
            <a:ext cx="4038600" cy="4681728"/>
          </a:xfrm>
        </p:spPr>
        <p:txBody>
          <a:bodyPr/>
          <a:lstStyle>
            <a:lvl1pPr>
              <a:defRPr sz="2500"/>
            </a:lvl1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İçerik Yer Tutucusu"/>
          <p:cNvSpPr>
            <a:spLocks noGrp="1"/>
          </p:cNvSpPr>
          <p:nvPr>
            <p:ph sz="half" idx="2"/>
          </p:nvPr>
        </p:nvSpPr>
        <p:spPr>
          <a:xfrm>
            <a:off x="4800600" y="1371600"/>
            <a:ext cx="4038600" cy="4681728"/>
          </a:xfrm>
        </p:spPr>
        <p:txBody>
          <a:bodyPr/>
          <a:lstStyle>
            <a:lvl1pPr>
              <a:defRPr sz="2500"/>
            </a:lvl1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1">
        <a:schemeClr val="bg2"/>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Dikdörtgen"/>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Dikdörtgen"/>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etin Yer Tutucusu"/>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D9F75050-0E15-4C5B-92B0-66D068882F1F}" type="datetimeFigureOut">
              <a:rPr lang="tr-TR" smtClean="0"/>
              <a:pPr/>
              <a:t>12.11.2013</a:t>
            </a:fld>
            <a:endParaRPr lang="tr-TR"/>
          </a:p>
        </p:txBody>
      </p:sp>
      <p:sp>
        <p:nvSpPr>
          <p:cNvPr id="8" name="7 Altbilgi Yer Tutucusu"/>
          <p:cNvSpPr>
            <a:spLocks noGrp="1"/>
          </p:cNvSpPr>
          <p:nvPr>
            <p:ph type="ftr" sz="quarter" idx="11"/>
          </p:nvPr>
        </p:nvSpPr>
        <p:spPr>
          <a:xfrm>
            <a:off x="304800" y="6409944"/>
            <a:ext cx="3581400" cy="365760"/>
          </a:xfrm>
        </p:spPr>
        <p:txBody>
          <a:bodyPr/>
          <a:lstStyle/>
          <a:p>
            <a:endParaRPr lang="tr-TR"/>
          </a:p>
        </p:txBody>
      </p:sp>
      <p:sp>
        <p:nvSpPr>
          <p:cNvPr id="15" name="14 Düz Bağlayıcı"/>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İçerik Yer Tutucusu"/>
          <p:cNvSpPr>
            <a:spLocks noGrp="1"/>
          </p:cNvSpPr>
          <p:nvPr>
            <p:ph sz="quarter" idx="2"/>
          </p:nvPr>
        </p:nvSpPr>
        <p:spPr>
          <a:xfrm>
            <a:off x="301752" y="2471383"/>
            <a:ext cx="4041648" cy="3818404"/>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İçerik Yer Tutucusu"/>
          <p:cNvSpPr>
            <a:spLocks noGrp="1"/>
          </p:cNvSpPr>
          <p:nvPr>
            <p:ph sz="quarter" idx="4"/>
          </p:nvPr>
        </p:nvSpPr>
        <p:spPr>
          <a:xfrm>
            <a:off x="4800600" y="2471383"/>
            <a:ext cx="4038600" cy="382219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Oval"/>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Oval"/>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Slayt Numarası Yer Tutucusu"/>
          <p:cNvSpPr>
            <a:spLocks noGrp="1"/>
          </p:cNvSpPr>
          <p:nvPr>
            <p:ph type="sldNum" sz="quarter" idx="12"/>
          </p:nvPr>
        </p:nvSpPr>
        <p:spPr>
          <a:xfrm>
            <a:off x="4343400" y="1042416"/>
            <a:ext cx="457200" cy="441325"/>
          </a:xfrm>
        </p:spPr>
        <p:txBody>
          <a:bodyPr/>
          <a:lstStyle>
            <a:lvl1pPr algn="ctr">
              <a:defRPr/>
            </a:lvl1pPr>
          </a:lstStyle>
          <a:p>
            <a:fld id="{B1DEFA8C-F947-479F-BE07-76B6B3F80BF1}" type="slidenum">
              <a:rPr lang="tr-TR" smtClean="0"/>
              <a:pPr/>
              <a:t>‹#›</a:t>
            </a:fld>
            <a:endParaRPr lang="tr-TR"/>
          </a:p>
        </p:txBody>
      </p:sp>
      <p:sp>
        <p:nvSpPr>
          <p:cNvPr id="23" name="22 Başlık"/>
          <p:cNvSpPr>
            <a:spLocks noGrp="1"/>
          </p:cNvSpPr>
          <p:nvPr>
            <p:ph type="title"/>
          </p:nvPr>
        </p:nvSpPr>
        <p:spPr/>
        <p:txBody>
          <a:bodyPr rtlCol="0" anchor="b" anchorCtr="0"/>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12.11.2013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a:xfrm>
            <a:off x="4343400" y="1036020"/>
            <a:ext cx="457200" cy="441325"/>
          </a:xfrm>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6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Dikdörtgen"/>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Dikdörtgen"/>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Dikdörtgen"/>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Veri Yer Tutucusu"/>
          <p:cNvSpPr>
            <a:spLocks noGrp="1"/>
          </p:cNvSpPr>
          <p:nvPr>
            <p:ph type="dt" sz="half" idx="10"/>
          </p:nvPr>
        </p:nvSpPr>
        <p:spPr/>
        <p:txBody>
          <a:bodyPr/>
          <a:lstStyle/>
          <a:p>
            <a:fld id="{D9F75050-0E15-4C5B-92B0-66D068882F1F}" type="datetimeFigureOut">
              <a:rPr lang="tr-TR" smtClean="0"/>
              <a:pPr/>
              <a:t>12.11.2013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a:xfrm>
            <a:off x="4267200" y="6324600"/>
            <a:ext cx="609600" cy="441324"/>
          </a:xfrm>
        </p:spPr>
        <p:txBody>
          <a:bodyPr/>
          <a:lstStyle>
            <a:lvl1pPr>
              <a:defRPr>
                <a:solidFill>
                  <a:srgbClr val="FFFFFF"/>
                </a:solidFill>
              </a:defRPr>
            </a:lvl1p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9" name="18 Dikdörtgen"/>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Dikdörtgen"/>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ikdörtgen"/>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Düz Bağlayıcı"/>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İçerik Yer Tutucusu"/>
          <p:cNvSpPr>
            <a:spLocks noGrp="1"/>
          </p:cNvSpPr>
          <p:nvPr>
            <p:ph sz="quarter" idx="1"/>
          </p:nvPr>
        </p:nvSpPr>
        <p:spPr>
          <a:xfrm>
            <a:off x="3124200" y="685800"/>
            <a:ext cx="5638800" cy="5410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9 Oval"/>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Oval"/>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Slayt Numarası Yer Tutucusu"/>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1DEFA8C-F947-479F-BE07-76B6B3F80BF1}" type="slidenum">
              <a:rPr lang="tr-TR" smtClean="0"/>
              <a:pPr/>
              <a:t>‹#›</a:t>
            </a:fld>
            <a:endParaRPr lang="tr-TR"/>
          </a:p>
        </p:txBody>
      </p:sp>
      <p:sp>
        <p:nvSpPr>
          <p:cNvPr id="21" name="20 Dikdörtgen"/>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12.11.2013</a:t>
            </a:fld>
            <a:endParaRPr lang="tr-TR"/>
          </a:p>
        </p:txBody>
      </p:sp>
      <p:sp>
        <p:nvSpPr>
          <p:cNvPr id="6" name="5 Altbilgi Yer Tutucusu"/>
          <p:cNvSpPr>
            <a:spLocks noGrp="1"/>
          </p:cNvSpPr>
          <p:nvPr>
            <p:ph type="ftr" sz="quarter" idx="11"/>
          </p:nvPr>
        </p:nvSpPr>
        <p:spPr>
          <a:xfrm>
            <a:off x="301752" y="6410848"/>
            <a:ext cx="3383280" cy="365760"/>
          </a:xfrm>
        </p:spPr>
        <p:txBody>
          <a:bodyPr/>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1" name="20 Düz Bağlayıcı"/>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Dikdörtgen"/>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Dikdörtgen"/>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Dikdörtgen"/>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Dikdörtgen"/>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Oval"/>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Oval"/>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Slayt Numarası Yer Tutucusu"/>
          <p:cNvSpPr>
            <a:spLocks noGrp="1"/>
          </p:cNvSpPr>
          <p:nvPr>
            <p:ph type="sldNum" sz="quarter" idx="12"/>
          </p:nvPr>
        </p:nvSpPr>
        <p:spPr>
          <a:xfrm>
            <a:off x="1371600" y="312738"/>
            <a:ext cx="457200" cy="441325"/>
          </a:xfrm>
        </p:spPr>
        <p:txBody>
          <a:bodyPr/>
          <a:lstStyle/>
          <a:p>
            <a:fld id="{B1DEFA8C-F947-479F-BE07-76B6B3F80BF1}" type="slidenum">
              <a:rPr lang="tr-TR" smtClean="0"/>
              <a:pPr/>
              <a:t>‹#›</a:t>
            </a:fld>
            <a:endParaRPr lang="tr-TR"/>
          </a:p>
        </p:txBody>
      </p:sp>
      <p:sp>
        <p:nvSpPr>
          <p:cNvPr id="2" name="1 Başlık"/>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3000375" y="609600"/>
            <a:ext cx="5867400" cy="4267200"/>
          </a:xfrm>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22" name="21 Dikdörtgen"/>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Veri Yer Tutucusu"/>
          <p:cNvSpPr>
            <a:spLocks noGrp="1"/>
          </p:cNvSpPr>
          <p:nvPr>
            <p:ph type="dt" sz="half" idx="10"/>
          </p:nvPr>
        </p:nvSpPr>
        <p:spPr>
          <a:xfrm>
            <a:off x="5788152" y="6404984"/>
            <a:ext cx="3044952" cy="365760"/>
          </a:xfrm>
        </p:spPr>
        <p:txBody>
          <a:bodyPr/>
          <a:lstStyle/>
          <a:p>
            <a:fld id="{D9F75050-0E15-4C5B-92B0-66D068882F1F}" type="datetimeFigureOut">
              <a:rPr lang="tr-TR" smtClean="0"/>
              <a:pPr/>
              <a:t>12.11.2013</a:t>
            </a:fld>
            <a:endParaRPr lang="tr-TR"/>
          </a:p>
        </p:txBody>
      </p:sp>
      <p:sp>
        <p:nvSpPr>
          <p:cNvPr id="6" name="5 Altbilgi Yer Tutucusu"/>
          <p:cNvSpPr>
            <a:spLocks noGrp="1"/>
          </p:cNvSpPr>
          <p:nvPr>
            <p:ph type="ftr" sz="quarter" idx="11"/>
          </p:nvPr>
        </p:nvSpPr>
        <p:spPr>
          <a:xfrm>
            <a:off x="301752" y="6410848"/>
            <a:ext cx="3584448" cy="365760"/>
          </a:xfrm>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12.11.2013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bg>
      <p:bgRef idx="1001">
        <a:schemeClr val="bg2"/>
      </p:bgRef>
    </p:bg>
    <p:spTree>
      <p:nvGrpSpPr>
        <p:cNvPr id="1" name=""/>
        <p:cNvGrpSpPr/>
        <p:nvPr/>
      </p:nvGrpSpPr>
      <p:grpSpPr>
        <a:xfrm>
          <a:off x="0" y="0"/>
          <a:ext cx="0" cy="0"/>
          <a:chOff x="0" y="0"/>
          <a:chExt cx="0" cy="0"/>
        </a:xfrm>
      </p:grpSpPr>
      <p:sp>
        <p:nvSpPr>
          <p:cNvPr id="7" name="6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Dikdörtgen"/>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Dikdörtgen"/>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Dikdörtgen"/>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Dikdörtgen"/>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Düz Bağlayıcı"/>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Oval"/>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Oval"/>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6915912" y="3009901"/>
            <a:ext cx="457200" cy="441325"/>
          </a:xfrm>
        </p:spPr>
        <p:txBody>
          <a:bodyPr/>
          <a:lstStyle/>
          <a:p>
            <a:fld id="{B1DEFA8C-F947-479F-BE07-76B6B3F80BF1}" type="slidenum">
              <a:rPr lang="tr-TR" smtClean="0"/>
              <a:pPr/>
              <a:t>‹#›</a:t>
            </a:fld>
            <a:endParaRPr lang="tr-TR"/>
          </a:p>
        </p:txBody>
      </p:sp>
      <p:sp>
        <p:nvSpPr>
          <p:cNvPr id="3" name="2 Dikey Metin Yer Tutucusu"/>
          <p:cNvSpPr>
            <a:spLocks noGrp="1"/>
          </p:cNvSpPr>
          <p:nvPr>
            <p:ph type="body" orient="vert" idx="1"/>
          </p:nvPr>
        </p:nvSpPr>
        <p:spPr>
          <a:xfrm>
            <a:off x="304800" y="304800"/>
            <a:ext cx="6553200" cy="5821366"/>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12.11.2013</a:t>
            </a:fld>
            <a:endParaRPr lang="tr-TR"/>
          </a:p>
        </p:txBody>
      </p:sp>
      <p:sp>
        <p:nvSpPr>
          <p:cNvPr id="5" name="4 Altbilgi Yer Tutucusu"/>
          <p:cNvSpPr>
            <a:spLocks noGrp="1"/>
          </p:cNvSpPr>
          <p:nvPr>
            <p:ph type="ftr" sz="quarter" idx="11"/>
          </p:nvPr>
        </p:nvSpPr>
        <p:spPr/>
        <p:txBody>
          <a:bodyPr/>
          <a:lstStyle/>
          <a:p>
            <a:endParaRPr lang="tr-TR"/>
          </a:p>
        </p:txBody>
      </p:sp>
      <p:sp>
        <p:nvSpPr>
          <p:cNvPr id="2" name="1 Dikey Başlık"/>
          <p:cNvSpPr>
            <a:spLocks noGrp="1"/>
          </p:cNvSpPr>
          <p:nvPr>
            <p:ph type="title" orient="vert"/>
          </p:nvPr>
        </p:nvSpPr>
        <p:spPr>
          <a:xfrm>
            <a:off x="7391400" y="304801"/>
            <a:ext cx="1447800" cy="5851525"/>
          </a:xfrm>
        </p:spPr>
        <p:txBody>
          <a:bodyPr vert="eaVert"/>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Dikdörtgen"/>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Dikdörtgen"/>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Veri Yer Tutucusu"/>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9F75050-0E15-4C5B-92B0-66D068882F1F}" type="datetimeFigureOut">
              <a:rPr lang="tr-TR" smtClean="0"/>
              <a:pPr/>
              <a:t>12.11.2013</a:t>
            </a:fld>
            <a:endParaRPr lang="tr-TR"/>
          </a:p>
        </p:txBody>
      </p:sp>
      <p:sp>
        <p:nvSpPr>
          <p:cNvPr id="3" name="2 Altbilgi Yer Tutucusu"/>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tr-TR"/>
          </a:p>
        </p:txBody>
      </p:sp>
      <p:sp>
        <p:nvSpPr>
          <p:cNvPr id="8" name="7 Dikdörtgen"/>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Düz Bağlayıcı"/>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Oval"/>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Oval"/>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Slayt Numarası Yer Tutucusu"/>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1DEFA8C-F947-479F-BE07-76B6B3F80BF1}" type="slidenum">
              <a:rPr lang="tr-TR" smtClean="0"/>
              <a:pPr/>
              <a:t>‹#›</a:t>
            </a:fld>
            <a:endParaRPr lang="tr-TR"/>
          </a:p>
        </p:txBody>
      </p:sp>
      <p:sp>
        <p:nvSpPr>
          <p:cNvPr id="22" name="21 Başlık Yer Tutucusu"/>
          <p:cNvSpPr>
            <a:spLocks noGrp="1"/>
          </p:cNvSpPr>
          <p:nvPr>
            <p:ph type="title"/>
          </p:nvPr>
        </p:nvSpPr>
        <p:spPr>
          <a:xfrm>
            <a:off x="301752" y="228600"/>
            <a:ext cx="8534400" cy="758952"/>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371600" y="4572008"/>
            <a:ext cx="6400800" cy="1066792"/>
          </a:xfrm>
        </p:spPr>
        <p:txBody>
          <a:bodyPr/>
          <a:lstStyle/>
          <a:p>
            <a:endParaRPr lang="tr-TR" dirty="0"/>
          </a:p>
        </p:txBody>
      </p:sp>
      <p:pic>
        <p:nvPicPr>
          <p:cNvPr id="1026" name="Picture 2"/>
          <p:cNvPicPr>
            <a:picLocks noChangeAspect="1" noChangeArrowheads="1"/>
          </p:cNvPicPr>
          <p:nvPr/>
        </p:nvPicPr>
        <p:blipFill>
          <a:blip r:embed="rId2"/>
          <a:srcRect/>
          <a:stretch>
            <a:fillRect/>
          </a:stretch>
        </p:blipFill>
        <p:spPr bwMode="auto">
          <a:xfrm>
            <a:off x="642910" y="928670"/>
            <a:ext cx="7786742" cy="4000528"/>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642910" y="4929198"/>
            <a:ext cx="7786742" cy="14287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Resim" descr="thumb_905534338222-2013-11-11.jpg"/>
          <p:cNvPicPr>
            <a:picLocks noChangeAspect="1"/>
          </p:cNvPicPr>
          <p:nvPr/>
        </p:nvPicPr>
        <p:blipFill>
          <a:blip r:embed="rId2"/>
          <a:stretch>
            <a:fillRect/>
          </a:stretch>
        </p:blipFill>
        <p:spPr>
          <a:xfrm>
            <a:off x="2357422" y="428604"/>
            <a:ext cx="4214842" cy="4572032"/>
          </a:xfrm>
          <a:prstGeom prst="rect">
            <a:avLst/>
          </a:prstGeom>
        </p:spPr>
      </p:pic>
      <p:sp>
        <p:nvSpPr>
          <p:cNvPr id="4" name="3 Metin kutusu"/>
          <p:cNvSpPr txBox="1"/>
          <p:nvPr/>
        </p:nvSpPr>
        <p:spPr>
          <a:xfrm>
            <a:off x="2571736" y="5715016"/>
            <a:ext cx="4071966" cy="369332"/>
          </a:xfrm>
          <a:prstGeom prst="rect">
            <a:avLst/>
          </a:prstGeom>
          <a:noFill/>
        </p:spPr>
        <p:txBody>
          <a:bodyPr wrap="square" rtlCol="0">
            <a:spAutoFit/>
          </a:bodyPr>
          <a:lstStyle/>
          <a:p>
            <a:r>
              <a:rPr lang="tr-TR" dirty="0" smtClean="0">
                <a:latin typeface="Comic Sans MS" pitchFamily="66" charset="0"/>
              </a:rPr>
              <a:t>          WİLLİAM GLASSER</a:t>
            </a:r>
            <a:endParaRPr lang="tr-TR" dirty="0">
              <a:latin typeface="Comic Sans MS"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a:xfrm>
            <a:off x="785786" y="1600200"/>
            <a:ext cx="7143800" cy="4525963"/>
          </a:xfrm>
        </p:spPr>
        <p:txBody>
          <a:bodyPr/>
          <a:lstStyle/>
          <a:p>
            <a:pPr>
              <a:buNone/>
            </a:pPr>
            <a:r>
              <a:rPr lang="tr-TR" dirty="0" smtClean="0">
                <a:latin typeface="Comic Sans MS" pitchFamily="66" charset="0"/>
              </a:rPr>
              <a:t>Bir </a:t>
            </a:r>
            <a:r>
              <a:rPr lang="tr-TR" dirty="0" err="1" smtClean="0">
                <a:latin typeface="Comic Sans MS" pitchFamily="66" charset="0"/>
              </a:rPr>
              <a:t>psikiyatrist</a:t>
            </a:r>
            <a:r>
              <a:rPr lang="tr-TR" dirty="0" smtClean="0">
                <a:latin typeface="Comic Sans MS" pitchFamily="66" charset="0"/>
              </a:rPr>
              <a:t> olan William </a:t>
            </a:r>
            <a:r>
              <a:rPr lang="tr-TR" dirty="0" err="1" smtClean="0">
                <a:latin typeface="Comic Sans MS" pitchFamily="66" charset="0"/>
              </a:rPr>
              <a:t>Glasser</a:t>
            </a:r>
            <a:r>
              <a:rPr lang="tr-TR" dirty="0" smtClean="0">
                <a:latin typeface="Comic Sans MS" pitchFamily="66" charset="0"/>
              </a:rPr>
              <a:t> özellikle psikolojik sorunları olan insanların davranışlarından sorumlu tutulamayacakları anlayışına karşı çıkarak gerçeklik terapisini ortaya koymuş ve ilk kez 1967 de yayınladığı ‘</a:t>
            </a:r>
            <a:r>
              <a:rPr lang="tr-TR" dirty="0" err="1" smtClean="0">
                <a:latin typeface="Comic Sans MS" pitchFamily="66" charset="0"/>
              </a:rPr>
              <a:t>Reality</a:t>
            </a:r>
            <a:r>
              <a:rPr lang="tr-TR" dirty="0" smtClean="0">
                <a:latin typeface="Comic Sans MS" pitchFamily="66" charset="0"/>
              </a:rPr>
              <a:t> </a:t>
            </a:r>
            <a:r>
              <a:rPr lang="tr-TR" dirty="0" err="1" smtClean="0">
                <a:latin typeface="Comic Sans MS" pitchFamily="66" charset="0"/>
              </a:rPr>
              <a:t>Therapy</a:t>
            </a:r>
            <a:r>
              <a:rPr lang="tr-TR" dirty="0" smtClean="0">
                <a:latin typeface="Comic Sans MS" pitchFamily="66" charset="0"/>
              </a:rPr>
              <a:t>’ kitabında ifade etmiştir</a:t>
            </a:r>
            <a:r>
              <a:rPr lang="tr-TR"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pPr>
              <a:buNone/>
            </a:pPr>
            <a:r>
              <a:rPr lang="tr-TR" dirty="0" smtClean="0"/>
              <a:t>        </a:t>
            </a:r>
            <a:r>
              <a:rPr lang="tr-TR" dirty="0" smtClean="0">
                <a:latin typeface="Comic Sans MS" pitchFamily="66" charset="0"/>
              </a:rPr>
              <a:t>Bu modele göre kurallara uymak esastır. Bu açıdan öğretim sürecinde öğrenciler kurallara uymaya zorlanmalıdır. Herhangi bir sorunla karşı karşıya kalındığında küçük gruplar halinde sorun öğrenciler tarafından tartışılır ve çözüme yönelik yollar aranır. </a:t>
            </a:r>
            <a:endParaRPr lang="tr-TR" dirty="0">
              <a:latin typeface="Comic Sans MS"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lstStyle/>
          <a:p>
            <a:pPr>
              <a:buNone/>
            </a:pPr>
            <a:r>
              <a:rPr lang="tr-TR" dirty="0" smtClean="0">
                <a:latin typeface="Comic Sans MS" pitchFamily="66" charset="0"/>
              </a:rPr>
              <a:t>		Öğretmen bu süreçte rehber konumundadır. Bu modelde gerçekçi terapi iyi bir disiplin yöntemi olarak ileri sürülmektedir. Öğrencilerin mantık ilkelerine sahip oldukları göz önünde  bulundurularak sorumluluk sahibi olmaları için yönlendirilmelidir.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lstStyle/>
          <a:p>
            <a:pPr>
              <a:buNone/>
            </a:pPr>
            <a:r>
              <a:rPr lang="tr-TR" dirty="0" smtClean="0">
                <a:latin typeface="Comic Sans MS" pitchFamily="66" charset="0"/>
              </a:rPr>
              <a:t>Gerçeklik terapi, bireylerin yaşama şartlarında ihtiyaçlarını karşılayacak şekilde sorumluluk sahibi olma yönünde desteklenerek gerçeğe yönlendiren bir rehberlik etkinliğidir. </a:t>
            </a:r>
          </a:p>
          <a:p>
            <a:pPr>
              <a:buNone/>
            </a:pPr>
            <a:r>
              <a:rPr lang="tr-TR" dirty="0" smtClean="0">
                <a:latin typeface="Comic Sans MS" pitchFamily="66" charset="0"/>
              </a:rPr>
              <a:t>Öğrenciler davranışlarını kontrol edebilecek mantıksal bir yapıya sahiptirler.</a:t>
            </a:r>
          </a:p>
          <a:p>
            <a:pPr>
              <a:buNone/>
            </a:pPr>
            <a:r>
              <a:rPr lang="tr-TR" dirty="0" smtClean="0">
                <a:latin typeface="Comic Sans MS" pitchFamily="66" charset="0"/>
              </a:rPr>
              <a:t>Öğrenciler iyi seçeneklere yönelmeleri sık sık desteklenmeli, sorumluluk taşımaları için yönlendirilmelerde bulunulmalıdır.</a:t>
            </a:r>
          </a:p>
          <a:p>
            <a:pPr>
              <a:buNone/>
            </a:pPr>
            <a:endParaRPr lang="tr-TR" dirty="0" smtClean="0"/>
          </a:p>
          <a:p>
            <a:pPr>
              <a:buNone/>
            </a:pP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lnSpcReduction="10000"/>
          </a:bodyPr>
          <a:lstStyle/>
          <a:p>
            <a:pPr>
              <a:buNone/>
            </a:pPr>
            <a:r>
              <a:rPr lang="tr-TR" dirty="0" smtClean="0">
                <a:latin typeface="Comic Sans MS" pitchFamily="66" charset="0"/>
              </a:rPr>
              <a:t>Hedefe ulaşılması kurallarla mümkündür.Bu açıdan kurallar gereklidir ve uygulanmalıdır. </a:t>
            </a:r>
          </a:p>
          <a:p>
            <a:pPr>
              <a:buNone/>
            </a:pPr>
            <a:r>
              <a:rPr lang="tr-TR" dirty="0" smtClean="0">
                <a:latin typeface="Comic Sans MS" pitchFamily="66" charset="0"/>
              </a:rPr>
              <a:t>Öğrencilerin davranışlarına yönelik uygun davranışlar verilmeli, hatalı davranış için özür kabul edilmemelidir.</a:t>
            </a:r>
          </a:p>
          <a:p>
            <a:pPr>
              <a:buNone/>
            </a:pPr>
            <a:r>
              <a:rPr lang="tr-TR" dirty="0" smtClean="0">
                <a:latin typeface="Comic Sans MS" pitchFamily="66" charset="0"/>
              </a:rPr>
              <a:t>Geçmiş yaşantılar ve </a:t>
            </a:r>
            <a:r>
              <a:rPr lang="tr-TR" dirty="0" err="1" smtClean="0">
                <a:latin typeface="Comic Sans MS" pitchFamily="66" charset="0"/>
              </a:rPr>
              <a:t>hazırbulunuşluk</a:t>
            </a:r>
            <a:r>
              <a:rPr lang="tr-TR" dirty="0" smtClean="0">
                <a:latin typeface="Comic Sans MS" pitchFamily="66" charset="0"/>
              </a:rPr>
              <a:t> düzeyinin yetersizliği yapılan hatalı davranışı kabul edilebilir gösteremez.</a:t>
            </a:r>
          </a:p>
          <a:p>
            <a:pPr>
              <a:buNone/>
            </a:pPr>
            <a:r>
              <a:rPr lang="tr-TR" dirty="0" smtClean="0">
                <a:latin typeface="Comic Sans MS" pitchFamily="66" charset="0"/>
              </a:rPr>
              <a:t>Bireysel sorumluluklar vurgulanmalı, davranışları ile ilgili sürekli geribildirimde bulunulmalı ve değer yargılarının oluşumu sağlanmalıdır</a:t>
            </a:r>
            <a:r>
              <a:rPr lang="tr-TR" dirty="0" smtClean="0"/>
              <a:t>. </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pPr>
              <a:buNone/>
            </a:pPr>
            <a:endParaRPr lang="tr-TR" dirty="0" smtClean="0">
              <a:latin typeface="Comic Sans MS" pitchFamily="66" charset="0"/>
            </a:endParaRPr>
          </a:p>
          <a:p>
            <a:pPr>
              <a:buNone/>
            </a:pPr>
            <a:endParaRPr lang="tr-TR" dirty="0" smtClean="0">
              <a:latin typeface="Comic Sans MS" pitchFamily="66" charset="0"/>
            </a:endParaRPr>
          </a:p>
          <a:p>
            <a:pPr>
              <a:buNone/>
            </a:pPr>
            <a:r>
              <a:rPr lang="tr-TR" dirty="0" smtClean="0">
                <a:latin typeface="Comic Sans MS" pitchFamily="66" charset="0"/>
              </a:rPr>
              <a:t>		  İpuçları verilerek problem çözümü desteklenmelidir.</a:t>
            </a:r>
          </a:p>
          <a:p>
            <a:pPr>
              <a:buNone/>
            </a:pPr>
            <a:r>
              <a:rPr lang="tr-TR" dirty="0" smtClean="0">
                <a:latin typeface="Comic Sans MS" pitchFamily="66" charset="0"/>
              </a:rPr>
              <a:t>		  Kurallar yeni durumlara uyumu kolaylaştıracak nitelikte esnek olmalıdır</a:t>
            </a:r>
            <a:r>
              <a:rPr lang="tr-TR" dirty="0" smtClean="0"/>
              <a:t>.</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428992" y="1285860"/>
            <a:ext cx="5257808" cy="5143536"/>
          </a:xfrm>
        </p:spPr>
        <p:txBody>
          <a:bodyPr>
            <a:normAutofit fontScale="90000"/>
          </a:bodyPr>
          <a:lstStyle/>
          <a:p>
            <a:r>
              <a:rPr lang="tr-TR" sz="2000" dirty="0" smtClean="0">
                <a:latin typeface="Comic Sans MS" pitchFamily="66" charset="0"/>
              </a:rPr>
              <a:t>•</a:t>
            </a:r>
            <a:r>
              <a:rPr lang="tr-TR" sz="2000" dirty="0" smtClean="0">
                <a:solidFill>
                  <a:schemeClr val="tx1"/>
                </a:solidFill>
                <a:latin typeface="Comic Sans MS" pitchFamily="66" charset="0"/>
              </a:rPr>
              <a:t>İnsanlar kendi davranışlarını</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yönetmeyi öğrenebilir.</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•Öğrenciler davranışlarının</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sorumluluğunu üstlenebilir.</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•İnsan davranışları gereksinmeleri</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gidermeye yöneliktir.</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•Her birey kendi gereksinmelerini</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farklı yollardan doyurur.</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•Öğrenciler gereksinmelerini nasıl</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daha iyi doyurabileceklerine ilişkin</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inandıkları şeyleri değiştirmek için</a:t>
            </a:r>
            <a:br>
              <a:rPr lang="tr-TR" sz="2000" dirty="0" smtClean="0">
                <a:solidFill>
                  <a:schemeClr val="tx1"/>
                </a:solidFill>
                <a:latin typeface="Comic Sans MS" pitchFamily="66" charset="0"/>
              </a:rPr>
            </a:br>
            <a:r>
              <a:rPr lang="tr-TR" sz="2000" dirty="0" smtClean="0">
                <a:solidFill>
                  <a:schemeClr val="tx1"/>
                </a:solidFill>
                <a:latin typeface="Comic Sans MS" pitchFamily="66" charset="0"/>
              </a:rPr>
              <a:t>kendilerini zorlamazlar</a:t>
            </a:r>
            <a:r>
              <a:rPr lang="tr-TR" sz="2000" dirty="0" smtClean="0">
                <a:latin typeface="Comic Sans MS" pitchFamily="66" charset="0"/>
              </a:rPr>
              <a:t>. </a:t>
            </a:r>
            <a:r>
              <a:rPr lang="tr-TR" sz="1800" dirty="0" smtClean="0"/>
              <a:t/>
            </a:r>
            <a:br>
              <a:rPr lang="tr-TR" sz="1800" dirty="0" smtClean="0"/>
            </a:br>
            <a:endParaRPr lang="tr-TR" sz="1800" dirty="0">
              <a:latin typeface="Comic Sans MS" pitchFamily="66" charset="0"/>
            </a:endParaRPr>
          </a:p>
        </p:txBody>
      </p:sp>
      <p:pic>
        <p:nvPicPr>
          <p:cNvPr id="4098" name="Picture 2"/>
          <p:cNvPicPr>
            <a:picLocks noGrp="1" noChangeAspect="1" noChangeArrowheads="1"/>
          </p:cNvPicPr>
          <p:nvPr>
            <p:ph sz="quarter" idx="1"/>
          </p:nvPr>
        </p:nvPicPr>
        <p:blipFill>
          <a:blip r:embed="rId2"/>
          <a:srcRect/>
          <a:stretch>
            <a:fillRect/>
          </a:stretch>
        </p:blipFill>
        <p:spPr bwMode="auto">
          <a:xfrm>
            <a:off x="142844" y="1357298"/>
            <a:ext cx="2643206" cy="535785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142900"/>
            <a:ext cx="7467600" cy="1143000"/>
          </a:xfrm>
        </p:spPr>
        <p:txBody>
          <a:bodyPr>
            <a:normAutofit fontScale="90000"/>
          </a:bodyPr>
          <a:lstStyle/>
          <a:p>
            <a:r>
              <a:rPr lang="tr-TR" sz="3600" dirty="0" smtClean="0">
                <a:solidFill>
                  <a:schemeClr val="accent1"/>
                </a:solidFill>
                <a:latin typeface="Comic Sans MS" pitchFamily="66" charset="0"/>
              </a:rPr>
              <a:t>GLASSER’E GÖRE KALİTELİ OKUL</a:t>
            </a:r>
            <a:endParaRPr lang="tr-TR" sz="3600" dirty="0">
              <a:solidFill>
                <a:schemeClr val="accent1"/>
              </a:solidFill>
              <a:latin typeface="Comic Sans MS" pitchFamily="66" charset="0"/>
            </a:endParaRPr>
          </a:p>
        </p:txBody>
      </p:sp>
      <p:sp>
        <p:nvSpPr>
          <p:cNvPr id="3" name="2 İçerik Yer Tutucusu"/>
          <p:cNvSpPr>
            <a:spLocks noGrp="1"/>
          </p:cNvSpPr>
          <p:nvPr>
            <p:ph sz="quarter" idx="1"/>
          </p:nvPr>
        </p:nvSpPr>
        <p:spPr>
          <a:xfrm>
            <a:off x="642910" y="2357430"/>
            <a:ext cx="7467600" cy="2286016"/>
          </a:xfrm>
        </p:spPr>
        <p:txBody>
          <a:bodyPr/>
          <a:lstStyle/>
          <a:p>
            <a:pPr>
              <a:buNone/>
            </a:pPr>
            <a:r>
              <a:rPr lang="tr-TR" dirty="0" smtClean="0">
                <a:latin typeface="Comic Sans MS" pitchFamily="66" charset="0"/>
              </a:rPr>
              <a:t>•Okulun temel işlevi öğrencilerin tüm gereksinmelerini doyurmaktır.</a:t>
            </a:r>
          </a:p>
          <a:p>
            <a:pPr>
              <a:buNone/>
            </a:pPr>
            <a:r>
              <a:rPr lang="tr-TR" dirty="0" smtClean="0">
                <a:latin typeface="Comic Sans MS" pitchFamily="66" charset="0"/>
              </a:rPr>
              <a:t>•Bu konuda okul yöneticisinin yöneticilik ve liderlik özellikleri önemlidir.</a:t>
            </a:r>
            <a:endParaRPr lang="tr-TR" dirty="0">
              <a:latin typeface="Comic Sans MS"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357166"/>
            <a:ext cx="8534400" cy="758952"/>
          </a:xfrm>
        </p:spPr>
        <p:txBody>
          <a:bodyPr>
            <a:normAutofit fontScale="90000"/>
          </a:bodyPr>
          <a:lstStyle/>
          <a:p>
            <a:r>
              <a:rPr lang="tr-TR" b="1" dirty="0" smtClean="0">
                <a:solidFill>
                  <a:schemeClr val="accent1"/>
                </a:solidFill>
                <a:latin typeface="Comic Sans MS" pitchFamily="66" charset="0"/>
              </a:rPr>
              <a:t>Kaliteli Okullardaki Öğretmen</a:t>
            </a:r>
            <a:br>
              <a:rPr lang="tr-TR" b="1" dirty="0" smtClean="0">
                <a:solidFill>
                  <a:schemeClr val="accent1"/>
                </a:solidFill>
                <a:latin typeface="Comic Sans MS" pitchFamily="66" charset="0"/>
              </a:rPr>
            </a:br>
            <a:r>
              <a:rPr lang="tr-TR" b="1" dirty="0" smtClean="0">
                <a:solidFill>
                  <a:schemeClr val="accent1"/>
                </a:solidFill>
                <a:latin typeface="Comic Sans MS" pitchFamily="66" charset="0"/>
              </a:rPr>
              <a:t>Davranışları</a:t>
            </a:r>
            <a:endParaRPr lang="tr-TR" dirty="0">
              <a:solidFill>
                <a:schemeClr val="accent1"/>
              </a:solidFill>
              <a:latin typeface="Comic Sans MS" pitchFamily="66" charset="0"/>
            </a:endParaRPr>
          </a:p>
        </p:txBody>
      </p:sp>
      <p:sp>
        <p:nvSpPr>
          <p:cNvPr id="3" name="2 İçerik Yer Tutucusu"/>
          <p:cNvSpPr>
            <a:spLocks noGrp="1"/>
          </p:cNvSpPr>
          <p:nvPr>
            <p:ph sz="quarter" idx="1"/>
          </p:nvPr>
        </p:nvSpPr>
        <p:spPr/>
        <p:txBody>
          <a:bodyPr>
            <a:normAutofit/>
          </a:bodyPr>
          <a:lstStyle/>
          <a:p>
            <a:pPr>
              <a:buNone/>
            </a:pPr>
            <a:r>
              <a:rPr lang="tr-TR" dirty="0" smtClean="0">
                <a:latin typeface="Comic Sans MS" pitchFamily="66" charset="0"/>
              </a:rPr>
              <a:t>• Öğrenci gereksinmelerini dikkate almalıdırlar.</a:t>
            </a:r>
          </a:p>
          <a:p>
            <a:pPr>
              <a:buNone/>
            </a:pPr>
            <a:r>
              <a:rPr lang="tr-TR" dirty="0" smtClean="0">
                <a:latin typeface="Comic Sans MS" pitchFamily="66" charset="0"/>
              </a:rPr>
              <a:t>• İşbirlikçi öğrenmeye önem vermelidirler.</a:t>
            </a:r>
          </a:p>
          <a:p>
            <a:pPr>
              <a:buNone/>
            </a:pPr>
            <a:r>
              <a:rPr lang="tr-TR" dirty="0" smtClean="0">
                <a:latin typeface="Comic Sans MS" pitchFamily="66" charset="0"/>
              </a:rPr>
              <a:t>• Bireysel farklılıklara uygun gereksinmelere önem verilmelidir.</a:t>
            </a:r>
          </a:p>
          <a:p>
            <a:pPr>
              <a:buNone/>
            </a:pPr>
            <a:r>
              <a:rPr lang="tr-TR" dirty="0" smtClean="0">
                <a:latin typeface="Comic Sans MS" pitchFamily="66" charset="0"/>
              </a:rPr>
              <a:t>•Öğrencilerin kendilerini ifade etmeleri cesaretlendirilmelidir.</a:t>
            </a:r>
          </a:p>
          <a:p>
            <a:pPr>
              <a:buNone/>
            </a:pPr>
            <a:r>
              <a:rPr lang="tr-TR" dirty="0" smtClean="0">
                <a:latin typeface="Comic Sans MS" pitchFamily="66" charset="0"/>
              </a:rPr>
              <a:t>•Baskı ve ceza istenmeyen davranışın sıklığını arttırır.</a:t>
            </a:r>
            <a:endParaRPr lang="tr-TR" dirty="0">
              <a:latin typeface="Comic Sans MS"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pPr>
              <a:buNone/>
            </a:pPr>
            <a:r>
              <a:rPr lang="tr-TR" dirty="0" smtClean="0">
                <a:latin typeface="Comic Sans MS" pitchFamily="66" charset="0"/>
              </a:rPr>
              <a:t>•Standart başarı testleri yerine kendi gereksinmelerine ilişkin ölçütler oluştururlar.</a:t>
            </a:r>
          </a:p>
          <a:p>
            <a:pPr>
              <a:buNone/>
            </a:pPr>
            <a:r>
              <a:rPr lang="tr-TR" dirty="0" smtClean="0">
                <a:latin typeface="Comic Sans MS" pitchFamily="66" charset="0"/>
              </a:rPr>
              <a:t>•Sınıf Kuralları az ve basittir. </a:t>
            </a:r>
          </a:p>
          <a:p>
            <a:pPr>
              <a:buNone/>
            </a:pPr>
            <a:r>
              <a:rPr lang="tr-TR" dirty="0" smtClean="0">
                <a:latin typeface="Comic Sans MS" pitchFamily="66" charset="0"/>
              </a:rPr>
              <a:t>•Öğrencilerin kişisel yaşantılarına ilgi gösterirler.</a:t>
            </a:r>
          </a:p>
          <a:p>
            <a:pPr>
              <a:buNone/>
            </a:pPr>
            <a:r>
              <a:rPr lang="tr-TR" dirty="0" smtClean="0">
                <a:latin typeface="Comic Sans MS" pitchFamily="66" charset="0"/>
              </a:rPr>
              <a:t>•Okul ve sınıfla ilgili sorunlar konusunda aile işin içine karıştırılmamalıdır</a:t>
            </a:r>
            <a:r>
              <a:rPr lang="tr-TR" dirty="0" smtClean="0"/>
              <a:t>.</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a:bodyPr>
          <a:lstStyle/>
          <a:p>
            <a:pPr>
              <a:buNone/>
            </a:pPr>
            <a:r>
              <a:rPr lang="tr-TR" dirty="0" smtClean="0">
                <a:latin typeface="Comic Sans MS" pitchFamily="66" charset="0"/>
              </a:rPr>
              <a:t>        Bir sorun ortaya çıktığında öğretmen sırasıyla;</a:t>
            </a:r>
          </a:p>
          <a:p>
            <a:pPr>
              <a:buNone/>
            </a:pPr>
            <a:r>
              <a:rPr lang="tr-TR" dirty="0" smtClean="0">
                <a:latin typeface="Comic Sans MS" pitchFamily="66" charset="0"/>
              </a:rPr>
              <a:t>	1. Sorunu tanımlama</a:t>
            </a:r>
          </a:p>
          <a:p>
            <a:pPr>
              <a:buNone/>
            </a:pPr>
            <a:r>
              <a:rPr lang="tr-TR" dirty="0" smtClean="0">
                <a:latin typeface="Comic Sans MS" pitchFamily="66" charset="0"/>
              </a:rPr>
              <a:t>	2. Sonuçlar</a:t>
            </a:r>
          </a:p>
          <a:p>
            <a:pPr>
              <a:buNone/>
            </a:pPr>
            <a:r>
              <a:rPr lang="tr-TR" dirty="0" smtClean="0">
                <a:latin typeface="Comic Sans MS" pitchFamily="66" charset="0"/>
              </a:rPr>
              <a:t>	3. Yapılması gerekenler ve bir daha yapılması gerekenler biçiminde bir yol izleyebilir</a:t>
            </a:r>
            <a:r>
              <a:rPr lang="tr-TR" dirty="0" smtClean="0"/>
              <a:t>.</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42844" y="357166"/>
            <a:ext cx="3214710" cy="6072230"/>
          </a:xfrm>
          <a:prstGeom prst="rect">
            <a:avLst/>
          </a:prstGeom>
          <a:noFill/>
          <a:ln w="9525">
            <a:noFill/>
            <a:miter lim="800000"/>
            <a:headEnd/>
            <a:tailEnd/>
          </a:ln>
          <a:effectLst/>
        </p:spPr>
      </p:pic>
      <p:sp>
        <p:nvSpPr>
          <p:cNvPr id="4" name="3 Metin kutusu"/>
          <p:cNvSpPr txBox="1"/>
          <p:nvPr/>
        </p:nvSpPr>
        <p:spPr>
          <a:xfrm>
            <a:off x="3643306" y="500042"/>
            <a:ext cx="5072098" cy="5632311"/>
          </a:xfrm>
          <a:prstGeom prst="rect">
            <a:avLst/>
          </a:prstGeom>
          <a:noFill/>
        </p:spPr>
        <p:txBody>
          <a:bodyPr wrap="square" rtlCol="0">
            <a:spAutoFit/>
          </a:bodyPr>
          <a:lstStyle/>
          <a:p>
            <a:pPr>
              <a:buFont typeface="Arial" pitchFamily="34" charset="0"/>
              <a:buChar char="•"/>
            </a:pPr>
            <a:r>
              <a:rPr lang="tr-TR" sz="2400" dirty="0" smtClean="0">
                <a:latin typeface="Comic Sans MS" pitchFamily="66" charset="0"/>
              </a:rPr>
              <a:t>Öğrenci özerkliği ve sorumluluğu artar.</a:t>
            </a:r>
          </a:p>
          <a:p>
            <a:pPr>
              <a:buFont typeface="Arial" pitchFamily="34" charset="0"/>
              <a:buChar char="•"/>
            </a:pPr>
            <a:r>
              <a:rPr lang="tr-TR" sz="2400" dirty="0" smtClean="0">
                <a:latin typeface="Comic Sans MS" pitchFamily="66" charset="0"/>
              </a:rPr>
              <a:t>Öğrenci, davranışlarının sonuçlarını görür.</a:t>
            </a:r>
          </a:p>
          <a:p>
            <a:pPr>
              <a:buFont typeface="Arial" pitchFamily="34" charset="0"/>
              <a:buChar char="•"/>
            </a:pPr>
            <a:r>
              <a:rPr lang="tr-TR" sz="2400" dirty="0" smtClean="0">
                <a:latin typeface="Comic Sans MS" pitchFamily="66" charset="0"/>
              </a:rPr>
              <a:t>Öğrenciler, kendilerinden kaynaklanan sorunlarının farkına varır.</a:t>
            </a:r>
          </a:p>
          <a:p>
            <a:pPr>
              <a:buFont typeface="Arial" pitchFamily="34" charset="0"/>
              <a:buChar char="•"/>
            </a:pPr>
            <a:r>
              <a:rPr lang="tr-TR" sz="2400" dirty="0" smtClean="0">
                <a:latin typeface="Comic Sans MS" pitchFamily="66" charset="0"/>
              </a:rPr>
              <a:t>Öğrencilerin gereksinmelerini anlamaya yardım eder.</a:t>
            </a:r>
          </a:p>
          <a:p>
            <a:pPr>
              <a:buFont typeface="Arial" pitchFamily="34" charset="0"/>
              <a:buChar char="•"/>
            </a:pPr>
            <a:r>
              <a:rPr lang="tr-TR" sz="2400" dirty="0" smtClean="0">
                <a:latin typeface="Comic Sans MS" pitchFamily="66" charset="0"/>
              </a:rPr>
              <a:t>Öğretmene şiddetten kaçınma</a:t>
            </a:r>
          </a:p>
          <a:p>
            <a:r>
              <a:rPr lang="tr-TR" sz="2400" dirty="0" smtClean="0">
                <a:latin typeface="Comic Sans MS" pitchFamily="66" charset="0"/>
              </a:rPr>
              <a:t> olanağı sağlar.</a:t>
            </a:r>
          </a:p>
          <a:p>
            <a:pPr>
              <a:buFont typeface="Arial" pitchFamily="34" charset="0"/>
              <a:buChar char="•"/>
            </a:pPr>
            <a:r>
              <a:rPr lang="tr-TR" sz="2400" dirty="0" smtClean="0">
                <a:latin typeface="Comic Sans MS" pitchFamily="66" charset="0"/>
              </a:rPr>
              <a:t>Sınıf toplantılarında tartışılan sorunlu davranışlar öğrencilerin disiplin sorunlarını anlamlarına yol açar</a:t>
            </a:r>
            <a:r>
              <a:rPr lang="tr-TR" sz="2400" dirty="0" smtClean="0"/>
              <a:t>.</a:t>
            </a:r>
            <a:endParaRPr lang="tr-TR"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4286248" y="785794"/>
            <a:ext cx="4429156" cy="4708981"/>
          </a:xfrm>
          <a:prstGeom prst="rect">
            <a:avLst/>
          </a:prstGeom>
          <a:noFill/>
        </p:spPr>
        <p:txBody>
          <a:bodyPr wrap="square" rtlCol="0">
            <a:spAutoFit/>
          </a:bodyPr>
          <a:lstStyle/>
          <a:p>
            <a:pPr>
              <a:buFont typeface="Arial" pitchFamily="34" charset="0"/>
              <a:buChar char="•"/>
            </a:pPr>
            <a:r>
              <a:rPr lang="tr-TR" sz="2000" dirty="0" smtClean="0">
                <a:latin typeface="Comic Sans MS" pitchFamily="66" charset="0"/>
              </a:rPr>
              <a:t>Uygun olmayan davranışlar konusunda öğretmen öğrenciye tepki vermede zorlanır.</a:t>
            </a:r>
          </a:p>
          <a:p>
            <a:pPr>
              <a:buFont typeface="Arial" pitchFamily="34" charset="0"/>
              <a:buChar char="•"/>
            </a:pPr>
            <a:r>
              <a:rPr lang="tr-TR" sz="2000" dirty="0" smtClean="0">
                <a:latin typeface="Comic Sans MS" pitchFamily="66" charset="0"/>
              </a:rPr>
              <a:t>Sınıf toplantıları istenen sürede bitmeyebilir.</a:t>
            </a:r>
          </a:p>
          <a:p>
            <a:pPr>
              <a:buFont typeface="Arial" pitchFamily="34" charset="0"/>
              <a:buChar char="•"/>
            </a:pPr>
            <a:r>
              <a:rPr lang="tr-TR" sz="2000" dirty="0" smtClean="0">
                <a:latin typeface="Comic Sans MS" pitchFamily="66" charset="0"/>
              </a:rPr>
              <a:t>Okulda olmayı istemeyen öğrencilerin davranışlarını geliştirme konusunda plan yapmak güçtür.</a:t>
            </a:r>
          </a:p>
          <a:p>
            <a:pPr>
              <a:buFont typeface="Arial" pitchFamily="34" charset="0"/>
              <a:buChar char="•"/>
            </a:pPr>
            <a:r>
              <a:rPr lang="tr-TR" sz="2000" dirty="0" smtClean="0">
                <a:latin typeface="Comic Sans MS" pitchFamily="66" charset="0"/>
              </a:rPr>
              <a:t>Öğrenciler, davranışlarını geliştirme planı yapmayı gerektiren becerilere sahip olmayabilir.</a:t>
            </a:r>
          </a:p>
          <a:p>
            <a:pPr>
              <a:buFont typeface="Arial" pitchFamily="34" charset="0"/>
              <a:buChar char="•"/>
            </a:pPr>
            <a:r>
              <a:rPr lang="tr-TR" sz="2000" dirty="0" smtClean="0">
                <a:latin typeface="Comic Sans MS" pitchFamily="66" charset="0"/>
              </a:rPr>
              <a:t>Yaklaşım, öğretmenleri sınırsız biçimde hoşgörülü ve iyimser yapmaya yöneltebilir.</a:t>
            </a:r>
            <a:endParaRPr lang="tr-TR" sz="2000" dirty="0">
              <a:latin typeface="Comic Sans MS" pitchFamily="66" charset="0"/>
            </a:endParaRPr>
          </a:p>
        </p:txBody>
      </p:sp>
      <p:pic>
        <p:nvPicPr>
          <p:cNvPr id="6146" name="Picture 2"/>
          <p:cNvPicPr>
            <a:picLocks noChangeAspect="1" noChangeArrowheads="1"/>
          </p:cNvPicPr>
          <p:nvPr/>
        </p:nvPicPr>
        <p:blipFill>
          <a:blip r:embed="rId2"/>
          <a:srcRect/>
          <a:stretch>
            <a:fillRect/>
          </a:stretch>
        </p:blipFill>
        <p:spPr bwMode="auto">
          <a:xfrm>
            <a:off x="357158" y="642918"/>
            <a:ext cx="3357586" cy="5500726"/>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sz="quarter" idx="1"/>
          </p:nvPr>
        </p:nvSpPr>
        <p:spPr/>
        <p:txBody>
          <a:bodyPr/>
          <a:lstStyle/>
          <a:p>
            <a:pPr>
              <a:buNone/>
            </a:pPr>
            <a:r>
              <a:rPr lang="tr-TR" dirty="0" smtClean="0"/>
              <a:t>		</a:t>
            </a:r>
            <a:r>
              <a:rPr lang="tr-TR" sz="3600" dirty="0" smtClean="0">
                <a:latin typeface="Comic Sans MS" pitchFamily="66" charset="0"/>
              </a:rPr>
              <a:t>Derya Karakoç</a:t>
            </a:r>
          </a:p>
          <a:p>
            <a:pPr>
              <a:buNone/>
            </a:pPr>
            <a:r>
              <a:rPr lang="tr-TR" sz="3600" dirty="0" smtClean="0">
                <a:latin typeface="Comic Sans MS" pitchFamily="66" charset="0"/>
              </a:rPr>
              <a:t/>
            </a:r>
            <a:br>
              <a:rPr lang="tr-TR" sz="3600" dirty="0" smtClean="0">
                <a:latin typeface="Comic Sans MS" pitchFamily="66" charset="0"/>
              </a:rPr>
            </a:br>
            <a:r>
              <a:rPr lang="tr-TR" sz="3600" dirty="0" smtClean="0">
                <a:latin typeface="Comic Sans MS" pitchFamily="66" charset="0"/>
              </a:rPr>
              <a:t>			Esra </a:t>
            </a:r>
            <a:r>
              <a:rPr lang="tr-TR" sz="3600" dirty="0" err="1" smtClean="0">
                <a:latin typeface="Comic Sans MS" pitchFamily="66" charset="0"/>
              </a:rPr>
              <a:t>Seçgin</a:t>
            </a:r>
            <a:endParaRPr lang="tr-TR" sz="3600" dirty="0" smtClean="0">
              <a:latin typeface="Comic Sans MS" pitchFamily="66" charset="0"/>
            </a:endParaRPr>
          </a:p>
          <a:p>
            <a:pPr>
              <a:buNone/>
            </a:pPr>
            <a:r>
              <a:rPr lang="tr-TR" sz="3600" dirty="0" smtClean="0">
                <a:latin typeface="Comic Sans MS" pitchFamily="66" charset="0"/>
              </a:rPr>
              <a:t/>
            </a:r>
            <a:br>
              <a:rPr lang="tr-TR" sz="3600" dirty="0" smtClean="0">
                <a:latin typeface="Comic Sans MS" pitchFamily="66" charset="0"/>
              </a:rPr>
            </a:br>
            <a:r>
              <a:rPr lang="tr-TR" sz="3600" dirty="0" smtClean="0">
                <a:latin typeface="Comic Sans MS" pitchFamily="66" charset="0"/>
              </a:rPr>
              <a:t>	İrem </a:t>
            </a:r>
            <a:r>
              <a:rPr lang="tr-TR" sz="3600" dirty="0" err="1" smtClean="0">
                <a:latin typeface="Comic Sans MS" pitchFamily="66" charset="0"/>
              </a:rPr>
              <a:t>Günal</a:t>
            </a:r>
            <a:endParaRPr lang="tr-TR" sz="3600" dirty="0" smtClean="0">
              <a:latin typeface="Comic Sans MS" pitchFamily="66" charset="0"/>
            </a:endParaRPr>
          </a:p>
          <a:p>
            <a:pPr>
              <a:buNone/>
            </a:pPr>
            <a:r>
              <a:rPr lang="tr-TR" sz="3600" dirty="0" smtClean="0">
                <a:latin typeface="Comic Sans MS" pitchFamily="66" charset="0"/>
              </a:rPr>
              <a:t/>
            </a:r>
            <a:br>
              <a:rPr lang="tr-TR" sz="3600" dirty="0" smtClean="0">
                <a:latin typeface="Comic Sans MS" pitchFamily="66" charset="0"/>
              </a:rPr>
            </a:br>
            <a:r>
              <a:rPr lang="tr-TR" sz="3600" dirty="0" smtClean="0">
                <a:latin typeface="Comic Sans MS" pitchFamily="66" charset="0"/>
              </a:rPr>
              <a:t>			Ezgi İnan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r>
              <a:rPr lang="tr-TR" dirty="0" smtClean="0">
                <a:latin typeface="Comic Sans MS" pitchFamily="66" charset="0"/>
              </a:rPr>
              <a:t>Kaynaklar: </a:t>
            </a:r>
          </a:p>
          <a:p>
            <a:pPr>
              <a:buNone/>
            </a:pPr>
            <a:r>
              <a:rPr lang="tr-TR" dirty="0" err="1" smtClean="0">
                <a:latin typeface="Comic Sans MS" pitchFamily="66" charset="0"/>
              </a:rPr>
              <a:t>Fem</a:t>
            </a:r>
            <a:r>
              <a:rPr lang="tr-TR" dirty="0" smtClean="0">
                <a:latin typeface="Comic Sans MS" pitchFamily="66" charset="0"/>
              </a:rPr>
              <a:t> akademi sınıf yönetimi kitabı</a:t>
            </a:r>
          </a:p>
          <a:p>
            <a:pPr>
              <a:buNone/>
            </a:pPr>
            <a:r>
              <a:rPr lang="tr-TR" dirty="0" smtClean="0">
                <a:latin typeface="Comic Sans MS" pitchFamily="66" charset="0"/>
              </a:rPr>
              <a:t>Sınıf içi disiplin ve disiplin modelleri(Yrd. Doç. Dr. Adnan Boyacı) </a:t>
            </a:r>
            <a:r>
              <a:rPr lang="tr-TR" dirty="0" err="1" smtClean="0">
                <a:latin typeface="Comic Sans MS" pitchFamily="66" charset="0"/>
              </a:rPr>
              <a:t>syf</a:t>
            </a:r>
            <a:r>
              <a:rPr lang="tr-TR" dirty="0" smtClean="0">
                <a:latin typeface="Comic Sans MS" pitchFamily="66" charset="0"/>
              </a:rPr>
              <a:t>.41-47</a:t>
            </a:r>
          </a:p>
          <a:p>
            <a:pPr>
              <a:buNone/>
            </a:pPr>
            <a:endParaRPr lang="tr-TR" dirty="0" smtClean="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Kent">
  <a:themeElements>
    <a:clrScheme name="Kent">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Kent">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Kent">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106</TotalTime>
  <Words>397</Words>
  <PresentationFormat>Ekran Gösterisi (4:3)</PresentationFormat>
  <Paragraphs>52</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Kent</vt:lpstr>
      <vt:lpstr>Slayt 1</vt:lpstr>
      <vt:lpstr>Slayt 2</vt:lpstr>
      <vt:lpstr>Slayt 3</vt:lpstr>
      <vt:lpstr>Slayt 4</vt:lpstr>
      <vt:lpstr>Slayt 5</vt:lpstr>
      <vt:lpstr>Slayt 6</vt:lpstr>
      <vt:lpstr>Slayt 7</vt:lpstr>
      <vt:lpstr>Slayt 8</vt:lpstr>
      <vt:lpstr>•İnsanlar kendi davranışlarını yönetmeyi öğrenebilir.  •Öğrenciler davranışlarının sorumluluğunu üstlenebilir.  •İnsan davranışları gereksinmeleri gidermeye yöneliktir.  •Her birey kendi gereksinmelerini farklı yollardan doyurur.  •Öğrenciler gereksinmelerini nasıl daha iyi doyurabileceklerine ilişkin inandıkları şeyleri değiştirmek için kendilerini zorlamazlar.  </vt:lpstr>
      <vt:lpstr>GLASSER’E GÖRE KALİTELİ OKUL</vt:lpstr>
      <vt:lpstr>Kaliteli Okullardaki Öğretmen Davranışları</vt:lpstr>
      <vt:lpstr>Slayt 12</vt:lpstr>
      <vt:lpstr>Slayt 13</vt:lpstr>
      <vt:lpstr>Slayt 14</vt:lpstr>
      <vt:lpstr>Slayt 15</vt:lpstr>
      <vt:lpstr>Slayt 16</vt:lpstr>
      <vt:lpstr>Slayt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x</dc:creator>
  <cp:lastModifiedBy>x</cp:lastModifiedBy>
  <cp:revision>13</cp:revision>
  <dcterms:created xsi:type="dcterms:W3CDTF">2013-11-11T19:30:11Z</dcterms:created>
  <dcterms:modified xsi:type="dcterms:W3CDTF">2013-11-12T17:21:20Z</dcterms:modified>
</cp:coreProperties>
</file>